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IBM Plex Sans" charset="1" panose="020B0503050203000203"/>
      <p:regular r:id="rId13"/>
    </p:embeddedFont>
    <p:embeddedFont>
      <p:font typeface="IBM Plex Sans Bold" charset="1" panose="020B0803050203000203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pucminas.instructure.com/courses/178260/users/214170" TargetMode="External" Type="http://schemas.openxmlformats.org/officeDocument/2006/relationships/hyperlink"/><Relationship Id="rId3" Target="https://pucminas.instructure.com/courses/178260/users/222075" TargetMode="External" Type="http://schemas.openxmlformats.org/officeDocument/2006/relationships/hyperlink"/><Relationship Id="rId4" Target="https://pucminas.instructure.com/courses/178260/users/2992" TargetMode="External" Type="http://schemas.openxmlformats.org/officeDocument/2006/relationships/hyperlink"/><Relationship Id="rId5" Target="https://pucminas.instructure.com/courses/178260/users/170634" TargetMode="External" Type="http://schemas.openxmlformats.org/officeDocument/2006/relationships/hyperlink"/><Relationship Id="rId6" Target="https://pucminas.instructure.com/courses/178260/users/211689" TargetMode="External" Type="http://schemas.openxmlformats.org/officeDocument/2006/relationships/hyperlink"/><Relationship Id="rId7" Target="https://pucminas.instructure.com/courses/178260/users/199689" TargetMode="External" Type="http://schemas.openxmlformats.org/officeDocument/2006/relationships/hyperlink"/><Relationship Id="rId8" Target="https://pucminas.instructure.com/courses/178260/users/19711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64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2230017">
            <a:off x="6019800" y="5462018"/>
            <a:ext cx="16230600" cy="8229600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3" id="3"/>
          <p:cNvSpPr/>
          <p:nvPr/>
        </p:nvSpPr>
        <p:spPr>
          <a:xfrm rot="-3000123">
            <a:off x="14532884" y="-4492802"/>
            <a:ext cx="7510232" cy="8229600"/>
          </a:xfrm>
          <a:prstGeom prst="rect">
            <a:avLst/>
          </a:prstGeom>
          <a:solidFill>
            <a:srgbClr val="E1EBFF"/>
          </a:solidFill>
        </p:spPr>
      </p:sp>
      <p:sp>
        <p:nvSpPr>
          <p:cNvPr name="AutoShape 4" id="4"/>
          <p:cNvSpPr/>
          <p:nvPr/>
        </p:nvSpPr>
        <p:spPr>
          <a:xfrm rot="-3000123">
            <a:off x="-2021520" y="5630280"/>
            <a:ext cx="7510232" cy="11263526"/>
          </a:xfrm>
          <a:prstGeom prst="rect">
            <a:avLst/>
          </a:prstGeom>
          <a:solidFill>
            <a:srgbClr val="115392"/>
          </a:solidFill>
        </p:spPr>
      </p:sp>
      <p:grpSp>
        <p:nvGrpSpPr>
          <p:cNvPr name="Group 5" id="5"/>
          <p:cNvGrpSpPr/>
          <p:nvPr/>
        </p:nvGrpSpPr>
        <p:grpSpPr>
          <a:xfrm rot="0">
            <a:off x="1028700" y="1262496"/>
            <a:ext cx="10873503" cy="2881549"/>
            <a:chOff x="0" y="0"/>
            <a:chExt cx="14498004" cy="3842066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66675"/>
              <a:ext cx="14498004" cy="21951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3230"/>
                </a:lnSpc>
              </a:pPr>
              <a:r>
                <a:rPr lang="en-US" sz="10500">
                  <a:solidFill>
                    <a:srgbClr val="FFFFFF"/>
                  </a:solidFill>
                  <a:latin typeface="IBM Plex Sans"/>
                </a:rPr>
                <a:t>CRC EMPRESTA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2372465"/>
              <a:ext cx="14498004" cy="14696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60"/>
                </a:lnSpc>
              </a:pPr>
              <a:r>
                <a:rPr lang="en-US" sz="3400">
                  <a:solidFill>
                    <a:srgbClr val="000000"/>
                  </a:solidFill>
                  <a:latin typeface="IBM Plex Sans"/>
                </a:rPr>
                <a:t>PUCMinas - Análise e Desenvolvimento de Sistemas</a:t>
              </a:r>
            </a:p>
            <a:p>
              <a:pPr algn="l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IBM Plex Sans"/>
                </a:rPr>
                <a:t>Eixo 4 - Projeto: Desenvolvimento de uma Aplicação Distribuída 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9297739" y="5215509"/>
            <a:ext cx="7961561" cy="4042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032"/>
              </a:lnSpc>
            </a:pPr>
            <a:r>
              <a:rPr lang="en-US" sz="3200">
                <a:solidFill>
                  <a:srgbClr val="000000"/>
                </a:solidFill>
                <a:latin typeface="IBM Plex Sans Bold"/>
              </a:rPr>
              <a:t>Integrantes do grupo:</a:t>
            </a:r>
          </a:p>
          <a:p>
            <a:pPr algn="r">
              <a:lnSpc>
                <a:spcPts val="4032"/>
              </a:lnSpc>
            </a:pPr>
            <a:r>
              <a:rPr lang="en-US" sz="3200">
                <a:solidFill>
                  <a:srgbClr val="000000"/>
                </a:solidFill>
                <a:latin typeface="IBM Plex Sans"/>
                <a:hlinkClick r:id="rId2" tooltip="https://pucminas.instructure.com/courses/178260/users/214170"/>
              </a:rPr>
              <a:t>Brendon Guimarães Antunes</a:t>
            </a:r>
          </a:p>
          <a:p>
            <a:pPr algn="r">
              <a:lnSpc>
                <a:spcPts val="4032"/>
              </a:lnSpc>
            </a:pPr>
            <a:r>
              <a:rPr lang="en-US" sz="3200">
                <a:solidFill>
                  <a:srgbClr val="000000"/>
                </a:solidFill>
                <a:latin typeface="IBM Plex Sans"/>
                <a:hlinkClick r:id="rId3" tooltip="https://pucminas.instructure.com/courses/178260/users/222075"/>
              </a:rPr>
              <a:t>Cláudio Lopes Coelho Barroso</a:t>
            </a:r>
          </a:p>
          <a:p>
            <a:pPr algn="r">
              <a:lnSpc>
                <a:spcPts val="4032"/>
              </a:lnSpc>
            </a:pPr>
            <a:r>
              <a:rPr lang="en-US" sz="3200">
                <a:solidFill>
                  <a:srgbClr val="000000"/>
                </a:solidFill>
                <a:latin typeface="IBM Plex Sans"/>
                <a:hlinkClick r:id="rId4" tooltip="https://pucminas.instructure.com/courses/178260/users/2992"/>
              </a:rPr>
              <a:t>Fabricio Maia dos Santos</a:t>
            </a:r>
          </a:p>
          <a:p>
            <a:pPr algn="r">
              <a:lnSpc>
                <a:spcPts val="4032"/>
              </a:lnSpc>
            </a:pPr>
            <a:r>
              <a:rPr lang="en-US" sz="3200">
                <a:solidFill>
                  <a:srgbClr val="000000"/>
                </a:solidFill>
                <a:latin typeface="IBM Plex Sans"/>
                <a:hlinkClick r:id="rId5" tooltip="https://pucminas.instructure.com/courses/178260/users/170634"/>
              </a:rPr>
              <a:t>Gabriel Eduardo Palhares</a:t>
            </a:r>
          </a:p>
          <a:p>
            <a:pPr algn="r">
              <a:lnSpc>
                <a:spcPts val="4032"/>
              </a:lnSpc>
            </a:pPr>
            <a:r>
              <a:rPr lang="en-US" sz="3200">
                <a:solidFill>
                  <a:srgbClr val="000000"/>
                </a:solidFill>
                <a:latin typeface="IBM Plex Sans"/>
                <a:hlinkClick r:id="rId6" tooltip="https://pucminas.instructure.com/courses/178260/users/211689"/>
              </a:rPr>
              <a:t>Jansem Wallemberg Torquetti Maia</a:t>
            </a:r>
          </a:p>
          <a:p>
            <a:pPr algn="r">
              <a:lnSpc>
                <a:spcPts val="4032"/>
              </a:lnSpc>
            </a:pPr>
            <a:r>
              <a:rPr lang="en-US" sz="3200">
                <a:solidFill>
                  <a:srgbClr val="000000"/>
                </a:solidFill>
                <a:latin typeface="IBM Plex Sans"/>
                <a:hlinkClick r:id="rId7" tooltip="https://pucminas.instructure.com/courses/178260/users/199689"/>
              </a:rPr>
              <a:t>Leonardo Moreira Franco de Souza</a:t>
            </a:r>
          </a:p>
          <a:p>
            <a:pPr algn="r">
              <a:lnSpc>
                <a:spcPts val="4032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IBM Plex Sans Bold"/>
              </a:rPr>
              <a:t>Prof. Orientador: </a:t>
            </a:r>
            <a:r>
              <a:rPr lang="en-US" sz="3200">
                <a:solidFill>
                  <a:srgbClr val="000000"/>
                </a:solidFill>
                <a:latin typeface="IBM Plex Sans Bold"/>
                <a:hlinkClick r:id="rId8" tooltip="https://pucminas.instructure.com/courses/178260/users/19711"/>
              </a:rPr>
              <a:t>Leonardo Vilela Cardoso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1EB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3545791">
            <a:off x="-994329" y="5626189"/>
            <a:ext cx="7510232" cy="11263526"/>
          </a:xfrm>
          <a:prstGeom prst="rect">
            <a:avLst/>
          </a:prstGeom>
          <a:solidFill>
            <a:srgbClr val="115392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2184590" y="2331750"/>
            <a:ext cx="4546098" cy="4744504"/>
          </a:xfrm>
          <a:custGeom>
            <a:avLst/>
            <a:gdLst/>
            <a:ahLst/>
            <a:cxnLst/>
            <a:rect r="r" b="b" t="t" l="l"/>
            <a:pathLst>
              <a:path h="4744504" w="4546098">
                <a:moveTo>
                  <a:pt x="0" y="0"/>
                </a:moveTo>
                <a:lnTo>
                  <a:pt x="4546098" y="0"/>
                </a:lnTo>
                <a:lnTo>
                  <a:pt x="4546098" y="4744504"/>
                </a:lnTo>
                <a:lnTo>
                  <a:pt x="0" y="47445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221730" y="1779300"/>
            <a:ext cx="9460038" cy="518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382"/>
              </a:lnSpc>
            </a:pPr>
            <a:r>
              <a:rPr lang="en-US" sz="7191">
                <a:solidFill>
                  <a:srgbClr val="115392"/>
                </a:solidFill>
                <a:latin typeface="IBM Plex Sans Bold"/>
              </a:rPr>
              <a:t>Tópicos</a:t>
            </a:r>
          </a:p>
          <a:p>
            <a:pPr algn="just" marL="863599" indent="-431800" lvl="1">
              <a:lnSpc>
                <a:spcPts val="503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IBM Plex Sans"/>
              </a:rPr>
              <a:t>Problema que buscamos resolver</a:t>
            </a:r>
          </a:p>
          <a:p>
            <a:pPr algn="just" marL="863599" indent="-431800" lvl="1">
              <a:lnSpc>
                <a:spcPts val="503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IBM Plex Sans"/>
              </a:rPr>
              <a:t>Objetivo do projeto</a:t>
            </a:r>
          </a:p>
          <a:p>
            <a:pPr algn="just" marL="863599" indent="-431800" lvl="1">
              <a:lnSpc>
                <a:spcPts val="503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IBM Plex Sans"/>
              </a:rPr>
              <a:t>Desenvolvimento</a:t>
            </a:r>
          </a:p>
          <a:p>
            <a:pPr algn="just" marL="863599" indent="-431800" lvl="1">
              <a:lnSpc>
                <a:spcPts val="503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IBM Plex Sans"/>
              </a:rPr>
              <a:t>Conhecendo o CRC Empresta</a:t>
            </a:r>
          </a:p>
          <a:p>
            <a:pPr algn="just" marL="863599" indent="-431800" lvl="1">
              <a:lnSpc>
                <a:spcPts val="503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IBM Plex Sans"/>
              </a:rPr>
              <a:t>Conclusão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1EB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3545791">
            <a:off x="-1094527" y="5175297"/>
            <a:ext cx="7510232" cy="11263526"/>
          </a:xfrm>
          <a:prstGeom prst="rect">
            <a:avLst/>
          </a:prstGeom>
          <a:solidFill>
            <a:srgbClr val="115392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028700" y="2432759"/>
            <a:ext cx="6318957" cy="3815070"/>
            <a:chOff x="0" y="0"/>
            <a:chExt cx="8425276" cy="50867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425276" cy="5086760"/>
            </a:xfrm>
            <a:custGeom>
              <a:avLst/>
              <a:gdLst/>
              <a:ahLst/>
              <a:cxnLst/>
              <a:rect r="r" b="b" t="t" l="l"/>
              <a:pathLst>
                <a:path h="5086760" w="8425276">
                  <a:moveTo>
                    <a:pt x="0" y="0"/>
                  </a:moveTo>
                  <a:lnTo>
                    <a:pt x="8425276" y="0"/>
                  </a:lnTo>
                  <a:lnTo>
                    <a:pt x="8425276" y="5086760"/>
                  </a:lnTo>
                  <a:lnTo>
                    <a:pt x="0" y="50867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5" id="5"/>
            <p:cNvGrpSpPr/>
            <p:nvPr/>
          </p:nvGrpSpPr>
          <p:grpSpPr>
            <a:xfrm rot="0">
              <a:off x="997714" y="228700"/>
              <a:ext cx="6429847" cy="4207937"/>
              <a:chOff x="0" y="0"/>
              <a:chExt cx="1240888" cy="812084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240888" cy="812084"/>
              </a:xfrm>
              <a:custGeom>
                <a:avLst/>
                <a:gdLst/>
                <a:ahLst/>
                <a:cxnLst/>
                <a:rect r="r" b="b" t="t" l="l"/>
                <a:pathLst>
                  <a:path h="812084" w="1240888">
                    <a:moveTo>
                      <a:pt x="0" y="0"/>
                    </a:moveTo>
                    <a:lnTo>
                      <a:pt x="1240888" y="0"/>
                    </a:lnTo>
                    <a:lnTo>
                      <a:pt x="1240888" y="812084"/>
                    </a:lnTo>
                    <a:lnTo>
                      <a:pt x="0" y="812084"/>
                    </a:lnTo>
                    <a:close/>
                  </a:path>
                </a:pathLst>
              </a:custGeom>
              <a:blipFill>
                <a:blip r:embed="rId4"/>
                <a:stretch>
                  <a:fillRect l="0" t="-990" r="0" b="-990"/>
                </a:stretch>
              </a:blipFill>
            </p:spPr>
          </p:sp>
        </p:grpSp>
      </p:grpSp>
      <p:sp>
        <p:nvSpPr>
          <p:cNvPr name="TextBox 7" id="7"/>
          <p:cNvSpPr txBox="true"/>
          <p:nvPr/>
        </p:nvSpPr>
        <p:spPr>
          <a:xfrm rot="0">
            <a:off x="8067111" y="1719580"/>
            <a:ext cx="9192189" cy="6466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00"/>
              </a:lnSpc>
            </a:pPr>
            <a:r>
              <a:rPr lang="en-US" sz="5000">
                <a:solidFill>
                  <a:srgbClr val="115392"/>
                </a:solidFill>
                <a:latin typeface="IBM Plex Sans Bold"/>
              </a:rPr>
              <a:t>Problema que buscamos resolver</a:t>
            </a:r>
          </a:p>
          <a:p>
            <a:pPr algn="just">
              <a:lnSpc>
                <a:spcPts val="4049"/>
              </a:lnSpc>
            </a:pPr>
          </a:p>
          <a:p>
            <a:pPr algn="just">
              <a:lnSpc>
                <a:spcPts val="441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IBM Plex Sans"/>
              </a:rPr>
              <a:t>O problema central é a limitação do sistema atual de empréstimo de equipamentos, que é baseado em armazenamento local e restringe o uso a uma única máquina e usuário, dificultando a escalabilidade e a acessibilidade.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1EB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3545791">
            <a:off x="-1094527" y="5175297"/>
            <a:ext cx="7510232" cy="11263526"/>
          </a:xfrm>
          <a:prstGeom prst="rect">
            <a:avLst/>
          </a:prstGeom>
          <a:solidFill>
            <a:srgbClr val="115392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028700" y="2739792"/>
            <a:ext cx="6318957" cy="3815070"/>
            <a:chOff x="0" y="0"/>
            <a:chExt cx="8425276" cy="50867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425276" cy="5086760"/>
            </a:xfrm>
            <a:custGeom>
              <a:avLst/>
              <a:gdLst/>
              <a:ahLst/>
              <a:cxnLst/>
              <a:rect r="r" b="b" t="t" l="l"/>
              <a:pathLst>
                <a:path h="5086760" w="8425276">
                  <a:moveTo>
                    <a:pt x="0" y="0"/>
                  </a:moveTo>
                  <a:lnTo>
                    <a:pt x="8425276" y="0"/>
                  </a:lnTo>
                  <a:lnTo>
                    <a:pt x="8425276" y="5086760"/>
                  </a:lnTo>
                  <a:lnTo>
                    <a:pt x="0" y="50867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5" id="5"/>
            <p:cNvGrpSpPr/>
            <p:nvPr/>
          </p:nvGrpSpPr>
          <p:grpSpPr>
            <a:xfrm rot="0">
              <a:off x="997714" y="228700"/>
              <a:ext cx="6429847" cy="4207937"/>
              <a:chOff x="0" y="0"/>
              <a:chExt cx="1240888" cy="812084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240888" cy="812084"/>
              </a:xfrm>
              <a:custGeom>
                <a:avLst/>
                <a:gdLst/>
                <a:ahLst/>
                <a:cxnLst/>
                <a:rect r="r" b="b" t="t" l="l"/>
                <a:pathLst>
                  <a:path h="812084" w="1240888">
                    <a:moveTo>
                      <a:pt x="0" y="0"/>
                    </a:moveTo>
                    <a:lnTo>
                      <a:pt x="1240888" y="0"/>
                    </a:lnTo>
                    <a:lnTo>
                      <a:pt x="1240888" y="812084"/>
                    </a:lnTo>
                    <a:lnTo>
                      <a:pt x="0" y="812084"/>
                    </a:lnTo>
                    <a:close/>
                  </a:path>
                </a:pathLst>
              </a:custGeom>
              <a:blipFill>
                <a:blip r:embed="rId4"/>
                <a:stretch>
                  <a:fillRect l="0" t="-990" r="0" b="-990"/>
                </a:stretch>
              </a:blipFill>
            </p:spPr>
          </p:sp>
        </p:grpSp>
      </p:grpSp>
      <p:sp>
        <p:nvSpPr>
          <p:cNvPr name="TextBox 7" id="7"/>
          <p:cNvSpPr txBox="true"/>
          <p:nvPr/>
        </p:nvSpPr>
        <p:spPr>
          <a:xfrm rot="0">
            <a:off x="8047252" y="2695020"/>
            <a:ext cx="9212048" cy="3533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99"/>
              </a:lnSpc>
            </a:pPr>
            <a:r>
              <a:rPr lang="en-US" sz="4999">
                <a:solidFill>
                  <a:srgbClr val="115392"/>
                </a:solidFill>
                <a:latin typeface="IBM Plex Sans Bold"/>
              </a:rPr>
              <a:t>Objetivo do projeto</a:t>
            </a:r>
          </a:p>
          <a:p>
            <a:pPr algn="just">
              <a:lnSpc>
                <a:spcPts val="4049"/>
              </a:lnSpc>
            </a:pPr>
          </a:p>
          <a:p>
            <a:pPr algn="just">
              <a:lnSpc>
                <a:spcPts val="441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IBM Plex Sans"/>
              </a:rPr>
              <a:t>O objetivo é criar um sistema distribuído para o empréstimo de equipamentos, permitindo acesso eficiente a vários usuários.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1EB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3545791">
            <a:off x="-1094527" y="5175297"/>
            <a:ext cx="7510232" cy="11263526"/>
          </a:xfrm>
          <a:prstGeom prst="rect">
            <a:avLst/>
          </a:prstGeom>
          <a:solidFill>
            <a:srgbClr val="115392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869825" y="3235965"/>
            <a:ext cx="6318957" cy="3815070"/>
            <a:chOff x="0" y="0"/>
            <a:chExt cx="8425276" cy="50867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425276" cy="5086760"/>
            </a:xfrm>
            <a:custGeom>
              <a:avLst/>
              <a:gdLst/>
              <a:ahLst/>
              <a:cxnLst/>
              <a:rect r="r" b="b" t="t" l="l"/>
              <a:pathLst>
                <a:path h="5086760" w="8425276">
                  <a:moveTo>
                    <a:pt x="0" y="0"/>
                  </a:moveTo>
                  <a:lnTo>
                    <a:pt x="8425276" y="0"/>
                  </a:lnTo>
                  <a:lnTo>
                    <a:pt x="8425276" y="5086760"/>
                  </a:lnTo>
                  <a:lnTo>
                    <a:pt x="0" y="50867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5" id="5"/>
            <p:cNvGrpSpPr/>
            <p:nvPr/>
          </p:nvGrpSpPr>
          <p:grpSpPr>
            <a:xfrm rot="0">
              <a:off x="997714" y="228700"/>
              <a:ext cx="6429847" cy="4207937"/>
              <a:chOff x="0" y="0"/>
              <a:chExt cx="1240888" cy="812084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240888" cy="812084"/>
              </a:xfrm>
              <a:custGeom>
                <a:avLst/>
                <a:gdLst/>
                <a:ahLst/>
                <a:cxnLst/>
                <a:rect r="r" b="b" t="t" l="l"/>
                <a:pathLst>
                  <a:path h="812084" w="1240888">
                    <a:moveTo>
                      <a:pt x="0" y="0"/>
                    </a:moveTo>
                    <a:lnTo>
                      <a:pt x="1240888" y="0"/>
                    </a:lnTo>
                    <a:lnTo>
                      <a:pt x="1240888" y="812084"/>
                    </a:lnTo>
                    <a:lnTo>
                      <a:pt x="0" y="812084"/>
                    </a:lnTo>
                    <a:close/>
                  </a:path>
                </a:pathLst>
              </a:custGeom>
              <a:blipFill>
                <a:blip r:embed="rId4"/>
                <a:stretch>
                  <a:fillRect l="0" t="-990" r="0" b="-990"/>
                </a:stretch>
              </a:blipFill>
            </p:spPr>
          </p:sp>
        </p:grpSp>
      </p:grpSp>
      <p:sp>
        <p:nvSpPr>
          <p:cNvPr name="TextBox 7" id="7"/>
          <p:cNvSpPr txBox="true"/>
          <p:nvPr/>
        </p:nvSpPr>
        <p:spPr>
          <a:xfrm rot="0">
            <a:off x="8047252" y="1810067"/>
            <a:ext cx="9212048" cy="6295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99"/>
              </a:lnSpc>
            </a:pPr>
            <a:r>
              <a:rPr lang="en-US" sz="4999">
                <a:solidFill>
                  <a:srgbClr val="115392"/>
                </a:solidFill>
                <a:latin typeface="IBM Plex Sans Bold"/>
              </a:rPr>
              <a:t>Desenvolvimento</a:t>
            </a:r>
          </a:p>
          <a:p>
            <a:pPr algn="just">
              <a:lnSpc>
                <a:spcPts val="4049"/>
              </a:lnSpc>
            </a:pPr>
          </a:p>
          <a:p>
            <a:pPr algn="just">
              <a:lnSpc>
                <a:spcPts val="441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IBM Plex Sans"/>
              </a:rPr>
              <a:t>O sistema foi desenvolvido com uma abordagem de aplicação web moderna, utilizando uma API construída em C# para o back-end e um front-end desenvolvido com Next.js e TypeScript. A combinação dessas tecnologias oferece uma solução robusta, escalável e eficiente para gerenciar usuários e categorias.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1EB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3545791">
            <a:off x="-1094527" y="5175297"/>
            <a:ext cx="7510232" cy="11263526"/>
          </a:xfrm>
          <a:prstGeom prst="rect">
            <a:avLst/>
          </a:prstGeom>
          <a:solidFill>
            <a:srgbClr val="115392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4039940" y="2445392"/>
            <a:ext cx="10208119" cy="6812908"/>
          </a:xfrm>
          <a:custGeom>
            <a:avLst/>
            <a:gdLst/>
            <a:ahLst/>
            <a:cxnLst/>
            <a:rect r="r" b="b" t="t" l="l"/>
            <a:pathLst>
              <a:path h="6812908" w="10208119">
                <a:moveTo>
                  <a:pt x="0" y="0"/>
                </a:moveTo>
                <a:lnTo>
                  <a:pt x="10208120" y="0"/>
                </a:lnTo>
                <a:lnTo>
                  <a:pt x="10208120" y="6812908"/>
                </a:lnTo>
                <a:lnTo>
                  <a:pt x="0" y="68129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726640" y="647700"/>
            <a:ext cx="8834720" cy="113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00"/>
              </a:lnSpc>
              <a:spcBef>
                <a:spcPct val="0"/>
              </a:spcBef>
            </a:pPr>
            <a:r>
              <a:rPr lang="en-US" sz="5000">
                <a:solidFill>
                  <a:srgbClr val="115392"/>
                </a:solidFill>
                <a:latin typeface="IBM Plex Sans Bold"/>
              </a:rPr>
              <a:t>Conhecendo o CRC Empresta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3545791">
            <a:off x="-1094527" y="5175297"/>
            <a:ext cx="7510232" cy="11263526"/>
          </a:xfrm>
          <a:prstGeom prst="rect">
            <a:avLst/>
          </a:prstGeom>
          <a:solidFill>
            <a:srgbClr val="115392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5221076" y="3465472"/>
            <a:ext cx="7845848" cy="1835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000"/>
              </a:lnSpc>
              <a:spcBef>
                <a:spcPct val="0"/>
              </a:spcBef>
            </a:pPr>
            <a:r>
              <a:rPr lang="en-US" sz="8000">
                <a:solidFill>
                  <a:srgbClr val="115392"/>
                </a:solidFill>
                <a:latin typeface="IBM Plex Sans Bold"/>
              </a:rPr>
              <a:t>Agradecimento!</a:t>
            </a:r>
          </a:p>
        </p:txBody>
      </p:sp>
      <p:sp>
        <p:nvSpPr>
          <p:cNvPr name="AutoShape 4" id="4"/>
          <p:cNvSpPr/>
          <p:nvPr/>
        </p:nvSpPr>
        <p:spPr>
          <a:xfrm rot="-3000123">
            <a:off x="14532884" y="-4492802"/>
            <a:ext cx="7510232" cy="8229600"/>
          </a:xfrm>
          <a:prstGeom prst="rect">
            <a:avLst/>
          </a:prstGeom>
          <a:solidFill>
            <a:srgbClr val="E1EBFF"/>
          </a:solid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DAGI_qpmcAc</dc:identifier>
  <dcterms:modified xsi:type="dcterms:W3CDTF">2011-08-01T06:04:30Z</dcterms:modified>
  <cp:revision>1</cp:revision>
  <dc:title>CRC EMPRESTA</dc:title>
</cp:coreProperties>
</file>