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6" r:id="rId3"/>
    <p:sldId id="259" r:id="rId4"/>
    <p:sldId id="260" r:id="rId5"/>
    <p:sldId id="265" r:id="rId6"/>
    <p:sldId id="257" r:id="rId7"/>
    <p:sldId id="27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028C7-7226-0915-45C4-82986DB7AF21}" v="1630" dt="2024-06-26T00:45:51.610"/>
    <p1510:client id="{6FCC3BE4-DBDC-8738-E46D-1418C8E3A3C0}" v="23" dt="2024-06-25T22:41:10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1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7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8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4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0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1091885"/>
          </a:xfrm>
        </p:spPr>
        <p:txBody>
          <a:bodyPr>
            <a:normAutofit fontScale="90000"/>
          </a:bodyPr>
          <a:lstStyle/>
          <a:p>
            <a:r>
              <a:rPr lang="de-DE" sz="7200"/>
              <a:t>Projeto Amariv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8F81068-7B35-1D15-62BF-9B164A7F4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708" y="1197502"/>
            <a:ext cx="2695801" cy="17139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A58F28-1204-B14E-A3CB-D6EAC4FC8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764EA9-1018-4444-A261-71613078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D51C7DA-5177-5144-984B-00F10F561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4B12F2B7-1732-7B44-A39D-5F2EBDE4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E3C016CB-983A-A949-9D9F-D5C818C7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D5187172-558E-D84E-899F-EB162C03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39DD5291-E906-9B41-A0DD-C8B79F98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5221D107-563F-9147-B04E-A54D4D4CB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6B036F-FE93-8028-822D-0D150D664CC3}"/>
              </a:ext>
            </a:extLst>
          </p:cNvPr>
          <p:cNvSpPr txBox="1"/>
          <p:nvPr/>
        </p:nvSpPr>
        <p:spPr>
          <a:xfrm>
            <a:off x="563671" y="4269288"/>
            <a:ext cx="405843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>
                <a:solidFill>
                  <a:srgbClr val="1F2328"/>
                </a:solidFill>
                <a:ea typeface="+mn-lt"/>
                <a:cs typeface="+mn-lt"/>
              </a:rPr>
              <a:t>Integrantes</a:t>
            </a:r>
          </a:p>
          <a:p>
            <a:endParaRPr lang="pt-BR" sz="1400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pt-BR" sz="1400">
                <a:solidFill>
                  <a:srgbClr val="1F2328"/>
                </a:solidFill>
                <a:ea typeface="+mn-lt"/>
                <a:cs typeface="+mn-lt"/>
              </a:rPr>
              <a:t>Carlos Eduardo Favilla Lobo</a:t>
            </a:r>
            <a:endParaRPr lang="pt-BR" sz="1400"/>
          </a:p>
          <a:p>
            <a:r>
              <a:rPr lang="pt-BR" sz="1400">
                <a:solidFill>
                  <a:srgbClr val="1F2328"/>
                </a:solidFill>
                <a:ea typeface="+mn-lt"/>
                <a:cs typeface="+mn-lt"/>
              </a:rPr>
              <a:t>Gabriel Vinícius Silveira e Silva Ildefonso</a:t>
            </a:r>
            <a:endParaRPr lang="pt-BR" sz="1400"/>
          </a:p>
          <a:p>
            <a:r>
              <a:rPr lang="pt-BR" sz="1400">
                <a:solidFill>
                  <a:srgbClr val="1F2328"/>
                </a:solidFill>
                <a:ea typeface="+mn-lt"/>
                <a:cs typeface="+mn-lt"/>
              </a:rPr>
              <a:t>Henrique Alexandre Gomes Pinto</a:t>
            </a:r>
            <a:endParaRPr lang="pt-BR" sz="1400"/>
          </a:p>
          <a:p>
            <a:r>
              <a:rPr lang="pt-BR" sz="1400">
                <a:solidFill>
                  <a:srgbClr val="1F2328"/>
                </a:solidFill>
                <a:ea typeface="+mn-lt"/>
                <a:cs typeface="+mn-lt"/>
              </a:rPr>
              <a:t>João Lucas Pinheiro Torres</a:t>
            </a:r>
            <a:endParaRPr lang="pt-BR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BR" sz="1400">
                <a:solidFill>
                  <a:srgbClr val="1F2328"/>
                </a:solidFill>
                <a:ea typeface="+mn-lt"/>
                <a:cs typeface="+mn-lt"/>
              </a:rPr>
              <a:t>Vitor Alexandre Gomes Pinto</a:t>
            </a:r>
            <a:endParaRPr lang="pt-BR" sz="1400">
              <a:solidFill>
                <a:srgbClr val="000000"/>
              </a:solidFill>
              <a:ea typeface="+mn-lt"/>
              <a:cs typeface="+mn-lt"/>
            </a:endParaRPr>
          </a:p>
          <a:p>
            <a:endParaRPr lang="pt-BR" sz="1200">
              <a:solidFill>
                <a:srgbClr val="1F2328"/>
              </a:solidFill>
            </a:endParaRPr>
          </a:p>
          <a:p>
            <a:endParaRPr lang="pt-BR" sz="1200">
              <a:solidFill>
                <a:srgbClr val="1F2328"/>
              </a:solidFill>
            </a:endParaRPr>
          </a:p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201943-D078-FCDF-1929-746F03E10142}"/>
              </a:ext>
            </a:extLst>
          </p:cNvPr>
          <p:cNvSpPr txBox="1"/>
          <p:nvPr/>
        </p:nvSpPr>
        <p:spPr>
          <a:xfrm>
            <a:off x="563671" y="3110629"/>
            <a:ext cx="27431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>
                <a:solidFill>
                  <a:srgbClr val="1F2328"/>
                </a:solidFill>
              </a:rPr>
              <a:t>Orientador</a:t>
            </a:r>
          </a:p>
          <a:p>
            <a:endParaRPr lang="pt-BR" sz="1400" b="1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pt-BR" sz="1400">
                <a:solidFill>
                  <a:srgbClr val="1F2328"/>
                </a:solidFill>
                <a:ea typeface="+mn-lt"/>
                <a:cs typeface="+mn-lt"/>
              </a:rPr>
              <a:t>João Carlos Oliveira Caetano</a:t>
            </a:r>
            <a:endParaRPr lang="pt-BR" sz="14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D793A2-94AA-626A-83BF-5F5D8578FEBE}"/>
              </a:ext>
            </a:extLst>
          </p:cNvPr>
          <p:cNvSpPr txBox="1"/>
          <p:nvPr/>
        </p:nvSpPr>
        <p:spPr>
          <a:xfrm>
            <a:off x="563671" y="1871164"/>
            <a:ext cx="65916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solidFill>
                  <a:srgbClr val="1F2328"/>
                </a:solidFill>
                <a:ea typeface="+mn-lt"/>
                <a:cs typeface="+mn-lt"/>
              </a:rPr>
              <a:t>TECNOLOGIA EM ANÁLISE E DESENVOLVIMENTO DE SISTEMAS - EIXO 5</a:t>
            </a:r>
            <a:endParaRPr lang="pt-BR" sz="1400" dirty="0">
              <a:ea typeface="+mn-lt"/>
              <a:cs typeface="+mn-lt"/>
            </a:endParaRPr>
          </a:p>
        </p:txBody>
      </p:sp>
      <p:pic>
        <p:nvPicPr>
          <p:cNvPr id="8" name="Imagem 7" descr="A PUC Minas">
            <a:extLst>
              <a:ext uri="{FF2B5EF4-FFF2-40B4-BE49-F238E27FC236}">
                <a16:creationId xmlns:a16="http://schemas.microsoft.com/office/drawing/2014/main" id="{F67C5375-7F3F-AC0B-4E6E-F993C883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348" y="3595905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961AE-CA35-E45A-249A-944ED6D9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7173"/>
            <a:ext cx="7335835" cy="1579428"/>
          </a:xfrm>
        </p:spPr>
        <p:txBody>
          <a:bodyPr/>
          <a:lstStyle/>
          <a:p>
            <a:r>
              <a:rPr lang="pt-BR"/>
              <a:t>Descrição do cliente: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9F89BC-EFDE-1AF6-E937-8231596A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809200"/>
            <a:ext cx="10850784" cy="59218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Segoe UI"/>
                <a:cs typeface="Segoe UI"/>
              </a:rPr>
              <a:t>Atividades:</a:t>
            </a:r>
          </a:p>
          <a:p>
            <a:pPr algn="just"/>
            <a:r>
              <a:rPr lang="pt-BR" dirty="0">
                <a:latin typeface="Segoe UI"/>
                <a:cs typeface="Segoe UI"/>
              </a:rPr>
              <a:t>Coleta Seletiva de materiais recicláveis;</a:t>
            </a:r>
          </a:p>
          <a:p>
            <a:pPr algn="just"/>
            <a:r>
              <a:rPr lang="pt-BR" dirty="0">
                <a:latin typeface="Segoe UI"/>
                <a:cs typeface="Segoe UI"/>
              </a:rPr>
              <a:t>Educação ambiental;</a:t>
            </a:r>
          </a:p>
          <a:p>
            <a:pPr algn="just"/>
            <a:r>
              <a:rPr lang="pt-BR" dirty="0">
                <a:latin typeface="Segoe UI"/>
                <a:cs typeface="Segoe UI"/>
              </a:rPr>
              <a:t>Sensibilização sobre a importância da reciclagem.</a:t>
            </a:r>
          </a:p>
          <a:p>
            <a:pPr marL="0" indent="0" algn="just">
              <a:buNone/>
            </a:pPr>
            <a:r>
              <a:rPr lang="pt-BR" b="1" dirty="0">
                <a:latin typeface="Segoe UI"/>
                <a:cs typeface="Segoe UI"/>
              </a:rPr>
              <a:t>Impactos da AMARIV:</a:t>
            </a:r>
          </a:p>
          <a:p>
            <a:pPr algn="just"/>
            <a:r>
              <a:rPr lang="pt-BR" dirty="0">
                <a:latin typeface="Segoe UI"/>
                <a:cs typeface="Segoe UI"/>
              </a:rPr>
              <a:t>Preservação ambiental;</a:t>
            </a:r>
          </a:p>
          <a:p>
            <a:pPr algn="just"/>
            <a:r>
              <a:rPr lang="pt-BR" dirty="0">
                <a:latin typeface="Segoe UI"/>
                <a:cs typeface="Segoe UI"/>
              </a:rPr>
              <a:t>Geração de renda;</a:t>
            </a:r>
          </a:p>
          <a:p>
            <a:pPr algn="just"/>
            <a:r>
              <a:rPr lang="pt-BR" dirty="0">
                <a:latin typeface="Segoe UI"/>
                <a:cs typeface="Segoe UI"/>
              </a:rPr>
              <a:t>Inclusão social;</a:t>
            </a:r>
          </a:p>
          <a:p>
            <a:pPr algn="just"/>
            <a:r>
              <a:rPr lang="pt-BR" dirty="0">
                <a:latin typeface="Segoe UI"/>
                <a:cs typeface="Segoe UI"/>
              </a:rPr>
              <a:t>Capacitação de pessoas em situação de vulnerabilidade.</a:t>
            </a:r>
          </a:p>
          <a:p>
            <a:pPr marL="0" indent="0" algn="just">
              <a:buNone/>
            </a:pPr>
            <a:r>
              <a:rPr lang="pt-BR" b="1" dirty="0">
                <a:latin typeface="Segoe UI"/>
                <a:cs typeface="Segoe UI"/>
              </a:rPr>
              <a:t>Destaques:</a:t>
            </a:r>
          </a:p>
          <a:p>
            <a:pPr marL="342900" indent="-342900" algn="just"/>
            <a:r>
              <a:rPr lang="pt-BR" dirty="0">
                <a:latin typeface="Segoe UI"/>
                <a:cs typeface="Segoe UI"/>
              </a:rPr>
              <a:t>Exemplo de economia popular que beneficia o meio ambiente;</a:t>
            </a:r>
          </a:p>
          <a:p>
            <a:pPr marL="342900" indent="-342900" algn="just"/>
            <a:r>
              <a:rPr lang="pt-BR" dirty="0">
                <a:latin typeface="Segoe UI"/>
                <a:cs typeface="Segoe UI"/>
              </a:rPr>
              <a:t>Redução de desigualdades sociais.</a:t>
            </a:r>
          </a:p>
          <a:p>
            <a:pPr marL="0" indent="0" algn="just">
              <a:buNone/>
            </a:pPr>
            <a:endParaRPr lang="pt-BR" dirty="0">
              <a:latin typeface="Segoe UI"/>
              <a:cs typeface="Segoe UI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09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961AE-CA35-E45A-249A-944ED6D9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05163"/>
            <a:ext cx="7335835" cy="760984"/>
          </a:xfrm>
        </p:spPr>
        <p:txBody>
          <a:bodyPr/>
          <a:lstStyle/>
          <a:p>
            <a:r>
              <a:rPr lang="pt-BR"/>
              <a:t>Objetivo Da Aplicação: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9F89BC-EFDE-1AF6-E937-8231596A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95" y="970835"/>
            <a:ext cx="9333198" cy="54831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/>
            <a:r>
              <a:rPr lang="pt-BR" sz="1800" dirty="0"/>
              <a:t>Facilitar o processo de solicitação de recolhimento de lixo reciclável;</a:t>
            </a:r>
          </a:p>
          <a:p>
            <a:pPr marL="285750" indent="-285750" algn="just"/>
            <a:r>
              <a:rPr lang="pt-BR" sz="1800" dirty="0"/>
              <a:t>Otimizar o gerenciamento dos horários de coleta pela AMARIV;</a:t>
            </a:r>
          </a:p>
          <a:p>
            <a:pPr marL="285750" indent="-285750" algn="just"/>
            <a:r>
              <a:rPr lang="pt-BR" sz="1800" dirty="0"/>
              <a:t>Reduzir o tempo de coleta, aumentando a eficiência do serviço;</a:t>
            </a:r>
          </a:p>
          <a:p>
            <a:pPr marL="285750" indent="-285750" algn="just"/>
            <a:r>
              <a:rPr lang="pt-BR" sz="1800" dirty="0"/>
              <a:t>Promover conscientização ambiental na comunidade;</a:t>
            </a:r>
          </a:p>
          <a:p>
            <a:pPr marL="285750" indent="-285750" algn="just"/>
            <a:r>
              <a:rPr lang="pt-BR" sz="1800" dirty="0"/>
              <a:t>Modernizar os processos operacionais e administrativos da AMARIV;</a:t>
            </a:r>
          </a:p>
          <a:p>
            <a:pPr marL="285750" indent="-285750" algn="just"/>
            <a:endParaRPr lang="pt-BR" sz="1800" dirty="0"/>
          </a:p>
          <a:p>
            <a:pPr marL="0" indent="0" algn="just">
              <a:buNone/>
            </a:pPr>
            <a:r>
              <a:rPr lang="pt-BR" sz="1800" b="1" dirty="0"/>
              <a:t>Funcionalidades propostas:</a:t>
            </a:r>
            <a:endParaRPr lang="pt-BR" sz="1800" dirty="0"/>
          </a:p>
          <a:p>
            <a:pPr marL="285750" indent="-285750" algn="just"/>
            <a:r>
              <a:rPr lang="pt-BR" sz="1800" dirty="0"/>
              <a:t>Recebimento de solicitações de coleta de materiais recicláveis;</a:t>
            </a:r>
            <a:endParaRPr lang="pt-BR" sz="1800" b="1" dirty="0"/>
          </a:p>
          <a:p>
            <a:pPr marL="285750" indent="-285750" algn="just"/>
            <a:r>
              <a:rPr lang="pt-BR" sz="1800" dirty="0"/>
              <a:t>Cálculo eficiente de rotas para otimização das coletas;</a:t>
            </a:r>
          </a:p>
          <a:p>
            <a:pPr marL="285750" indent="-285750" algn="just"/>
            <a:endParaRPr lang="pt-BR" sz="1800" dirty="0"/>
          </a:p>
          <a:p>
            <a:pPr marL="0" indent="0" algn="just">
              <a:buNone/>
            </a:pPr>
            <a:r>
              <a:rPr lang="pt-BR" sz="1800" b="1" dirty="0"/>
              <a:t>Benefícios esperados:</a:t>
            </a:r>
            <a:endParaRPr lang="pt-BR" sz="1800" dirty="0"/>
          </a:p>
          <a:p>
            <a:pPr marL="285750" indent="-285750" algn="just"/>
            <a:r>
              <a:rPr lang="pt-BR" sz="1800" dirty="0"/>
              <a:t>Maior conveniência e eficiência no descarte de materiais recicláveis;</a:t>
            </a:r>
            <a:endParaRPr lang="pt-BR" sz="1800" b="1" dirty="0"/>
          </a:p>
          <a:p>
            <a:pPr marL="285750" indent="-285750" algn="just"/>
            <a:r>
              <a:rPr lang="pt-BR" sz="1800" dirty="0"/>
              <a:t>Distribuição mais eficaz de recursos e organização das rotas de coleta;</a:t>
            </a:r>
          </a:p>
          <a:p>
            <a:pPr marL="285750" indent="-285750" algn="just"/>
            <a:r>
              <a:rPr lang="pt-BR" sz="1800" dirty="0"/>
              <a:t>Aumento da satisfação dos clientes e da própria AMARIV;</a:t>
            </a:r>
          </a:p>
          <a:p>
            <a:pPr marL="285750" indent="-285750" algn="just"/>
            <a:r>
              <a:rPr lang="pt-BR" sz="1800" dirty="0"/>
              <a:t>Fortalecimento do compromisso com a reciclagem.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6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7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8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8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1" name="Straight Connector 9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A3D842-E524-235F-458A-AA6D40B3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Telas Principais: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3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Espaço Reservado para Conteúdo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17A1A11-67E7-43D6-9CBD-AC67ED14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453" y="1230627"/>
            <a:ext cx="7639964" cy="43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96158-D920-63A6-97CF-4E9B52E9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Pontos Positivos: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A94022-D2B5-09AF-71C0-ED238692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95600"/>
            <a:ext cx="10910233" cy="4171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Facilitação do Processo de Solicitação de Coleta:</a:t>
            </a:r>
            <a:endParaRPr lang="pt-BR" sz="2000" b="1"/>
          </a:p>
          <a:p>
            <a:pPr marL="285750" indent="-285750"/>
            <a:r>
              <a:rPr lang="pt-BR" sz="2000" dirty="0">
                <a:ea typeface="+mn-lt"/>
                <a:cs typeface="+mn-lt"/>
              </a:rPr>
              <a:t>Forma conveniente e eficiente para solicitar coleta de materiais recicláveis;</a:t>
            </a:r>
          </a:p>
          <a:p>
            <a:pPr marL="285750" indent="-285750"/>
            <a:r>
              <a:rPr lang="pt-BR" sz="2000" dirty="0">
                <a:ea typeface="+mn-lt"/>
                <a:cs typeface="+mn-lt"/>
              </a:rPr>
              <a:t>Simplificação do processo para os moradores da Ilha de Vitória.</a:t>
            </a:r>
          </a:p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Otimização do Gerenciamento dos Horários de Coleta:</a:t>
            </a:r>
          </a:p>
          <a:p>
            <a:pPr marL="342900" indent="-342900"/>
            <a:r>
              <a:rPr lang="pt-BR" sz="2000" dirty="0"/>
              <a:t>Distribuição mais eficaz de recursos pela AMARIV;</a:t>
            </a:r>
          </a:p>
          <a:p>
            <a:pPr marL="342900" indent="-342900"/>
            <a:r>
              <a:rPr lang="pt-BR" sz="2000" dirty="0">
                <a:ea typeface="+mn-lt"/>
                <a:cs typeface="+mn-lt"/>
              </a:rPr>
              <a:t>Melhoria na organização das rotas de coleta.</a:t>
            </a:r>
          </a:p>
          <a:p>
            <a:pPr marL="0" indent="0">
              <a:buNone/>
            </a:pPr>
            <a:r>
              <a:rPr lang="pt-BR" sz="2000" b="1" dirty="0">
                <a:ea typeface="+mn-lt"/>
                <a:cs typeface="+mn-lt"/>
              </a:rPr>
              <a:t>Promoção da Conscientização Ambiental:</a:t>
            </a:r>
            <a:endParaRPr lang="pt-BR" sz="2000" b="1"/>
          </a:p>
          <a:p>
            <a:pPr marL="285750" indent="-285750"/>
            <a:r>
              <a:rPr lang="pt-BR" sz="2000" dirty="0">
                <a:ea typeface="+mn-lt"/>
                <a:cs typeface="+mn-lt"/>
              </a:rPr>
              <a:t>Aumento da conscientização sobre descarte responsável;</a:t>
            </a:r>
          </a:p>
          <a:p>
            <a:pPr marL="285750" indent="-285750"/>
            <a:r>
              <a:rPr lang="pt-BR" sz="2000" dirty="0">
                <a:ea typeface="+mn-lt"/>
                <a:cs typeface="+mn-lt"/>
              </a:rPr>
              <a:t>Contribuição para a preservação ambiental na Ilha de Vitória.</a:t>
            </a:r>
            <a:endParaRPr lang="pt-BR" sz="2000" dirty="0"/>
          </a:p>
          <a:p>
            <a:pPr>
              <a:buFont typeface="Arial"/>
            </a:pPr>
            <a:endParaRPr lang="pt-BR"/>
          </a:p>
          <a:p>
            <a:pPr marL="0" indent="0">
              <a:buNone/>
            </a:pPr>
            <a:endParaRPr lang="pt-BR" sz="1600" b="1"/>
          </a:p>
        </p:txBody>
      </p:sp>
    </p:spTree>
    <p:extLst>
      <p:ext uri="{BB962C8B-B14F-4D97-AF65-F5344CB8AC3E}">
        <p14:creationId xmlns:p14="http://schemas.microsoft.com/office/powerpoint/2010/main" val="288341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1ADB-FF18-6515-0F6C-9EA77ED3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Desafios e Aprendizagens Da Experiência Extensionista: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C323-D790-EA76-D004-3F1B26A8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745257" cy="39145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pt-BR" sz="2000"/>
              <a:t>Entender o ambiente de negócio do parceiro.</a:t>
            </a:r>
          </a:p>
          <a:p>
            <a:pPr marL="285750" indent="-285750"/>
            <a:r>
              <a:rPr lang="pt-BR" sz="2000"/>
              <a:t>Trabalhar com restrição orçamentária e de acesso a ferramentas pelo parceiro.</a:t>
            </a:r>
          </a:p>
          <a:p>
            <a:pPr marL="285750" indent="-285750"/>
            <a:r>
              <a:rPr lang="pt-BR" sz="2000"/>
              <a:t>Identificação e resolução de problemas e erros.</a:t>
            </a:r>
          </a:p>
          <a:p>
            <a:pPr marL="285750" indent="-285750"/>
            <a:r>
              <a:rPr lang="pt-BR" sz="2000"/>
              <a:t>Trabalhar usando a metodologia ágil.</a:t>
            </a:r>
          </a:p>
          <a:p>
            <a:pPr marL="285750" indent="-285750"/>
            <a:r>
              <a:rPr lang="pt-BR" sz="2000"/>
              <a:t>A integração da teoria aprendida em aula, com a prática de um projeto real.</a:t>
            </a:r>
          </a:p>
          <a:p>
            <a:pPr marL="0" indent="0">
              <a:buNone/>
            </a:pPr>
            <a:endParaRPr lang="pt-BR" sz="1600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90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1ADB-FF18-6515-0F6C-9EA77ED3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C323-D790-EA76-D004-3F1B26A8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62" y="1400361"/>
            <a:ext cx="11017144" cy="50834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Este projeto de extensão destaca não apenas a importância da inovação tecnológica e da sustentabilidade ambiental, mas também a essência da colaboração da comunidade acadêmica com a sociedade, do compromisso com o desenvolvimento social.</a:t>
            </a:r>
            <a:endParaRPr lang="pt-BR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Desde a modernização de processos até os desafios de nossa extensionista, fica claro que cada passo dado visa não apenas a eficiência, mas fortalecer laços com nossa comunidade e promover práticas sustentáveis e de inclusão social.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Estamos animados com as novas oportunidades do futuro, já com algumas novas ideias e certos de que nossa jornada na PUC Minas nos preparou não apenas para os desafios profissionais, mas para liderar com inovação, responsabilidade social e compreensão profunda e verdadeira dos problemas e necessidades de nossos parceiros.</a:t>
            </a:r>
          </a:p>
          <a:p>
            <a:pPr marL="0" indent="0">
              <a:buNone/>
            </a:pPr>
            <a:endParaRPr lang="pt-BR" sz="1600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6922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PunchcardVTI</vt:lpstr>
      <vt:lpstr>Projeto Amariv</vt:lpstr>
      <vt:lpstr>Descrição do cliente:</vt:lpstr>
      <vt:lpstr>Objetivo Da Aplicação:</vt:lpstr>
      <vt:lpstr>Telas Principais:</vt:lpstr>
      <vt:lpstr>Pontos Positivos:</vt:lpstr>
      <vt:lpstr>Desafios e Aprendizagens Da Experiência Extensionista: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189</cp:revision>
  <dcterms:created xsi:type="dcterms:W3CDTF">2024-03-22T19:45:08Z</dcterms:created>
  <dcterms:modified xsi:type="dcterms:W3CDTF">2024-07-01T01:38:56Z</dcterms:modified>
</cp:coreProperties>
</file>