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embeddedFontLst>
    <p:embeddedFont>
      <p:font typeface="Raleway" panose="020B0003030101060003" pitchFamily="34" charset="0"/>
      <p:regular r:id="rId10"/>
      <p:bold r:id="rId1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  <a:srgbClr val="DBDBDB"/>
    <a:srgbClr val="EFEFEF"/>
    <a:srgbClr val="FFF2C9"/>
    <a:srgbClr val="FFC000"/>
    <a:srgbClr val="C6C6C6"/>
    <a:srgbClr val="D4A132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011FA-F4CB-7130-9BCD-B72F2B15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F06971-80F4-CE4E-B661-D5552E3B1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B68EA-2428-E6FE-F3A2-07559844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1892E-C725-A27A-9E54-ACA5128A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EA42C-0FB5-A14B-3A37-C47AA1F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74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6C105-FA03-4CDC-F658-AB120B6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C672FA-7B19-DE92-75AC-57D56C4CD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53E9C-812A-3E53-1BE5-34ADE5FD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D3961-AB89-C10F-6B5F-806E5CF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B1D97-D80E-F18B-B856-9FDDF254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9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DD60C4-BC4E-4616-786D-2837D8C3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F2ABB6-41F3-016F-C5D3-CE9C275E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D90F4-AAA1-52D3-C51D-ABC1911F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6F58F-92C5-B18F-428B-CAECC7E6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C09E0-270F-263E-CFE1-E2398127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52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324E6-B132-50CB-97B2-0AF97354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E4ACB-6CB3-F0BB-13D5-84F0C8B5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99FDD-5897-3A82-9D56-F862D57C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7E102-BAD9-B538-1C1E-811A554D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27B20-9B37-D88F-B71A-AF3674C3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61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C3F06-9A73-DAC7-18F1-207A5D23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D11ECD-5559-75F2-BA20-3E203D02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1C09A-7434-CF2A-D62C-E1B378FD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F2CB2-7B7F-D308-99DD-38673714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5CD4C3-EA80-8C6D-6BFA-A237843E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7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69A74-AE59-9192-A012-D392758D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DD95-AE24-405F-53EB-EB7707B04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B273BE-8E2E-B58E-74DA-A6F0951E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216620-3052-E9A0-829E-DA4BC3BE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CE804-EBC0-A1B8-7044-1BF1D514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96A57F-8DFA-2A43-B1EF-C34534D7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22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39C7A-5C1C-49E9-5A98-FF683B5B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DA270A-FAF4-9A2E-CF7A-F4B3C58D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BB438C-6C22-B100-5A71-6E67442D4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3AFDA1-0972-C22A-C896-4AF507869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12E0D4-1509-F617-6CE7-B3771AE86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C36838-1CFC-7E3B-FAB2-44809DF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689AAE-1D94-FB51-1992-2D91F0E2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F04F96-A926-D62A-5034-469D6EB6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4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05BB3-1FE9-E5BA-883F-FE00C3DF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A5144-C5A6-F194-B3EB-CC9D418A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499F93-8522-A79C-E751-C9D62ABA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C39FD2-E16F-CBD9-3159-DD3F9618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7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2FD9EC-CB4D-8F43-7578-3502ACCA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DD660E-3B88-815A-F84B-0384EF8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54101A-CB86-EB5F-15E7-E181283B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AB474-6F7B-32D9-B892-BE685E77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E1113-DEE7-A18E-1D8D-382EDE5E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7DB1DD-BD2D-4AE4-7788-3B363614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6A66ED-1FB8-E8FF-6885-73F9D131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05E7D8-B918-ED04-0A01-91E20175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92C6F6-0DF2-C2D6-3AB3-7CF67DFF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0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3A8D7-A94B-32AD-A1A9-2D9EDFE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FFCE43-1B31-94AF-0E4B-B6F79D7C8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CEC9EC-C185-D693-2E37-1E0BC5F23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1C1E70-07E8-F2D5-EC44-F47BBE5F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BE0CA-0283-DE09-AF5D-60046996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598A18-A9A1-6D94-B942-14EEE4D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96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BBE6D7-B62E-3421-08EE-C878826E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DE7556-4BB2-6A7D-2A19-61FE274F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8FA920-FE9E-79A7-B0BE-BFFE88ACB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F15F-CFAB-4DC8-9946-DFCF0015DA5A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17AB9-2930-74C3-577D-54C27800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CD6ED-1891-3EFE-ABEB-6ACB92934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03D2014-3B0B-B0C0-8ABD-13E7D4B84A3C}"/>
              </a:ext>
            </a:extLst>
          </p:cNvPr>
          <p:cNvCxnSpPr>
            <a:cxnSpLocks/>
          </p:cNvCxnSpPr>
          <p:nvPr/>
        </p:nvCxnSpPr>
        <p:spPr>
          <a:xfrm>
            <a:off x="6096000" y="1194512"/>
            <a:ext cx="0" cy="446896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0D6548-B6A6-6B27-48AF-F508CE87C89A}"/>
              </a:ext>
            </a:extLst>
          </p:cNvPr>
          <p:cNvSpPr txBox="1"/>
          <p:nvPr/>
        </p:nvSpPr>
        <p:spPr>
          <a:xfrm>
            <a:off x="7186409" y="1973067"/>
            <a:ext cx="4018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Amanda Eufrasio Cacholi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Anderson Marques Rosa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 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Luiz Fernando Ribeiro Ferreira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Marcus Vinicius Marinho Ferreira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Patrick Douglas dos Santos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Stephanie Ingrid de Oliveira Pinto</a:t>
            </a:r>
          </a:p>
          <a:p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B638D9E-60F1-5EA8-5887-AD639E7389BA}"/>
              </a:ext>
            </a:extLst>
          </p:cNvPr>
          <p:cNvCxnSpPr/>
          <p:nvPr/>
        </p:nvCxnSpPr>
        <p:spPr>
          <a:xfrm>
            <a:off x="7315199" y="4746755"/>
            <a:ext cx="3756075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D53538-A65F-DD36-5A62-8AB40255ED10}"/>
              </a:ext>
            </a:extLst>
          </p:cNvPr>
          <p:cNvSpPr txBox="1"/>
          <p:nvPr/>
        </p:nvSpPr>
        <p:spPr>
          <a:xfrm>
            <a:off x="7885827" y="4951828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0" i="0" dirty="0">
                <a:solidFill>
                  <a:schemeClr val="accent4"/>
                </a:solidFill>
                <a:effectLst/>
                <a:latin typeface="Raleway" panose="020B0003030101060003" pitchFamily="34" charset="0"/>
              </a:rPr>
              <a:t>Soraia Lúcia da Silva</a:t>
            </a:r>
          </a:p>
        </p:txBody>
      </p:sp>
      <p:pic>
        <p:nvPicPr>
          <p:cNvPr id="12" name="Gráfico 11" descr="Tesouras">
            <a:extLst>
              <a:ext uri="{FF2B5EF4-FFF2-40B4-BE49-F238E27FC236}">
                <a16:creationId xmlns:a16="http://schemas.microsoft.com/office/drawing/2014/main" id="{80C3A3AC-3E51-DE71-17DC-86425B1A9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59991">
            <a:off x="6960242" y="4571110"/>
            <a:ext cx="377047" cy="3770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8E3CD6A-D90B-34AE-4F41-2E4D312A2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6" y="2744405"/>
            <a:ext cx="5361327" cy="13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600A88-5FBB-9B8C-1536-59181C8ECD63}"/>
              </a:ext>
            </a:extLst>
          </p:cNvPr>
          <p:cNvSpPr/>
          <p:nvPr/>
        </p:nvSpPr>
        <p:spPr>
          <a:xfrm>
            <a:off x="717997" y="1913209"/>
            <a:ext cx="10756006" cy="4461834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7E5411-CA0E-D7BB-3754-C91C842569F5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C5BF68-1E2D-BBD9-C67D-D1B8A2D30934}"/>
              </a:ext>
            </a:extLst>
          </p:cNvPr>
          <p:cNvCxnSpPr>
            <a:cxnSpLocks/>
          </p:cNvCxnSpPr>
          <p:nvPr/>
        </p:nvCxnSpPr>
        <p:spPr>
          <a:xfrm>
            <a:off x="716808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7086F1-BAA3-753C-004F-BB3EAE3AAF4A}"/>
              </a:ext>
            </a:extLst>
          </p:cNvPr>
          <p:cNvSpPr txBox="1"/>
          <p:nvPr/>
        </p:nvSpPr>
        <p:spPr>
          <a:xfrm>
            <a:off x="1358781" y="984439"/>
            <a:ext cx="389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APRESENTAÇÃO DO CLIENTE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65AB334-F372-F1C5-0808-341B68978461}"/>
              </a:ext>
            </a:extLst>
          </p:cNvPr>
          <p:cNvSpPr/>
          <p:nvPr/>
        </p:nvSpPr>
        <p:spPr>
          <a:xfrm>
            <a:off x="11139152" y="6065957"/>
            <a:ext cx="605299" cy="605299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C82AD4-6F00-EC5C-F3A1-71FE1F310790}"/>
              </a:ext>
            </a:extLst>
          </p:cNvPr>
          <p:cNvSpPr txBox="1"/>
          <p:nvPr/>
        </p:nvSpPr>
        <p:spPr>
          <a:xfrm>
            <a:off x="4049609" y="1539833"/>
            <a:ext cx="188031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rgbClr val="FFF2C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670027-BC26-3997-98B2-F9542B3D4F74}"/>
              </a:ext>
            </a:extLst>
          </p:cNvPr>
          <p:cNvSpPr txBox="1"/>
          <p:nvPr/>
        </p:nvSpPr>
        <p:spPr>
          <a:xfrm>
            <a:off x="11228231" y="6065948"/>
            <a:ext cx="31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BEBFD5-AE2E-8F81-1819-DF08B9233CC6}"/>
              </a:ext>
            </a:extLst>
          </p:cNvPr>
          <p:cNvSpPr txBox="1"/>
          <p:nvPr/>
        </p:nvSpPr>
        <p:spPr>
          <a:xfrm>
            <a:off x="4597759" y="2559076"/>
            <a:ext cx="64819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0" dirty="0">
                <a:effectLst/>
                <a:latin typeface="Raleway" panose="020B0003030101060003" pitchFamily="34" charset="0"/>
              </a:rPr>
              <a:t>Ewerton Feitoza é um empreendedor e profissional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talentoso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que sempre foi apaixonado por cuidados masculinos. Ele é o fundador e proprietário do Hysteria Studio, uma barbearia de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destaque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</a:t>
            </a:r>
            <a:r>
              <a:rPr lang="pt-BR" sz="2000" dirty="0">
                <a:latin typeface="Raleway" panose="020B0003030101060003" pitchFamily="34" charset="0"/>
              </a:rPr>
              <a:t>voltada para o público masculino que se l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ocalizada no estado do Rio de Janeiro, e especializada em serviços de corte de cabelo, barba, sobrancelha e também tatuagens. Ewerton busca constantemente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inovação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e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aprimoramento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para oferecer aos seus clientes uma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experiência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excepcional.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24F708E-459F-9F77-5DAB-D32A4507BE21}"/>
              </a:ext>
            </a:extLst>
          </p:cNvPr>
          <p:cNvSpPr txBox="1"/>
          <p:nvPr/>
        </p:nvSpPr>
        <p:spPr>
          <a:xfrm>
            <a:off x="8261262" y="980676"/>
            <a:ext cx="14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DESAFIOS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04C4E8-9156-9700-19A4-0DE3E151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48" y="2314343"/>
            <a:ext cx="2937361" cy="36595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9726A8C-FA38-B6B7-5618-F63B655C7D8E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495F42-ADE6-2720-578B-416CD17D3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" y="156924"/>
            <a:ext cx="2064702" cy="50820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47071EB-33CB-0A2B-8F83-090E5D71F65C}"/>
              </a:ext>
            </a:extLst>
          </p:cNvPr>
          <p:cNvSpPr/>
          <p:nvPr/>
        </p:nvSpPr>
        <p:spPr>
          <a:xfrm>
            <a:off x="11388372" y="102079"/>
            <a:ext cx="590602" cy="590602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336B95A-2120-824A-6740-898509B03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77" y="228600"/>
            <a:ext cx="611591" cy="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600A88-5FBB-9B8C-1536-59181C8ECD63}"/>
              </a:ext>
            </a:extLst>
          </p:cNvPr>
          <p:cNvSpPr/>
          <p:nvPr/>
        </p:nvSpPr>
        <p:spPr>
          <a:xfrm>
            <a:off x="717997" y="1913209"/>
            <a:ext cx="10756006" cy="4461834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7E5411-CA0E-D7BB-3754-C91C842569F5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C5BF68-1E2D-BBD9-C67D-D1B8A2D30934}"/>
              </a:ext>
            </a:extLst>
          </p:cNvPr>
          <p:cNvCxnSpPr>
            <a:cxnSpLocks/>
          </p:cNvCxnSpPr>
          <p:nvPr/>
        </p:nvCxnSpPr>
        <p:spPr>
          <a:xfrm>
            <a:off x="6409275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4DD1142-5C18-85E2-E5F9-8704B14F214D}"/>
              </a:ext>
            </a:extLst>
          </p:cNvPr>
          <p:cNvSpPr txBox="1"/>
          <p:nvPr/>
        </p:nvSpPr>
        <p:spPr>
          <a:xfrm>
            <a:off x="8261262" y="980676"/>
            <a:ext cx="14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DESAFIOS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114C9F-81D1-ACB7-F481-747F9238CEB2}"/>
              </a:ext>
            </a:extLst>
          </p:cNvPr>
          <p:cNvCxnSpPr/>
          <p:nvPr/>
        </p:nvCxnSpPr>
        <p:spPr>
          <a:xfrm>
            <a:off x="703929" y="3078056"/>
            <a:ext cx="1076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E47D09-42FC-43F5-5BA6-136B68E8FBB9}"/>
              </a:ext>
            </a:extLst>
          </p:cNvPr>
          <p:cNvCxnSpPr/>
          <p:nvPr/>
        </p:nvCxnSpPr>
        <p:spPr>
          <a:xfrm>
            <a:off x="711077" y="4121436"/>
            <a:ext cx="1076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246BF29-B393-37CF-2D7D-9D20D26F9A52}"/>
              </a:ext>
            </a:extLst>
          </p:cNvPr>
          <p:cNvCxnSpPr/>
          <p:nvPr/>
        </p:nvCxnSpPr>
        <p:spPr>
          <a:xfrm>
            <a:off x="712512" y="5185901"/>
            <a:ext cx="1076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13A91C-C8C0-C3C2-7439-B7AE57E9DBB6}"/>
              </a:ext>
            </a:extLst>
          </p:cNvPr>
          <p:cNvSpPr txBox="1"/>
          <p:nvPr/>
        </p:nvSpPr>
        <p:spPr>
          <a:xfrm>
            <a:off x="1358781" y="984439"/>
            <a:ext cx="389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APRESENTAÇÃO DO CLIENTE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4FD4AB-D610-482B-BEE7-4734B651E045}"/>
              </a:ext>
            </a:extLst>
          </p:cNvPr>
          <p:cNvSpPr txBox="1"/>
          <p:nvPr/>
        </p:nvSpPr>
        <p:spPr>
          <a:xfrm>
            <a:off x="10791713" y="6384477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dirty="0"/>
              <a:t>    </a:t>
            </a:r>
            <a:r>
              <a:rPr lang="pt-BR" sz="2400" b="1" dirty="0">
                <a:solidFill>
                  <a:srgbClr val="DEA900"/>
                </a:solidFill>
              </a:rPr>
              <a:t>&gt;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FB0C2A-6681-57AC-A998-D05933495AF4}"/>
              </a:ext>
            </a:extLst>
          </p:cNvPr>
          <p:cNvSpPr txBox="1"/>
          <p:nvPr/>
        </p:nvSpPr>
        <p:spPr>
          <a:xfrm>
            <a:off x="1493057" y="2368074"/>
            <a:ext cx="5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Dificuldade no agendamento de serviços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98E1BF-909B-C007-2902-7A7D018CC5BC}"/>
              </a:ext>
            </a:extLst>
          </p:cNvPr>
          <p:cNvSpPr txBox="1"/>
          <p:nvPr/>
        </p:nvSpPr>
        <p:spPr>
          <a:xfrm>
            <a:off x="1493057" y="4463692"/>
            <a:ext cx="5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Adaptação as tecnologias do mercado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4756FC-E6CA-59A1-8D64-F1896404ED3C}"/>
              </a:ext>
            </a:extLst>
          </p:cNvPr>
          <p:cNvSpPr txBox="1"/>
          <p:nvPr/>
        </p:nvSpPr>
        <p:spPr>
          <a:xfrm>
            <a:off x="1493057" y="5580417"/>
            <a:ext cx="5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dirty="0">
                <a:latin typeface="Raleway" panose="020B0003030101060003" pitchFamily="34" charset="0"/>
              </a:rPr>
              <a:t>Perda de clientes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375B4A5-B17F-2607-64D8-A05951D604C8}"/>
              </a:ext>
            </a:extLst>
          </p:cNvPr>
          <p:cNvSpPr txBox="1"/>
          <p:nvPr/>
        </p:nvSpPr>
        <p:spPr>
          <a:xfrm>
            <a:off x="1493057" y="3399228"/>
            <a:ext cx="5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dirty="0">
                <a:latin typeface="Raleway" panose="020B0003030101060003" pitchFamily="34" charset="0"/>
              </a:rPr>
              <a:t>Gestão do tempo</a:t>
            </a:r>
          </a:p>
        </p:txBody>
      </p:sp>
      <p:grpSp>
        <p:nvGrpSpPr>
          <p:cNvPr id="30" name="Gráfico 26" descr="Calendário diário">
            <a:extLst>
              <a:ext uri="{FF2B5EF4-FFF2-40B4-BE49-F238E27FC236}">
                <a16:creationId xmlns:a16="http://schemas.microsoft.com/office/drawing/2014/main" id="{42371069-FB7F-7348-5C1A-9AF5CE087019}"/>
              </a:ext>
            </a:extLst>
          </p:cNvPr>
          <p:cNvGrpSpPr/>
          <p:nvPr/>
        </p:nvGrpSpPr>
        <p:grpSpPr>
          <a:xfrm>
            <a:off x="8718739" y="2162919"/>
            <a:ext cx="647700" cy="647700"/>
            <a:chOff x="8718739" y="2162919"/>
            <a:chExt cx="647700" cy="647700"/>
          </a:xfrm>
          <a:solidFill>
            <a:srgbClr val="000000"/>
          </a:solidFill>
        </p:grpSpPr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C5A74E01-E3D1-7769-5D34-651C1A33C92F}"/>
                </a:ext>
              </a:extLst>
            </p:cNvPr>
            <p:cNvSpPr/>
            <p:nvPr/>
          </p:nvSpPr>
          <p:spPr>
            <a:xfrm>
              <a:off x="8833039" y="2162919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solidFill>
              <a:srgbClr val="DEA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7849748-BE8A-1F0D-3A26-57545FCF9AC8}"/>
                </a:ext>
              </a:extLst>
            </p:cNvPr>
            <p:cNvSpPr/>
            <p:nvPr/>
          </p:nvSpPr>
          <p:spPr>
            <a:xfrm>
              <a:off x="8718739" y="2391519"/>
              <a:ext cx="647700" cy="419100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C433BD78-AD62-80E8-77B1-594072A9185B}"/>
                </a:ext>
              </a:extLst>
            </p:cNvPr>
            <p:cNvSpPr/>
            <p:nvPr/>
          </p:nvSpPr>
          <p:spPr>
            <a:xfrm>
              <a:off x="9194989" y="2162919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solidFill>
              <a:srgbClr val="DEA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82F9D3A-8D9E-DF61-0A09-C03F235E43B7}"/>
                </a:ext>
              </a:extLst>
            </p:cNvPr>
            <p:cNvSpPr/>
            <p:nvPr/>
          </p:nvSpPr>
          <p:spPr>
            <a:xfrm>
              <a:off x="8718739" y="2220069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77D3B807-AB65-11A0-5CAF-FE98428C5350}"/>
              </a:ext>
            </a:extLst>
          </p:cNvPr>
          <p:cNvSpPr/>
          <p:nvPr/>
        </p:nvSpPr>
        <p:spPr>
          <a:xfrm>
            <a:off x="8782319" y="3291910"/>
            <a:ext cx="533400" cy="628650"/>
          </a:xfrm>
          <a:custGeom>
            <a:avLst/>
            <a:gdLst>
              <a:gd name="connsiteX0" fmla="*/ 57150 w 533400"/>
              <a:gd name="connsiteY0" fmla="*/ 342900 h 628650"/>
              <a:gd name="connsiteX1" fmla="*/ 266700 w 533400"/>
              <a:gd name="connsiteY1" fmla="*/ 133350 h 628650"/>
              <a:gd name="connsiteX2" fmla="*/ 476250 w 533400"/>
              <a:gd name="connsiteY2" fmla="*/ 342900 h 628650"/>
              <a:gd name="connsiteX3" fmla="*/ 266700 w 533400"/>
              <a:gd name="connsiteY3" fmla="*/ 552450 h 628650"/>
              <a:gd name="connsiteX4" fmla="*/ 57150 w 533400"/>
              <a:gd name="connsiteY4" fmla="*/ 342900 h 628650"/>
              <a:gd name="connsiteX5" fmla="*/ 285750 w 533400"/>
              <a:gd name="connsiteY5" fmla="*/ 77153 h 628650"/>
              <a:gd name="connsiteX6" fmla="*/ 285750 w 533400"/>
              <a:gd name="connsiteY6" fmla="*/ 38100 h 628650"/>
              <a:gd name="connsiteX7" fmla="*/ 323850 w 533400"/>
              <a:gd name="connsiteY7" fmla="*/ 38100 h 628650"/>
              <a:gd name="connsiteX8" fmla="*/ 342900 w 533400"/>
              <a:gd name="connsiteY8" fmla="*/ 19050 h 628650"/>
              <a:gd name="connsiteX9" fmla="*/ 323850 w 533400"/>
              <a:gd name="connsiteY9" fmla="*/ 0 h 628650"/>
              <a:gd name="connsiteX10" fmla="*/ 209550 w 533400"/>
              <a:gd name="connsiteY10" fmla="*/ 0 h 628650"/>
              <a:gd name="connsiteX11" fmla="*/ 190500 w 533400"/>
              <a:gd name="connsiteY11" fmla="*/ 19050 h 628650"/>
              <a:gd name="connsiteX12" fmla="*/ 209550 w 533400"/>
              <a:gd name="connsiteY12" fmla="*/ 38100 h 628650"/>
              <a:gd name="connsiteX13" fmla="*/ 247650 w 533400"/>
              <a:gd name="connsiteY13" fmla="*/ 38100 h 628650"/>
              <a:gd name="connsiteX14" fmla="*/ 247650 w 533400"/>
              <a:gd name="connsiteY14" fmla="*/ 77153 h 628650"/>
              <a:gd name="connsiteX15" fmla="*/ 0 w 533400"/>
              <a:gd name="connsiteY15" fmla="*/ 342900 h 628650"/>
              <a:gd name="connsiteX16" fmla="*/ 76200 w 533400"/>
              <a:gd name="connsiteY16" fmla="*/ 529590 h 628650"/>
              <a:gd name="connsiteX17" fmla="*/ 40005 w 533400"/>
              <a:gd name="connsiteY17" fmla="*/ 601028 h 628650"/>
              <a:gd name="connsiteX18" fmla="*/ 48578 w 533400"/>
              <a:gd name="connsiteY18" fmla="*/ 626745 h 628650"/>
              <a:gd name="connsiteX19" fmla="*/ 57150 w 533400"/>
              <a:gd name="connsiteY19" fmla="*/ 628650 h 628650"/>
              <a:gd name="connsiteX20" fmla="*/ 74295 w 533400"/>
              <a:gd name="connsiteY20" fmla="*/ 618173 h 628650"/>
              <a:gd name="connsiteX21" fmla="*/ 105728 w 533400"/>
              <a:gd name="connsiteY21" fmla="*/ 555308 h 628650"/>
              <a:gd name="connsiteX22" fmla="*/ 266700 w 533400"/>
              <a:gd name="connsiteY22" fmla="*/ 609600 h 628650"/>
              <a:gd name="connsiteX23" fmla="*/ 427673 w 533400"/>
              <a:gd name="connsiteY23" fmla="*/ 555308 h 628650"/>
              <a:gd name="connsiteX24" fmla="*/ 459105 w 533400"/>
              <a:gd name="connsiteY24" fmla="*/ 618173 h 628650"/>
              <a:gd name="connsiteX25" fmla="*/ 476250 w 533400"/>
              <a:gd name="connsiteY25" fmla="*/ 628650 h 628650"/>
              <a:gd name="connsiteX26" fmla="*/ 484823 w 533400"/>
              <a:gd name="connsiteY26" fmla="*/ 626745 h 628650"/>
              <a:gd name="connsiteX27" fmla="*/ 493395 w 533400"/>
              <a:gd name="connsiteY27" fmla="*/ 601028 h 628650"/>
              <a:gd name="connsiteX28" fmla="*/ 457200 w 533400"/>
              <a:gd name="connsiteY28" fmla="*/ 529590 h 628650"/>
              <a:gd name="connsiteX29" fmla="*/ 533400 w 533400"/>
              <a:gd name="connsiteY29" fmla="*/ 342900 h 628650"/>
              <a:gd name="connsiteX30" fmla="*/ 285750 w 533400"/>
              <a:gd name="connsiteY30" fmla="*/ 77153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3400" h="628650">
                <a:moveTo>
                  <a:pt x="57150" y="342900"/>
                </a:moveTo>
                <a:cubicBezTo>
                  <a:pt x="57150" y="227648"/>
                  <a:pt x="151448" y="133350"/>
                  <a:pt x="266700" y="133350"/>
                </a:cubicBezTo>
                <a:cubicBezTo>
                  <a:pt x="381953" y="133350"/>
                  <a:pt x="476250" y="227648"/>
                  <a:pt x="476250" y="342900"/>
                </a:cubicBezTo>
                <a:cubicBezTo>
                  <a:pt x="476250" y="458153"/>
                  <a:pt x="381953" y="552450"/>
                  <a:pt x="266700" y="552450"/>
                </a:cubicBezTo>
                <a:cubicBezTo>
                  <a:pt x="151448" y="552450"/>
                  <a:pt x="57150" y="458153"/>
                  <a:pt x="57150" y="342900"/>
                </a:cubicBezTo>
                <a:close/>
                <a:moveTo>
                  <a:pt x="285750" y="77153"/>
                </a:moveTo>
                <a:lnTo>
                  <a:pt x="285750" y="38100"/>
                </a:lnTo>
                <a:lnTo>
                  <a:pt x="323850" y="38100"/>
                </a:lnTo>
                <a:cubicBezTo>
                  <a:pt x="334328" y="38100"/>
                  <a:pt x="342900" y="29528"/>
                  <a:pt x="342900" y="19050"/>
                </a:cubicBezTo>
                <a:cubicBezTo>
                  <a:pt x="342900" y="8572"/>
                  <a:pt x="334328" y="0"/>
                  <a:pt x="323850" y="0"/>
                </a:cubicBezTo>
                <a:lnTo>
                  <a:pt x="209550" y="0"/>
                </a:lnTo>
                <a:cubicBezTo>
                  <a:pt x="199073" y="0"/>
                  <a:pt x="190500" y="8572"/>
                  <a:pt x="190500" y="19050"/>
                </a:cubicBezTo>
                <a:cubicBezTo>
                  <a:pt x="190500" y="29528"/>
                  <a:pt x="199073" y="38100"/>
                  <a:pt x="209550" y="38100"/>
                </a:cubicBezTo>
                <a:lnTo>
                  <a:pt x="247650" y="38100"/>
                </a:lnTo>
                <a:lnTo>
                  <a:pt x="247650" y="77153"/>
                </a:lnTo>
                <a:cubicBezTo>
                  <a:pt x="109538" y="86678"/>
                  <a:pt x="0" y="201930"/>
                  <a:pt x="0" y="342900"/>
                </a:cubicBezTo>
                <a:cubicBezTo>
                  <a:pt x="0" y="415290"/>
                  <a:pt x="28575" y="481013"/>
                  <a:pt x="76200" y="529590"/>
                </a:cubicBezTo>
                <a:lnTo>
                  <a:pt x="40005" y="601028"/>
                </a:lnTo>
                <a:cubicBezTo>
                  <a:pt x="35243" y="610553"/>
                  <a:pt x="39053" y="621983"/>
                  <a:pt x="48578" y="626745"/>
                </a:cubicBezTo>
                <a:cubicBezTo>
                  <a:pt x="51435" y="627698"/>
                  <a:pt x="54293" y="628650"/>
                  <a:pt x="57150" y="628650"/>
                </a:cubicBezTo>
                <a:cubicBezTo>
                  <a:pt x="63818" y="628650"/>
                  <a:pt x="70485" y="624840"/>
                  <a:pt x="74295" y="618173"/>
                </a:cubicBezTo>
                <a:lnTo>
                  <a:pt x="105728" y="555308"/>
                </a:lnTo>
                <a:cubicBezTo>
                  <a:pt x="150495" y="589598"/>
                  <a:pt x="205740" y="609600"/>
                  <a:pt x="266700" y="609600"/>
                </a:cubicBezTo>
                <a:cubicBezTo>
                  <a:pt x="327660" y="609600"/>
                  <a:pt x="382905" y="589598"/>
                  <a:pt x="427673" y="555308"/>
                </a:cubicBezTo>
                <a:lnTo>
                  <a:pt x="459105" y="618173"/>
                </a:lnTo>
                <a:cubicBezTo>
                  <a:pt x="462915" y="624840"/>
                  <a:pt x="469583" y="628650"/>
                  <a:pt x="476250" y="628650"/>
                </a:cubicBezTo>
                <a:cubicBezTo>
                  <a:pt x="479108" y="628650"/>
                  <a:pt x="481965" y="627698"/>
                  <a:pt x="484823" y="626745"/>
                </a:cubicBezTo>
                <a:cubicBezTo>
                  <a:pt x="494348" y="621983"/>
                  <a:pt x="498158" y="610553"/>
                  <a:pt x="493395" y="601028"/>
                </a:cubicBezTo>
                <a:lnTo>
                  <a:pt x="457200" y="529590"/>
                </a:lnTo>
                <a:cubicBezTo>
                  <a:pt x="503873" y="481965"/>
                  <a:pt x="533400" y="415290"/>
                  <a:pt x="533400" y="342900"/>
                </a:cubicBezTo>
                <a:cubicBezTo>
                  <a:pt x="533400" y="201930"/>
                  <a:pt x="423863" y="86678"/>
                  <a:pt x="285750" y="7715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94470DA-E9D8-D8FE-509A-ECE7D24F5537}"/>
              </a:ext>
            </a:extLst>
          </p:cNvPr>
          <p:cNvSpPr/>
          <p:nvPr/>
        </p:nvSpPr>
        <p:spPr>
          <a:xfrm>
            <a:off x="8896619" y="3482410"/>
            <a:ext cx="171450" cy="171450"/>
          </a:xfrm>
          <a:custGeom>
            <a:avLst/>
            <a:gdLst>
              <a:gd name="connsiteX0" fmla="*/ 133350 w 171450"/>
              <a:gd name="connsiteY0" fmla="*/ 133350 h 171450"/>
              <a:gd name="connsiteX1" fmla="*/ 0 w 171450"/>
              <a:gd name="connsiteY1" fmla="*/ 133350 h 171450"/>
              <a:gd name="connsiteX2" fmla="*/ 0 w 171450"/>
              <a:gd name="connsiteY2" fmla="*/ 171450 h 171450"/>
              <a:gd name="connsiteX3" fmla="*/ 152400 w 171450"/>
              <a:gd name="connsiteY3" fmla="*/ 171450 h 171450"/>
              <a:gd name="connsiteX4" fmla="*/ 171450 w 171450"/>
              <a:gd name="connsiteY4" fmla="*/ 152400 h 171450"/>
              <a:gd name="connsiteX5" fmla="*/ 171450 w 171450"/>
              <a:gd name="connsiteY5" fmla="*/ 0 h 171450"/>
              <a:gd name="connsiteX6" fmla="*/ 133350 w 171450"/>
              <a:gd name="connsiteY6" fmla="*/ 0 h 171450"/>
              <a:gd name="connsiteX7" fmla="*/ 133350 w 171450"/>
              <a:gd name="connsiteY7" fmla="*/ 1333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71450">
                <a:moveTo>
                  <a:pt x="133350" y="133350"/>
                </a:moveTo>
                <a:lnTo>
                  <a:pt x="0" y="133350"/>
                </a:lnTo>
                <a:lnTo>
                  <a:pt x="0" y="171450"/>
                </a:lnTo>
                <a:lnTo>
                  <a:pt x="152400" y="171450"/>
                </a:lnTo>
                <a:cubicBezTo>
                  <a:pt x="162877" y="171450"/>
                  <a:pt x="171450" y="162877"/>
                  <a:pt x="171450" y="152400"/>
                </a:cubicBezTo>
                <a:lnTo>
                  <a:pt x="171450" y="0"/>
                </a:lnTo>
                <a:lnTo>
                  <a:pt x="133350" y="0"/>
                </a:lnTo>
                <a:lnTo>
                  <a:pt x="133350" y="133350"/>
                </a:lnTo>
                <a:close/>
              </a:path>
            </a:pathLst>
          </a:custGeom>
          <a:solidFill>
            <a:srgbClr val="DEA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85BD99CC-1F4E-2F9B-2855-CF51C0738D01}"/>
              </a:ext>
            </a:extLst>
          </p:cNvPr>
          <p:cNvSpPr/>
          <p:nvPr/>
        </p:nvSpPr>
        <p:spPr>
          <a:xfrm>
            <a:off x="9172844" y="3279527"/>
            <a:ext cx="193595" cy="193357"/>
          </a:xfrm>
          <a:custGeom>
            <a:avLst/>
            <a:gdLst>
              <a:gd name="connsiteX0" fmla="*/ 182880 w 193595"/>
              <a:gd name="connsiteY0" fmla="*/ 90488 h 193357"/>
              <a:gd name="connsiteX1" fmla="*/ 103823 w 193595"/>
              <a:gd name="connsiteY1" fmla="*/ 11430 h 193357"/>
              <a:gd name="connsiteX2" fmla="*/ 49530 w 193595"/>
              <a:gd name="connsiteY2" fmla="*/ 11430 h 193357"/>
              <a:gd name="connsiteX3" fmla="*/ 0 w 193595"/>
              <a:gd name="connsiteY3" fmla="*/ 60008 h 193357"/>
              <a:gd name="connsiteX4" fmla="*/ 133350 w 193595"/>
              <a:gd name="connsiteY4" fmla="*/ 193358 h 193357"/>
              <a:gd name="connsiteX5" fmla="*/ 182880 w 193595"/>
              <a:gd name="connsiteY5" fmla="*/ 143828 h 193357"/>
              <a:gd name="connsiteX6" fmla="*/ 182880 w 193595"/>
              <a:gd name="connsiteY6" fmla="*/ 90488 h 19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95" h="193357">
                <a:moveTo>
                  <a:pt x="182880" y="90488"/>
                </a:moveTo>
                <a:lnTo>
                  <a:pt x="103823" y="11430"/>
                </a:lnTo>
                <a:cubicBezTo>
                  <a:pt x="88583" y="-3810"/>
                  <a:pt x="64770" y="-3810"/>
                  <a:pt x="49530" y="11430"/>
                </a:cubicBezTo>
                <a:lnTo>
                  <a:pt x="0" y="60008"/>
                </a:lnTo>
                <a:lnTo>
                  <a:pt x="133350" y="193358"/>
                </a:lnTo>
                <a:lnTo>
                  <a:pt x="182880" y="143828"/>
                </a:lnTo>
                <a:cubicBezTo>
                  <a:pt x="197167" y="129540"/>
                  <a:pt x="197167" y="104775"/>
                  <a:pt x="182880" y="9048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7DCE109B-C8F8-9AB6-179A-C3D99D57314B}"/>
              </a:ext>
            </a:extLst>
          </p:cNvPr>
          <p:cNvSpPr/>
          <p:nvPr/>
        </p:nvSpPr>
        <p:spPr>
          <a:xfrm>
            <a:off x="8730883" y="3278574"/>
            <a:ext cx="194310" cy="194310"/>
          </a:xfrm>
          <a:custGeom>
            <a:avLst/>
            <a:gdLst>
              <a:gd name="connsiteX0" fmla="*/ 194310 w 194310"/>
              <a:gd name="connsiteY0" fmla="*/ 60960 h 194310"/>
              <a:gd name="connsiteX1" fmla="*/ 144780 w 194310"/>
              <a:gd name="connsiteY1" fmla="*/ 11430 h 194310"/>
              <a:gd name="connsiteX2" fmla="*/ 90488 w 194310"/>
              <a:gd name="connsiteY2" fmla="*/ 11430 h 194310"/>
              <a:gd name="connsiteX3" fmla="*/ 11430 w 194310"/>
              <a:gd name="connsiteY3" fmla="*/ 90488 h 194310"/>
              <a:gd name="connsiteX4" fmla="*/ 11430 w 194310"/>
              <a:gd name="connsiteY4" fmla="*/ 144780 h 194310"/>
              <a:gd name="connsiteX5" fmla="*/ 60960 w 194310"/>
              <a:gd name="connsiteY5" fmla="*/ 194310 h 194310"/>
              <a:gd name="connsiteX6" fmla="*/ 194310 w 194310"/>
              <a:gd name="connsiteY6" fmla="*/ 60960 h 19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" h="194310">
                <a:moveTo>
                  <a:pt x="194310" y="60960"/>
                </a:moveTo>
                <a:lnTo>
                  <a:pt x="144780" y="11430"/>
                </a:lnTo>
                <a:cubicBezTo>
                  <a:pt x="129540" y="-3810"/>
                  <a:pt x="105728" y="-3810"/>
                  <a:pt x="90488" y="11430"/>
                </a:cubicBezTo>
                <a:lnTo>
                  <a:pt x="11430" y="90488"/>
                </a:lnTo>
                <a:cubicBezTo>
                  <a:pt x="-3810" y="105728"/>
                  <a:pt x="-3810" y="129540"/>
                  <a:pt x="11430" y="144780"/>
                </a:cubicBezTo>
                <a:lnTo>
                  <a:pt x="60960" y="194310"/>
                </a:lnTo>
                <a:lnTo>
                  <a:pt x="194310" y="6096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DFB1872-D019-67C8-264E-6AA568EBD495}"/>
              </a:ext>
            </a:extLst>
          </p:cNvPr>
          <p:cNvSpPr/>
          <p:nvPr/>
        </p:nvSpPr>
        <p:spPr>
          <a:xfrm>
            <a:off x="11373657" y="1910861"/>
            <a:ext cx="101191" cy="4473597"/>
          </a:xfrm>
          <a:prstGeom prst="round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36A4A04A-A0B7-AFE0-B8AC-4073F392DEE9}"/>
              </a:ext>
            </a:extLst>
          </p:cNvPr>
          <p:cNvSpPr/>
          <p:nvPr/>
        </p:nvSpPr>
        <p:spPr>
          <a:xfrm>
            <a:off x="11380634" y="1910842"/>
            <a:ext cx="94214" cy="2009716"/>
          </a:xfrm>
          <a:prstGeom prst="roundRect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5D5BD61-642B-99E3-4A18-D3C0F7553E8E}"/>
              </a:ext>
            </a:extLst>
          </p:cNvPr>
          <p:cNvSpPr txBox="1"/>
          <p:nvPr/>
        </p:nvSpPr>
        <p:spPr>
          <a:xfrm rot="5400000">
            <a:off x="11313471" y="6096505"/>
            <a:ext cx="2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FFB43F0B-66BE-B334-7EFE-3749CEE9EA1E}"/>
              </a:ext>
            </a:extLst>
          </p:cNvPr>
          <p:cNvSpPr/>
          <p:nvPr/>
        </p:nvSpPr>
        <p:spPr>
          <a:xfrm>
            <a:off x="8693644" y="4385801"/>
            <a:ext cx="647700" cy="438150"/>
          </a:xfrm>
          <a:custGeom>
            <a:avLst/>
            <a:gdLst>
              <a:gd name="connsiteX0" fmla="*/ 590550 w 647700"/>
              <a:gd name="connsiteY0" fmla="*/ 381000 h 438150"/>
              <a:gd name="connsiteX1" fmla="*/ 57150 w 647700"/>
              <a:gd name="connsiteY1" fmla="*/ 381000 h 438150"/>
              <a:gd name="connsiteX2" fmla="*/ 57150 w 647700"/>
              <a:gd name="connsiteY2" fmla="*/ 57150 h 438150"/>
              <a:gd name="connsiteX3" fmla="*/ 590550 w 647700"/>
              <a:gd name="connsiteY3" fmla="*/ 57150 h 438150"/>
              <a:gd name="connsiteX4" fmla="*/ 647700 w 647700"/>
              <a:gd name="connsiteY4" fmla="*/ 38100 h 438150"/>
              <a:gd name="connsiteX5" fmla="*/ 609600 w 647700"/>
              <a:gd name="connsiteY5" fmla="*/ 0 h 438150"/>
              <a:gd name="connsiteX6" fmla="*/ 38100 w 647700"/>
              <a:gd name="connsiteY6" fmla="*/ 0 h 438150"/>
              <a:gd name="connsiteX7" fmla="*/ 0 w 647700"/>
              <a:gd name="connsiteY7" fmla="*/ 38100 h 438150"/>
              <a:gd name="connsiteX8" fmla="*/ 0 w 647700"/>
              <a:gd name="connsiteY8" fmla="*/ 438150 h 438150"/>
              <a:gd name="connsiteX9" fmla="*/ 647700 w 647700"/>
              <a:gd name="connsiteY9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7700" h="438150">
                <a:moveTo>
                  <a:pt x="590550" y="381000"/>
                </a:moveTo>
                <a:lnTo>
                  <a:pt x="57150" y="381000"/>
                </a:lnTo>
                <a:lnTo>
                  <a:pt x="57150" y="57150"/>
                </a:lnTo>
                <a:lnTo>
                  <a:pt x="590550" y="57150"/>
                </a:lnTo>
                <a:close/>
                <a:moveTo>
                  <a:pt x="647700" y="38100"/>
                </a:moveTo>
                <a:cubicBezTo>
                  <a:pt x="647700" y="17058"/>
                  <a:pt x="630642" y="0"/>
                  <a:pt x="609600" y="0"/>
                </a:cubicBez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438150"/>
                </a:lnTo>
                <a:lnTo>
                  <a:pt x="647700" y="4381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1EF92B47-658F-8654-AEF7-0A5D65DC25EB}"/>
              </a:ext>
            </a:extLst>
          </p:cNvPr>
          <p:cNvSpPr/>
          <p:nvPr/>
        </p:nvSpPr>
        <p:spPr>
          <a:xfrm>
            <a:off x="8579344" y="4862051"/>
            <a:ext cx="876300" cy="57150"/>
          </a:xfrm>
          <a:custGeom>
            <a:avLst/>
            <a:gdLst>
              <a:gd name="connsiteX0" fmla="*/ 495300 w 876300"/>
              <a:gd name="connsiteY0" fmla="*/ 0 h 57150"/>
              <a:gd name="connsiteX1" fmla="*/ 495300 w 876300"/>
              <a:gd name="connsiteY1" fmla="*/ 9525 h 57150"/>
              <a:gd name="connsiteX2" fmla="*/ 486957 w 876300"/>
              <a:gd name="connsiteY2" fmla="*/ 19050 h 57150"/>
              <a:gd name="connsiteX3" fmla="*/ 485775 w 876300"/>
              <a:gd name="connsiteY3" fmla="*/ 19050 h 57150"/>
              <a:gd name="connsiteX4" fmla="*/ 390525 w 876300"/>
              <a:gd name="connsiteY4" fmla="*/ 19050 h 57150"/>
              <a:gd name="connsiteX5" fmla="*/ 381000 w 876300"/>
              <a:gd name="connsiteY5" fmla="*/ 10707 h 57150"/>
              <a:gd name="connsiteX6" fmla="*/ 381000 w 876300"/>
              <a:gd name="connsiteY6" fmla="*/ 9525 h 57150"/>
              <a:gd name="connsiteX7" fmla="*/ 381000 w 876300"/>
              <a:gd name="connsiteY7" fmla="*/ 0 h 57150"/>
              <a:gd name="connsiteX8" fmla="*/ 0 w 876300"/>
              <a:gd name="connsiteY8" fmla="*/ 0 h 57150"/>
              <a:gd name="connsiteX9" fmla="*/ 0 w 876300"/>
              <a:gd name="connsiteY9" fmla="*/ 19050 h 57150"/>
              <a:gd name="connsiteX10" fmla="*/ 38100 w 876300"/>
              <a:gd name="connsiteY10" fmla="*/ 57150 h 57150"/>
              <a:gd name="connsiteX11" fmla="*/ 838200 w 876300"/>
              <a:gd name="connsiteY11" fmla="*/ 57150 h 57150"/>
              <a:gd name="connsiteX12" fmla="*/ 876300 w 876300"/>
              <a:gd name="connsiteY12" fmla="*/ 19050 h 57150"/>
              <a:gd name="connsiteX13" fmla="*/ 876300 w 876300"/>
              <a:gd name="connsiteY13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76300" h="57150">
                <a:moveTo>
                  <a:pt x="495300" y="0"/>
                </a:moveTo>
                <a:lnTo>
                  <a:pt x="495300" y="9525"/>
                </a:lnTo>
                <a:cubicBezTo>
                  <a:pt x="495627" y="14459"/>
                  <a:pt x="491891" y="18723"/>
                  <a:pt x="486957" y="19050"/>
                </a:cubicBezTo>
                <a:cubicBezTo>
                  <a:pt x="486564" y="19076"/>
                  <a:pt x="486168" y="19076"/>
                  <a:pt x="485775" y="19050"/>
                </a:cubicBezTo>
                <a:lnTo>
                  <a:pt x="390525" y="19050"/>
                </a:lnTo>
                <a:cubicBezTo>
                  <a:pt x="385591" y="19377"/>
                  <a:pt x="381327" y="15641"/>
                  <a:pt x="381000" y="10707"/>
                </a:cubicBezTo>
                <a:cubicBezTo>
                  <a:pt x="380974" y="10314"/>
                  <a:pt x="380974" y="9918"/>
                  <a:pt x="381000" y="9525"/>
                </a:cubicBezTo>
                <a:lnTo>
                  <a:pt x="381000" y="0"/>
                </a:lnTo>
                <a:lnTo>
                  <a:pt x="0" y="0"/>
                </a:lnTo>
                <a:lnTo>
                  <a:pt x="0" y="19050"/>
                </a:lnTo>
                <a:cubicBezTo>
                  <a:pt x="0" y="40092"/>
                  <a:pt x="17058" y="57150"/>
                  <a:pt x="38100" y="57150"/>
                </a:cubicBezTo>
                <a:lnTo>
                  <a:pt x="838200" y="57150"/>
                </a:lnTo>
                <a:cubicBezTo>
                  <a:pt x="859242" y="57150"/>
                  <a:pt x="876300" y="40092"/>
                  <a:pt x="876300" y="19050"/>
                </a:cubicBezTo>
                <a:lnTo>
                  <a:pt x="87630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07BE04F4-0D0B-B4F6-4A38-E14043F0E557}"/>
              </a:ext>
            </a:extLst>
          </p:cNvPr>
          <p:cNvSpPr/>
          <p:nvPr/>
        </p:nvSpPr>
        <p:spPr>
          <a:xfrm>
            <a:off x="8884144" y="4471526"/>
            <a:ext cx="266700" cy="266700"/>
          </a:xfrm>
          <a:custGeom>
            <a:avLst/>
            <a:gdLst>
              <a:gd name="connsiteX0" fmla="*/ 133350 w 266700"/>
              <a:gd name="connsiteY0" fmla="*/ 0 h 266700"/>
              <a:gd name="connsiteX1" fmla="*/ 0 w 266700"/>
              <a:gd name="connsiteY1" fmla="*/ 133350 h 266700"/>
              <a:gd name="connsiteX2" fmla="*/ 133350 w 266700"/>
              <a:gd name="connsiteY2" fmla="*/ 266700 h 266700"/>
              <a:gd name="connsiteX3" fmla="*/ 266700 w 266700"/>
              <a:gd name="connsiteY3" fmla="*/ 133350 h 266700"/>
              <a:gd name="connsiteX4" fmla="*/ 133350 w 266700"/>
              <a:gd name="connsiteY4" fmla="*/ 0 h 266700"/>
              <a:gd name="connsiteX5" fmla="*/ 142875 w 266700"/>
              <a:gd name="connsiteY5" fmla="*/ 142875 h 266700"/>
              <a:gd name="connsiteX6" fmla="*/ 186595 w 266700"/>
              <a:gd name="connsiteY6" fmla="*/ 142875 h 266700"/>
              <a:gd name="connsiteX7" fmla="*/ 142875 w 266700"/>
              <a:gd name="connsiteY7" fmla="*/ 229648 h 266700"/>
              <a:gd name="connsiteX8" fmla="*/ 142875 w 266700"/>
              <a:gd name="connsiteY8" fmla="*/ 123825 h 266700"/>
              <a:gd name="connsiteX9" fmla="*/ 142875 w 266700"/>
              <a:gd name="connsiteY9" fmla="*/ 36957 h 266700"/>
              <a:gd name="connsiteX10" fmla="*/ 186595 w 266700"/>
              <a:gd name="connsiteY10" fmla="*/ 123825 h 266700"/>
              <a:gd name="connsiteX11" fmla="*/ 123825 w 266700"/>
              <a:gd name="connsiteY11" fmla="*/ 123825 h 266700"/>
              <a:gd name="connsiteX12" fmla="*/ 81534 w 266700"/>
              <a:gd name="connsiteY12" fmla="*/ 123825 h 266700"/>
              <a:gd name="connsiteX13" fmla="*/ 123825 w 266700"/>
              <a:gd name="connsiteY13" fmla="*/ 38100 h 266700"/>
              <a:gd name="connsiteX14" fmla="*/ 123825 w 266700"/>
              <a:gd name="connsiteY14" fmla="*/ 142875 h 266700"/>
              <a:gd name="connsiteX15" fmla="*/ 123825 w 266700"/>
              <a:gd name="connsiteY15" fmla="*/ 228600 h 266700"/>
              <a:gd name="connsiteX16" fmla="*/ 81534 w 266700"/>
              <a:gd name="connsiteY16" fmla="*/ 142875 h 266700"/>
              <a:gd name="connsiteX17" fmla="*/ 62389 w 266700"/>
              <a:gd name="connsiteY17" fmla="*/ 123825 h 266700"/>
              <a:gd name="connsiteX18" fmla="*/ 21622 w 266700"/>
              <a:gd name="connsiteY18" fmla="*/ 123825 h 266700"/>
              <a:gd name="connsiteX19" fmla="*/ 111824 w 266700"/>
              <a:gd name="connsiteY19" fmla="*/ 23336 h 266700"/>
              <a:gd name="connsiteX20" fmla="*/ 62389 w 266700"/>
              <a:gd name="connsiteY20" fmla="*/ 123825 h 266700"/>
              <a:gd name="connsiteX21" fmla="*/ 62389 w 266700"/>
              <a:gd name="connsiteY21" fmla="*/ 142875 h 266700"/>
              <a:gd name="connsiteX22" fmla="*/ 112014 w 266700"/>
              <a:gd name="connsiteY22" fmla="*/ 243459 h 266700"/>
              <a:gd name="connsiteX23" fmla="*/ 21622 w 266700"/>
              <a:gd name="connsiteY23" fmla="*/ 142875 h 266700"/>
              <a:gd name="connsiteX24" fmla="*/ 205740 w 266700"/>
              <a:gd name="connsiteY24" fmla="*/ 142875 h 266700"/>
              <a:gd name="connsiteX25" fmla="*/ 245078 w 266700"/>
              <a:gd name="connsiteY25" fmla="*/ 142875 h 266700"/>
              <a:gd name="connsiteX26" fmla="*/ 156400 w 266700"/>
              <a:gd name="connsiteY26" fmla="*/ 243078 h 266700"/>
              <a:gd name="connsiteX27" fmla="*/ 205740 w 266700"/>
              <a:gd name="connsiteY27" fmla="*/ 142875 h 266700"/>
              <a:gd name="connsiteX28" fmla="*/ 205740 w 266700"/>
              <a:gd name="connsiteY28" fmla="*/ 123825 h 266700"/>
              <a:gd name="connsiteX29" fmla="*/ 156686 w 266700"/>
              <a:gd name="connsiteY29" fmla="*/ 23717 h 266700"/>
              <a:gd name="connsiteX30" fmla="*/ 245078 w 266700"/>
              <a:gd name="connsiteY30" fmla="*/ 12382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6700" h="266700">
                <a:moveTo>
                  <a:pt x="133350" y="0"/>
                </a:moveTo>
                <a:cubicBezTo>
                  <a:pt x="59703" y="0"/>
                  <a:pt x="0" y="59703"/>
                  <a:pt x="0" y="133350"/>
                </a:cubicBezTo>
                <a:cubicBezTo>
                  <a:pt x="0" y="206997"/>
                  <a:pt x="59703" y="266700"/>
                  <a:pt x="133350" y="266700"/>
                </a:cubicBezTo>
                <a:cubicBezTo>
                  <a:pt x="206997" y="266700"/>
                  <a:pt x="266700" y="206997"/>
                  <a:pt x="266700" y="133350"/>
                </a:cubicBezTo>
                <a:cubicBezTo>
                  <a:pt x="266700" y="59703"/>
                  <a:pt x="206997" y="0"/>
                  <a:pt x="133350" y="0"/>
                </a:cubicBezTo>
                <a:close/>
                <a:moveTo>
                  <a:pt x="142875" y="142875"/>
                </a:moveTo>
                <a:lnTo>
                  <a:pt x="186595" y="142875"/>
                </a:lnTo>
                <a:cubicBezTo>
                  <a:pt x="181616" y="175711"/>
                  <a:pt x="166302" y="206107"/>
                  <a:pt x="142875" y="229648"/>
                </a:cubicBezTo>
                <a:close/>
                <a:moveTo>
                  <a:pt x="142875" y="123825"/>
                </a:moveTo>
                <a:lnTo>
                  <a:pt x="142875" y="36957"/>
                </a:lnTo>
                <a:cubicBezTo>
                  <a:pt x="166326" y="60520"/>
                  <a:pt x="181642" y="90952"/>
                  <a:pt x="186595" y="123825"/>
                </a:cubicBezTo>
                <a:close/>
                <a:moveTo>
                  <a:pt x="123825" y="123825"/>
                </a:moveTo>
                <a:lnTo>
                  <a:pt x="81534" y="123825"/>
                </a:lnTo>
                <a:cubicBezTo>
                  <a:pt x="86271" y="91515"/>
                  <a:pt x="101069" y="61520"/>
                  <a:pt x="123825" y="38100"/>
                </a:cubicBezTo>
                <a:close/>
                <a:moveTo>
                  <a:pt x="123825" y="142875"/>
                </a:moveTo>
                <a:lnTo>
                  <a:pt x="123825" y="228600"/>
                </a:lnTo>
                <a:cubicBezTo>
                  <a:pt x="101112" y="205149"/>
                  <a:pt x="86320" y="175170"/>
                  <a:pt x="81534" y="142875"/>
                </a:cubicBezTo>
                <a:close/>
                <a:moveTo>
                  <a:pt x="62389" y="123825"/>
                </a:moveTo>
                <a:lnTo>
                  <a:pt x="21622" y="123825"/>
                </a:lnTo>
                <a:cubicBezTo>
                  <a:pt x="25850" y="73933"/>
                  <a:pt x="62676" y="32908"/>
                  <a:pt x="111824" y="23336"/>
                </a:cubicBezTo>
                <a:cubicBezTo>
                  <a:pt x="84670" y="50432"/>
                  <a:pt x="67282" y="85777"/>
                  <a:pt x="62389" y="123825"/>
                </a:cubicBezTo>
                <a:close/>
                <a:moveTo>
                  <a:pt x="62389" y="142875"/>
                </a:moveTo>
                <a:cubicBezTo>
                  <a:pt x="67286" y="180988"/>
                  <a:pt x="84748" y="216382"/>
                  <a:pt x="112014" y="243459"/>
                </a:cubicBezTo>
                <a:cubicBezTo>
                  <a:pt x="62794" y="233894"/>
                  <a:pt x="25894" y="192834"/>
                  <a:pt x="21622" y="142875"/>
                </a:cubicBezTo>
                <a:close/>
                <a:moveTo>
                  <a:pt x="205740" y="142875"/>
                </a:moveTo>
                <a:lnTo>
                  <a:pt x="245078" y="142875"/>
                </a:lnTo>
                <a:cubicBezTo>
                  <a:pt x="240907" y="192201"/>
                  <a:pt x="204854" y="232941"/>
                  <a:pt x="156400" y="243078"/>
                </a:cubicBezTo>
                <a:cubicBezTo>
                  <a:pt x="183540" y="216099"/>
                  <a:pt x="200903" y="180836"/>
                  <a:pt x="205740" y="142875"/>
                </a:cubicBezTo>
                <a:close/>
                <a:moveTo>
                  <a:pt x="205740" y="123825"/>
                </a:moveTo>
                <a:cubicBezTo>
                  <a:pt x="200864" y="85963"/>
                  <a:pt x="183619" y="50771"/>
                  <a:pt x="156686" y="23717"/>
                </a:cubicBezTo>
                <a:cubicBezTo>
                  <a:pt x="204996" y="33955"/>
                  <a:pt x="240902" y="74620"/>
                  <a:pt x="245078" y="123825"/>
                </a:cubicBezTo>
                <a:close/>
              </a:path>
            </a:pathLst>
          </a:custGeom>
          <a:solidFill>
            <a:srgbClr val="DEA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208FA703-FFA7-23FB-5A40-C90A51FABF07}"/>
              </a:ext>
            </a:extLst>
          </p:cNvPr>
          <p:cNvSpPr/>
          <p:nvPr/>
        </p:nvSpPr>
        <p:spPr>
          <a:xfrm>
            <a:off x="8693644" y="5451066"/>
            <a:ext cx="657225" cy="666750"/>
          </a:xfrm>
          <a:custGeom>
            <a:avLst/>
            <a:gdLst>
              <a:gd name="connsiteX0" fmla="*/ 57150 w 657225"/>
              <a:gd name="connsiteY0" fmla="*/ 0 h 666750"/>
              <a:gd name="connsiteX1" fmla="*/ 0 w 657225"/>
              <a:gd name="connsiteY1" fmla="*/ 0 h 666750"/>
              <a:gd name="connsiteX2" fmla="*/ 0 w 657225"/>
              <a:gd name="connsiteY2" fmla="*/ 666750 h 666750"/>
              <a:gd name="connsiteX3" fmla="*/ 657225 w 657225"/>
              <a:gd name="connsiteY3" fmla="*/ 666750 h 666750"/>
              <a:gd name="connsiteX4" fmla="*/ 657225 w 657225"/>
              <a:gd name="connsiteY4" fmla="*/ 609600 h 666750"/>
              <a:gd name="connsiteX5" fmla="*/ 57150 w 657225"/>
              <a:gd name="connsiteY5" fmla="*/ 609600 h 666750"/>
              <a:gd name="connsiteX6" fmla="*/ 57150 w 657225"/>
              <a:gd name="connsiteY6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225" h="666750">
                <a:moveTo>
                  <a:pt x="57150" y="0"/>
                </a:moveTo>
                <a:lnTo>
                  <a:pt x="0" y="0"/>
                </a:lnTo>
                <a:lnTo>
                  <a:pt x="0" y="666750"/>
                </a:lnTo>
                <a:lnTo>
                  <a:pt x="657225" y="666750"/>
                </a:lnTo>
                <a:lnTo>
                  <a:pt x="657225" y="609600"/>
                </a:lnTo>
                <a:lnTo>
                  <a:pt x="57150" y="6096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F71440B5-1A1F-D997-F91E-B9199B305495}"/>
              </a:ext>
            </a:extLst>
          </p:cNvPr>
          <p:cNvSpPr/>
          <p:nvPr/>
        </p:nvSpPr>
        <p:spPr>
          <a:xfrm>
            <a:off x="8807944" y="5451066"/>
            <a:ext cx="142875" cy="552450"/>
          </a:xfrm>
          <a:custGeom>
            <a:avLst/>
            <a:gdLst>
              <a:gd name="connsiteX0" fmla="*/ 0 w 142875"/>
              <a:gd name="connsiteY0" fmla="*/ 0 h 552450"/>
              <a:gd name="connsiteX1" fmla="*/ 142875 w 142875"/>
              <a:gd name="connsiteY1" fmla="*/ 0 h 552450"/>
              <a:gd name="connsiteX2" fmla="*/ 142875 w 142875"/>
              <a:gd name="connsiteY2" fmla="*/ 552450 h 552450"/>
              <a:gd name="connsiteX3" fmla="*/ 0 w 142875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552450">
                <a:moveTo>
                  <a:pt x="0" y="0"/>
                </a:moveTo>
                <a:lnTo>
                  <a:pt x="142875" y="0"/>
                </a:lnTo>
                <a:lnTo>
                  <a:pt x="142875" y="552450"/>
                </a:lnTo>
                <a:lnTo>
                  <a:pt x="0" y="5524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6D1C2083-7AC2-31DA-1E95-116EA5A0FE87}"/>
              </a:ext>
            </a:extLst>
          </p:cNvPr>
          <p:cNvSpPr/>
          <p:nvPr/>
        </p:nvSpPr>
        <p:spPr>
          <a:xfrm>
            <a:off x="9007969" y="5641566"/>
            <a:ext cx="142875" cy="361950"/>
          </a:xfrm>
          <a:custGeom>
            <a:avLst/>
            <a:gdLst>
              <a:gd name="connsiteX0" fmla="*/ 0 w 142875"/>
              <a:gd name="connsiteY0" fmla="*/ 0 h 361950"/>
              <a:gd name="connsiteX1" fmla="*/ 142875 w 142875"/>
              <a:gd name="connsiteY1" fmla="*/ 0 h 361950"/>
              <a:gd name="connsiteX2" fmla="*/ 142875 w 142875"/>
              <a:gd name="connsiteY2" fmla="*/ 361950 h 361950"/>
              <a:gd name="connsiteX3" fmla="*/ 0 w 1428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361950">
                <a:moveTo>
                  <a:pt x="0" y="0"/>
                </a:moveTo>
                <a:lnTo>
                  <a:pt x="142875" y="0"/>
                </a:lnTo>
                <a:lnTo>
                  <a:pt x="142875" y="361950"/>
                </a:lnTo>
                <a:lnTo>
                  <a:pt x="0" y="3619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C01A9C51-FD67-2F40-7CBF-8418305EE42B}"/>
              </a:ext>
            </a:extLst>
          </p:cNvPr>
          <p:cNvSpPr/>
          <p:nvPr/>
        </p:nvSpPr>
        <p:spPr>
          <a:xfrm>
            <a:off x="9207994" y="5813016"/>
            <a:ext cx="142875" cy="190500"/>
          </a:xfrm>
          <a:custGeom>
            <a:avLst/>
            <a:gdLst>
              <a:gd name="connsiteX0" fmla="*/ 0 w 142875"/>
              <a:gd name="connsiteY0" fmla="*/ 0 h 190500"/>
              <a:gd name="connsiteX1" fmla="*/ 142875 w 142875"/>
              <a:gd name="connsiteY1" fmla="*/ 0 h 190500"/>
              <a:gd name="connsiteX2" fmla="*/ 142875 w 142875"/>
              <a:gd name="connsiteY2" fmla="*/ 190500 h 190500"/>
              <a:gd name="connsiteX3" fmla="*/ 0 w 142875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190500">
                <a:moveTo>
                  <a:pt x="0" y="0"/>
                </a:moveTo>
                <a:lnTo>
                  <a:pt x="142875" y="0"/>
                </a:lnTo>
                <a:lnTo>
                  <a:pt x="142875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D33DF8C8-7675-6356-B459-BBF37D0BB729}"/>
              </a:ext>
            </a:extLst>
          </p:cNvPr>
          <p:cNvSpPr/>
          <p:nvPr/>
        </p:nvSpPr>
        <p:spPr>
          <a:xfrm>
            <a:off x="9032638" y="5447160"/>
            <a:ext cx="308705" cy="308705"/>
          </a:xfrm>
          <a:custGeom>
            <a:avLst/>
            <a:gdLst>
              <a:gd name="connsiteX0" fmla="*/ 256699 w 308705"/>
              <a:gd name="connsiteY0" fmla="*/ 229838 h 308705"/>
              <a:gd name="connsiteX1" fmla="*/ 26860 w 308705"/>
              <a:gd name="connsiteY1" fmla="*/ 0 h 308705"/>
              <a:gd name="connsiteX2" fmla="*/ 0 w 308705"/>
              <a:gd name="connsiteY2" fmla="*/ 26860 h 308705"/>
              <a:gd name="connsiteX3" fmla="*/ 229838 w 308705"/>
              <a:gd name="connsiteY3" fmla="*/ 256699 h 308705"/>
              <a:gd name="connsiteX4" fmla="*/ 177832 w 308705"/>
              <a:gd name="connsiteY4" fmla="*/ 308705 h 308705"/>
              <a:gd name="connsiteX5" fmla="*/ 308705 w 308705"/>
              <a:gd name="connsiteY5" fmla="*/ 308705 h 308705"/>
              <a:gd name="connsiteX6" fmla="*/ 308705 w 308705"/>
              <a:gd name="connsiteY6" fmla="*/ 177832 h 308705"/>
              <a:gd name="connsiteX7" fmla="*/ 256699 w 308705"/>
              <a:gd name="connsiteY7" fmla="*/ 229838 h 30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705" h="308705">
                <a:moveTo>
                  <a:pt x="256699" y="229838"/>
                </a:moveTo>
                <a:lnTo>
                  <a:pt x="26860" y="0"/>
                </a:lnTo>
                <a:lnTo>
                  <a:pt x="0" y="26860"/>
                </a:lnTo>
                <a:lnTo>
                  <a:pt x="229838" y="256699"/>
                </a:lnTo>
                <a:lnTo>
                  <a:pt x="177832" y="308705"/>
                </a:lnTo>
                <a:lnTo>
                  <a:pt x="308705" y="308705"/>
                </a:lnTo>
                <a:lnTo>
                  <a:pt x="308705" y="177832"/>
                </a:lnTo>
                <a:lnTo>
                  <a:pt x="256699" y="229838"/>
                </a:lnTo>
                <a:close/>
              </a:path>
            </a:pathLst>
          </a:custGeom>
          <a:solidFill>
            <a:srgbClr val="DEA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999BAA-79F4-5899-58D3-33EB3DC82F37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D82139B-E4A2-1D7D-61D1-8134D573E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" y="156924"/>
            <a:ext cx="2064702" cy="508209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A070612D-4E82-2085-1D8F-AA7C2496576E}"/>
              </a:ext>
            </a:extLst>
          </p:cNvPr>
          <p:cNvSpPr/>
          <p:nvPr/>
        </p:nvSpPr>
        <p:spPr>
          <a:xfrm>
            <a:off x="11388372" y="102079"/>
            <a:ext cx="590602" cy="590602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713315D-9A15-43B3-7BFA-66F03B3D7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77" y="228600"/>
            <a:ext cx="611591" cy="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7E5411-CA0E-D7BB-3754-C91C842569F5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C5BF68-1E2D-BBD9-C67D-D1B8A2D30934}"/>
              </a:ext>
            </a:extLst>
          </p:cNvPr>
          <p:cNvCxnSpPr>
            <a:cxnSpLocks/>
          </p:cNvCxnSpPr>
          <p:nvPr/>
        </p:nvCxnSpPr>
        <p:spPr>
          <a:xfrm>
            <a:off x="718145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4DD1142-5C18-85E2-E5F9-8704B14F214D}"/>
              </a:ext>
            </a:extLst>
          </p:cNvPr>
          <p:cNvSpPr txBox="1"/>
          <p:nvPr/>
        </p:nvSpPr>
        <p:spPr>
          <a:xfrm>
            <a:off x="7061637" y="980676"/>
            <a:ext cx="35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EXTENSÃO UNIVERSITÁRIA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13A91C-C8C0-C3C2-7439-B7AE57E9DBB6}"/>
              </a:ext>
            </a:extLst>
          </p:cNvPr>
          <p:cNvSpPr txBox="1"/>
          <p:nvPr/>
        </p:nvSpPr>
        <p:spPr>
          <a:xfrm>
            <a:off x="1427663" y="980676"/>
            <a:ext cx="37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OBJETIVOS E JUSTIFICATIVA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4FD4AB-D610-482B-BEE7-4734B651E045}"/>
              </a:ext>
            </a:extLst>
          </p:cNvPr>
          <p:cNvSpPr txBox="1"/>
          <p:nvPr/>
        </p:nvSpPr>
        <p:spPr>
          <a:xfrm>
            <a:off x="10791713" y="6384477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dirty="0"/>
              <a:t>    </a:t>
            </a:r>
            <a:r>
              <a:rPr lang="pt-BR" sz="2400" b="1" dirty="0">
                <a:solidFill>
                  <a:srgbClr val="DEA900"/>
                </a:solidFill>
              </a:rPr>
              <a:t>&gt;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1623E7E-B3A9-BBBD-AA5D-1EE5BD3B2145}"/>
              </a:ext>
            </a:extLst>
          </p:cNvPr>
          <p:cNvSpPr/>
          <p:nvPr/>
        </p:nvSpPr>
        <p:spPr>
          <a:xfrm>
            <a:off x="1005965" y="2168021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D5EC13-E2A2-1512-D1A4-DD6B6CD7F139}"/>
              </a:ext>
            </a:extLst>
          </p:cNvPr>
          <p:cNvSpPr txBox="1"/>
          <p:nvPr/>
        </p:nvSpPr>
        <p:spPr>
          <a:xfrm>
            <a:off x="1274070" y="2220445"/>
            <a:ext cx="310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Melhorar a experi</a:t>
            </a:r>
            <a:r>
              <a:rPr lang="pt-BR" sz="2000" dirty="0">
                <a:latin typeface="Raleway" panose="020B0003030101060003" pitchFamily="34" charset="0"/>
              </a:rPr>
              <a:t>ência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922F581-7B2C-7089-61F4-9AFD617AFEC6}"/>
              </a:ext>
            </a:extLst>
          </p:cNvPr>
          <p:cNvSpPr/>
          <p:nvPr/>
        </p:nvSpPr>
        <p:spPr>
          <a:xfrm>
            <a:off x="1005965" y="2875058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495785-1069-23D3-B7BB-0E9CDF24A748}"/>
              </a:ext>
            </a:extLst>
          </p:cNvPr>
          <p:cNvSpPr txBox="1"/>
          <p:nvPr/>
        </p:nvSpPr>
        <p:spPr>
          <a:xfrm>
            <a:off x="1301364" y="2914456"/>
            <a:ext cx="31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Raleway" panose="020B0003030101060003" pitchFamily="34" charset="0"/>
              </a:rPr>
              <a:t> Aumentar a divulgação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A84DCC5-5D4A-04AC-A834-15926E8F440B}"/>
              </a:ext>
            </a:extLst>
          </p:cNvPr>
          <p:cNvSpPr/>
          <p:nvPr/>
        </p:nvSpPr>
        <p:spPr>
          <a:xfrm>
            <a:off x="1005965" y="3581990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DFBE8B4-1F84-2C5C-53D7-92CD4A077282}"/>
              </a:ext>
            </a:extLst>
          </p:cNvPr>
          <p:cNvSpPr txBox="1"/>
          <p:nvPr/>
        </p:nvSpPr>
        <p:spPr>
          <a:xfrm>
            <a:off x="1410550" y="3635036"/>
            <a:ext cx="262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 Fidelizar os clientes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0FBDC50-4292-2893-B2AB-FE3314223343}"/>
              </a:ext>
            </a:extLst>
          </p:cNvPr>
          <p:cNvSpPr/>
          <p:nvPr/>
        </p:nvSpPr>
        <p:spPr>
          <a:xfrm>
            <a:off x="1005965" y="4289027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38C0FEE-B2E2-D833-CE8C-2B45D9B87013}"/>
              </a:ext>
            </a:extLst>
          </p:cNvPr>
          <p:cNvSpPr txBox="1"/>
          <p:nvPr/>
        </p:nvSpPr>
        <p:spPr>
          <a:xfrm>
            <a:off x="1210685" y="4341451"/>
            <a:ext cx="310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Raleway" panose="020B0003030101060003" pitchFamily="34" charset="0"/>
              </a:rPr>
              <a:t>  Aumentar a visibilidade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2B9E46B-5C21-3400-9095-1A6BDCDAD002}"/>
              </a:ext>
            </a:extLst>
          </p:cNvPr>
          <p:cNvSpPr/>
          <p:nvPr/>
        </p:nvSpPr>
        <p:spPr>
          <a:xfrm>
            <a:off x="1005965" y="4996064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4C26532-E316-B318-3EB6-A5AE1CD943F2}"/>
              </a:ext>
            </a:extLst>
          </p:cNvPr>
          <p:cNvSpPr txBox="1"/>
          <p:nvPr/>
        </p:nvSpPr>
        <p:spPr>
          <a:xfrm>
            <a:off x="1560677" y="5049110"/>
            <a:ext cx="234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Facilitar a gestão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370ADED5-6160-CE68-EC3A-F3D4CE4AAEDD}"/>
              </a:ext>
            </a:extLst>
          </p:cNvPr>
          <p:cNvSpPr/>
          <p:nvPr/>
        </p:nvSpPr>
        <p:spPr>
          <a:xfrm>
            <a:off x="746219" y="1942171"/>
            <a:ext cx="4108746" cy="4462660"/>
          </a:xfrm>
          <a:prstGeom prst="roundRect">
            <a:avLst>
              <a:gd name="adj" fmla="val 1882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577F60B1-AF72-74CB-2A0A-8680880E959D}"/>
              </a:ext>
            </a:extLst>
          </p:cNvPr>
          <p:cNvSpPr/>
          <p:nvPr/>
        </p:nvSpPr>
        <p:spPr>
          <a:xfrm>
            <a:off x="4738524" y="1966531"/>
            <a:ext cx="101191" cy="4392000"/>
          </a:xfrm>
          <a:prstGeom prst="round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F20294E-60F0-6A88-D4E7-3A2D900D8941}"/>
              </a:ext>
            </a:extLst>
          </p:cNvPr>
          <p:cNvSpPr/>
          <p:nvPr/>
        </p:nvSpPr>
        <p:spPr>
          <a:xfrm>
            <a:off x="4743332" y="2716604"/>
            <a:ext cx="94214" cy="1368000"/>
          </a:xfrm>
          <a:prstGeom prst="roundRect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DC38754-B001-C1C3-CE9A-C6505CE7048D}"/>
              </a:ext>
            </a:extLst>
          </p:cNvPr>
          <p:cNvSpPr txBox="1"/>
          <p:nvPr/>
        </p:nvSpPr>
        <p:spPr>
          <a:xfrm rot="5400000">
            <a:off x="4681448" y="6128675"/>
            <a:ext cx="24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B451675-CA8B-E46C-8B62-957F399CAB60}"/>
              </a:ext>
            </a:extLst>
          </p:cNvPr>
          <p:cNvSpPr txBox="1"/>
          <p:nvPr/>
        </p:nvSpPr>
        <p:spPr>
          <a:xfrm rot="16200000">
            <a:off x="4651811" y="1884616"/>
            <a:ext cx="24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2A6212A-A01A-9D0B-9C3D-FCA1D5CF0937}"/>
              </a:ext>
            </a:extLst>
          </p:cNvPr>
          <p:cNvSpPr/>
          <p:nvPr/>
        </p:nvSpPr>
        <p:spPr>
          <a:xfrm>
            <a:off x="513938" y="6162436"/>
            <a:ext cx="467876" cy="467876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62CB2F66-63A2-0F92-CA27-699839DA24EC}"/>
              </a:ext>
            </a:extLst>
          </p:cNvPr>
          <p:cNvSpPr/>
          <p:nvPr/>
        </p:nvSpPr>
        <p:spPr>
          <a:xfrm>
            <a:off x="5259550" y="1908925"/>
            <a:ext cx="6219975" cy="4475551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6D3E355-401A-8E27-AB35-BE19D352A797}"/>
              </a:ext>
            </a:extLst>
          </p:cNvPr>
          <p:cNvSpPr txBox="1"/>
          <p:nvPr/>
        </p:nvSpPr>
        <p:spPr>
          <a:xfrm>
            <a:off x="5314138" y="2022392"/>
            <a:ext cx="583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Melhorar a experiência: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Os clientes podem marcar serviços online de maneira fácil e rápida.</a:t>
            </a:r>
            <a:endParaRPr lang="pt-BR" dirty="0">
              <a:latin typeface="Raleway" panose="020B0003030101060003" pitchFamily="34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1E9A534-1EA2-2DC7-AC9A-AB7E422F5B5A}"/>
              </a:ext>
            </a:extLst>
          </p:cNvPr>
          <p:cNvSpPr txBox="1"/>
          <p:nvPr/>
        </p:nvSpPr>
        <p:spPr>
          <a:xfrm>
            <a:off x="5333772" y="2849470"/>
            <a:ext cx="581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Aumentar a divulgação: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Isso ajuda a alcançar mais pessoas e promover os serviços da barbearia.</a:t>
            </a:r>
            <a:endParaRPr lang="pt-BR" dirty="0">
              <a:latin typeface="Raleway" panose="020B0003030101060003" pitchFamily="34" charset="0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4A1AFD-97F9-ADC7-DAA8-F00547BA9768}"/>
              </a:ext>
            </a:extLst>
          </p:cNvPr>
          <p:cNvSpPr txBox="1"/>
          <p:nvPr/>
        </p:nvSpPr>
        <p:spPr>
          <a:xfrm>
            <a:off x="5333772" y="3691724"/>
            <a:ext cx="5811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Fidelizar os clientes: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Oferecer um atendimento personalizado e diferenciado é mais fácil com a aplicação.</a:t>
            </a:r>
            <a:endParaRPr lang="pt-BR" dirty="0">
              <a:latin typeface="Raleway" panose="020B0003030101060003" pitchFamily="34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74B8F0-4DCE-F263-5BA3-90C3A07FCC95}"/>
              </a:ext>
            </a:extLst>
          </p:cNvPr>
          <p:cNvSpPr txBox="1"/>
          <p:nvPr/>
        </p:nvSpPr>
        <p:spPr>
          <a:xfrm>
            <a:off x="5333772" y="4775627"/>
            <a:ext cx="60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Aumentar a visibilidade: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Facilita que potenciais clientes encontrem a barbearia na internet.</a:t>
            </a:r>
            <a:endParaRPr lang="pt-BR" dirty="0">
              <a:latin typeface="Raleway" panose="020B0003030101060003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0B1DCF9-74CE-6B3C-D963-8547772A4C79}"/>
              </a:ext>
            </a:extLst>
          </p:cNvPr>
          <p:cNvSpPr txBox="1"/>
          <p:nvPr/>
        </p:nvSpPr>
        <p:spPr>
          <a:xfrm>
            <a:off x="5333772" y="5628977"/>
            <a:ext cx="60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Facilitar a gestão: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Ajuda a gerenciar agendamentos e estoque de produtos de forma mais eficiente.</a:t>
            </a:r>
            <a:endParaRPr lang="pt-BR" dirty="0">
              <a:latin typeface="Raleway" panose="020B0003030101060003" pitchFamily="34" charset="0"/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23B6F59C-213F-2995-77B4-4B1A687BA9FF}"/>
              </a:ext>
            </a:extLst>
          </p:cNvPr>
          <p:cNvCxnSpPr/>
          <p:nvPr/>
        </p:nvCxnSpPr>
        <p:spPr>
          <a:xfrm>
            <a:off x="5259550" y="2767582"/>
            <a:ext cx="6228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7C8D27D7-5E2A-C630-269A-CE668DC41B00}"/>
              </a:ext>
            </a:extLst>
          </p:cNvPr>
          <p:cNvCxnSpPr/>
          <p:nvPr/>
        </p:nvCxnSpPr>
        <p:spPr>
          <a:xfrm>
            <a:off x="5248174" y="3602370"/>
            <a:ext cx="6228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1B1CF388-3981-2B37-27FE-B0D8FB503D2A}"/>
              </a:ext>
            </a:extLst>
          </p:cNvPr>
          <p:cNvCxnSpPr/>
          <p:nvPr/>
        </p:nvCxnSpPr>
        <p:spPr>
          <a:xfrm>
            <a:off x="5250446" y="4696468"/>
            <a:ext cx="6228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37DAA8C-EAAA-4426-9FFD-045825F1CCF3}"/>
              </a:ext>
            </a:extLst>
          </p:cNvPr>
          <p:cNvCxnSpPr/>
          <p:nvPr/>
        </p:nvCxnSpPr>
        <p:spPr>
          <a:xfrm>
            <a:off x="5239070" y="5531259"/>
            <a:ext cx="6228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1E082585-FED6-486C-D6D6-E9ACFFBEFEBB}"/>
              </a:ext>
            </a:extLst>
          </p:cNvPr>
          <p:cNvSpPr/>
          <p:nvPr/>
        </p:nvSpPr>
        <p:spPr>
          <a:xfrm>
            <a:off x="11387305" y="1910861"/>
            <a:ext cx="101191" cy="4473597"/>
          </a:xfrm>
          <a:prstGeom prst="round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5F811E92-6319-C2C8-9BC5-859F8EF797C0}"/>
              </a:ext>
            </a:extLst>
          </p:cNvPr>
          <p:cNvSpPr/>
          <p:nvPr/>
        </p:nvSpPr>
        <p:spPr>
          <a:xfrm>
            <a:off x="11394282" y="3998956"/>
            <a:ext cx="94214" cy="936000"/>
          </a:xfrm>
          <a:prstGeom prst="roundRect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C663A44-F1C5-28E4-C32E-FCA165F67862}"/>
              </a:ext>
            </a:extLst>
          </p:cNvPr>
          <p:cNvSpPr txBox="1"/>
          <p:nvPr/>
        </p:nvSpPr>
        <p:spPr>
          <a:xfrm rot="5400000">
            <a:off x="11327119" y="6096505"/>
            <a:ext cx="2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B700F6A1-5F8E-3FC3-6E6E-41EF68684117}"/>
              </a:ext>
            </a:extLst>
          </p:cNvPr>
          <p:cNvSpPr txBox="1"/>
          <p:nvPr/>
        </p:nvSpPr>
        <p:spPr>
          <a:xfrm rot="16200000">
            <a:off x="11308790" y="1818959"/>
            <a:ext cx="2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DAAD93CE-BDE7-3731-5118-3925CBF37DD1}"/>
              </a:ext>
            </a:extLst>
          </p:cNvPr>
          <p:cNvSpPr/>
          <p:nvPr/>
        </p:nvSpPr>
        <p:spPr>
          <a:xfrm>
            <a:off x="1022212" y="5700447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54CF727-950D-E608-258C-1FA373B25C4F}"/>
              </a:ext>
            </a:extLst>
          </p:cNvPr>
          <p:cNvCxnSpPr/>
          <p:nvPr/>
        </p:nvCxnSpPr>
        <p:spPr>
          <a:xfrm>
            <a:off x="1328660" y="5817445"/>
            <a:ext cx="0" cy="28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75BE665-9822-D95C-6F4C-13E4469BA74C}"/>
              </a:ext>
            </a:extLst>
          </p:cNvPr>
          <p:cNvCxnSpPr/>
          <p:nvPr/>
        </p:nvCxnSpPr>
        <p:spPr>
          <a:xfrm>
            <a:off x="1369606" y="6105445"/>
            <a:ext cx="2738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áfico 87" descr="Lápis">
            <a:extLst>
              <a:ext uri="{FF2B5EF4-FFF2-40B4-BE49-F238E27FC236}">
                <a16:creationId xmlns:a16="http://schemas.microsoft.com/office/drawing/2014/main" id="{3E9CC6D2-68CD-F484-10D0-1FE02FAE5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782" y="6276643"/>
            <a:ext cx="249794" cy="24979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9A3A846-0E8D-A5A5-489A-2F9E24886FF1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CAA358-5644-481D-1F05-FEAF503E1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" y="156924"/>
            <a:ext cx="2064702" cy="50820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D2AA55B8-39BC-63DB-AF79-3158B30BFF42}"/>
              </a:ext>
            </a:extLst>
          </p:cNvPr>
          <p:cNvSpPr/>
          <p:nvPr/>
        </p:nvSpPr>
        <p:spPr>
          <a:xfrm>
            <a:off x="11388372" y="102079"/>
            <a:ext cx="590602" cy="590602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202EF38-EFCF-21D5-F5A8-8ECFDEBB0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77" y="228600"/>
            <a:ext cx="611591" cy="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600A88-5FBB-9B8C-1536-59181C8ECD63}"/>
              </a:ext>
            </a:extLst>
          </p:cNvPr>
          <p:cNvSpPr/>
          <p:nvPr/>
        </p:nvSpPr>
        <p:spPr>
          <a:xfrm>
            <a:off x="717997" y="1722137"/>
            <a:ext cx="10756006" cy="4692312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BEBFD5-AE2E-8F81-1819-DF08B9233CC6}"/>
              </a:ext>
            </a:extLst>
          </p:cNvPr>
          <p:cNvSpPr txBox="1"/>
          <p:nvPr/>
        </p:nvSpPr>
        <p:spPr>
          <a:xfrm>
            <a:off x="872616" y="1741809"/>
            <a:ext cx="10446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31813">
              <a:spcBef>
                <a:spcPts val="600"/>
              </a:spcBef>
            </a:pPr>
            <a:r>
              <a:rPr lang="pt-BR" b="0" i="0" dirty="0">
                <a:effectLst/>
                <a:latin typeface="Raleway" panose="020B0003030101060003" pitchFamily="34" charset="0"/>
              </a:rPr>
              <a:t>	Desenvolver essa solução é uma oportunidade para aplicarmos nossos conhecimentos de programação, design e gestão de projetos em um contexto real, saindo um pouco da teoria da sala de aula.</a:t>
            </a:r>
          </a:p>
          <a:p>
            <a:pPr algn="just" defTabSz="804863">
              <a:spcBef>
                <a:spcPts val="600"/>
              </a:spcBef>
              <a:tabLst>
                <a:tab pos="531813" algn="l"/>
              </a:tabLst>
            </a:pPr>
            <a:r>
              <a:rPr lang="pt-BR" b="0" i="0" dirty="0">
                <a:effectLst/>
                <a:latin typeface="Raleway" panose="020B0003030101060003" pitchFamily="34" charset="0"/>
              </a:rPr>
              <a:t>	A aplicação será uma ferramenta para conectar os prestadores de serviço e os clientes, promovendo a interação com a comunidade. Isso está alinhado com a ideia da Extensão Universitária, que busca criar laços entre a universidade e a sociedade. Além disso, o projeto visa automatizar alguns processos para ajudar o dono da Barbearia, enquanto atende às necessidades específicas dos clientes. Essa abordagem se assemelha à Extensão Universitária, que busca resolver problemas reais com o conhecimento acadêmico. Trabalhar nesse projeto nos permite desenvolver habilidades de comunicação, colaboração e resolução de problemas, ao mesmo tempo em que entendemos melhor as necessidades dos proprietários e clientes reais.</a:t>
            </a:r>
          </a:p>
          <a:p>
            <a:pPr algn="just" defTabSz="531813">
              <a:spcBef>
                <a:spcPts val="600"/>
              </a:spcBef>
            </a:pPr>
            <a:r>
              <a:rPr lang="pt-BR" dirty="0">
                <a:latin typeface="Raleway" panose="020B0003030101060003" pitchFamily="34" charset="0"/>
              </a:rPr>
              <a:t>	</a:t>
            </a:r>
            <a:r>
              <a:rPr lang="pt-BR" b="0" i="0" dirty="0">
                <a:effectLst/>
                <a:latin typeface="Raleway" panose="020B0003030101060003" pitchFamily="34" charset="0"/>
              </a:rPr>
              <a:t>Ao simplificar o agendamento de serviços e o gerenciamento de estoque para a empresa, contribuímos para melhorar a experiência do cliente e, consequentemente, o ambiente de negócios. Isso tem um impacto positivo na sociedade, o que é importante para nós, para a universidade e para a comunidade em geral.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FD51A5D-1C65-4C1A-D11F-2CE7FA927BDF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FF1029F-AB5E-2CF7-221F-5D4C566165B2}"/>
              </a:ext>
            </a:extLst>
          </p:cNvPr>
          <p:cNvCxnSpPr>
            <a:cxnSpLocks/>
          </p:cNvCxnSpPr>
          <p:nvPr/>
        </p:nvCxnSpPr>
        <p:spPr>
          <a:xfrm>
            <a:off x="6409276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FBC3F8-53BD-274A-8560-7ABE761C5B1D}"/>
              </a:ext>
            </a:extLst>
          </p:cNvPr>
          <p:cNvSpPr txBox="1"/>
          <p:nvPr/>
        </p:nvSpPr>
        <p:spPr>
          <a:xfrm>
            <a:off x="7061637" y="980676"/>
            <a:ext cx="35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EXTENSÃO UNIVERSITÁRIA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7BBA4-FFD0-0665-5124-1478CF15B622}"/>
              </a:ext>
            </a:extLst>
          </p:cNvPr>
          <p:cNvSpPr txBox="1"/>
          <p:nvPr/>
        </p:nvSpPr>
        <p:spPr>
          <a:xfrm>
            <a:off x="1427663" y="980676"/>
            <a:ext cx="37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OBJETIVOS E JUSTIFICATIVA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EFC525-6F64-76E2-C98A-DA22D7B39FBB}"/>
              </a:ext>
            </a:extLst>
          </p:cNvPr>
          <p:cNvSpPr txBox="1"/>
          <p:nvPr/>
        </p:nvSpPr>
        <p:spPr>
          <a:xfrm>
            <a:off x="10791713" y="6384477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dirty="0"/>
              <a:t>    </a:t>
            </a:r>
            <a:r>
              <a:rPr lang="pt-BR" sz="2400" b="1" dirty="0">
                <a:solidFill>
                  <a:srgbClr val="DEA900"/>
                </a:solidFill>
              </a:rPr>
              <a:t>&gt;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5BBD697-1DED-35D2-142F-0F37509D3752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2ABBFD9-C099-2305-5E5B-25322492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" y="156924"/>
            <a:ext cx="2064702" cy="508209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79729C71-53CC-2DD3-AA45-1FA07EEA1445}"/>
              </a:ext>
            </a:extLst>
          </p:cNvPr>
          <p:cNvSpPr/>
          <p:nvPr/>
        </p:nvSpPr>
        <p:spPr>
          <a:xfrm>
            <a:off x="11388372" y="102079"/>
            <a:ext cx="590602" cy="590602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9C5F41F-59B6-D4E1-A618-209232CD3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77" y="228600"/>
            <a:ext cx="611591" cy="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5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EFC525-6F64-76E2-C98A-DA22D7B39FBB}"/>
              </a:ext>
            </a:extLst>
          </p:cNvPr>
          <p:cNvSpPr txBox="1"/>
          <p:nvPr/>
        </p:nvSpPr>
        <p:spPr>
          <a:xfrm>
            <a:off x="10791713" y="6384477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dirty="0"/>
              <a:t>    </a:t>
            </a:r>
            <a:r>
              <a:rPr lang="pt-BR" sz="2400" b="1" dirty="0">
                <a:solidFill>
                  <a:srgbClr val="DEA900"/>
                </a:solidFill>
              </a:rPr>
              <a:t>&gt;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45BF61-A08E-6E3E-35CB-B1B28AD9D0CC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1B36E3-0245-4AB2-C599-236F7D243612}"/>
              </a:ext>
            </a:extLst>
          </p:cNvPr>
          <p:cNvCxnSpPr>
            <a:cxnSpLocks/>
          </p:cNvCxnSpPr>
          <p:nvPr/>
        </p:nvCxnSpPr>
        <p:spPr>
          <a:xfrm>
            <a:off x="718145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DE748F-D0BC-966E-891E-9470BBA30A28}"/>
              </a:ext>
            </a:extLst>
          </p:cNvPr>
          <p:cNvSpPr txBox="1"/>
          <p:nvPr/>
        </p:nvSpPr>
        <p:spPr>
          <a:xfrm>
            <a:off x="6914410" y="980676"/>
            <a:ext cx="37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DIAGRAMA DE CASO DE USO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DA34A9-D05F-2369-560C-87724F301FFE}"/>
              </a:ext>
            </a:extLst>
          </p:cNvPr>
          <p:cNvSpPr txBox="1"/>
          <p:nvPr/>
        </p:nvSpPr>
        <p:spPr>
          <a:xfrm>
            <a:off x="1427663" y="980676"/>
            <a:ext cx="37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PROJECT MODEL CANVAS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A39C36C-26CE-7098-ED01-60ADCD44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00" y="1817674"/>
            <a:ext cx="6592799" cy="466234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D11F88D1-6183-EA13-C199-5D2753FBA57B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A55F6E2-B43D-8A19-C273-7A768F6A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" y="156924"/>
            <a:ext cx="2064702" cy="508209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1E877CA3-72DA-D586-207C-8C8F3A765E88}"/>
              </a:ext>
            </a:extLst>
          </p:cNvPr>
          <p:cNvSpPr/>
          <p:nvPr/>
        </p:nvSpPr>
        <p:spPr>
          <a:xfrm>
            <a:off x="11388372" y="102079"/>
            <a:ext cx="590602" cy="590602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2D91ACB-E4CD-27C1-7170-02DA2C855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77" y="228600"/>
            <a:ext cx="611591" cy="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EFC525-6F64-76E2-C98A-DA22D7B39FBB}"/>
              </a:ext>
            </a:extLst>
          </p:cNvPr>
          <p:cNvSpPr txBox="1"/>
          <p:nvPr/>
        </p:nvSpPr>
        <p:spPr>
          <a:xfrm>
            <a:off x="10791713" y="6384477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dirty="0"/>
              <a:t>    </a:t>
            </a:r>
            <a:r>
              <a:rPr lang="pt-BR" sz="2400" b="1" dirty="0">
                <a:solidFill>
                  <a:srgbClr val="DEA900"/>
                </a:solidFill>
              </a:rPr>
              <a:t>&gt;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B269D19-A271-5FEC-110E-9D2B87A521F7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8C3129B-3AB0-8ED9-403D-12F3BC15553E}"/>
              </a:ext>
            </a:extLst>
          </p:cNvPr>
          <p:cNvCxnSpPr>
            <a:cxnSpLocks/>
          </p:cNvCxnSpPr>
          <p:nvPr/>
        </p:nvCxnSpPr>
        <p:spPr>
          <a:xfrm>
            <a:off x="6409276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301059-9039-08D9-A40F-3FD07B2F53E4}"/>
              </a:ext>
            </a:extLst>
          </p:cNvPr>
          <p:cNvSpPr txBox="1"/>
          <p:nvPr/>
        </p:nvSpPr>
        <p:spPr>
          <a:xfrm>
            <a:off x="6914410" y="980676"/>
            <a:ext cx="37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DIAGRAMA DE CASO DE USO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C781B3-8616-CFB8-8226-E680295EE6B9}"/>
              </a:ext>
            </a:extLst>
          </p:cNvPr>
          <p:cNvSpPr txBox="1"/>
          <p:nvPr/>
        </p:nvSpPr>
        <p:spPr>
          <a:xfrm>
            <a:off x="1427663" y="980676"/>
            <a:ext cx="37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PROJECT MODEL CANVAS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5C652F-CAC8-FFC9-800E-A4565E717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71" y="1807290"/>
            <a:ext cx="6115657" cy="4577187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2EBCE57A-B709-BE08-7FDD-04F53DF8B72F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E40C2B0-BCED-A192-B300-AB36EF73F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" y="156924"/>
            <a:ext cx="2064702" cy="508209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5118740C-5A7B-F020-9092-51A7D2AADD6E}"/>
              </a:ext>
            </a:extLst>
          </p:cNvPr>
          <p:cNvSpPr/>
          <p:nvPr/>
        </p:nvSpPr>
        <p:spPr>
          <a:xfrm>
            <a:off x="11388372" y="102079"/>
            <a:ext cx="590602" cy="590602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F3D2B13-3C39-8F6A-A441-4F6CAEE1A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77" y="228600"/>
            <a:ext cx="611591" cy="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4F872EB0-DAA6-2500-E4B5-1BF47D675FB6}"/>
              </a:ext>
            </a:extLst>
          </p:cNvPr>
          <p:cNvSpPr/>
          <p:nvPr/>
        </p:nvSpPr>
        <p:spPr>
          <a:xfrm>
            <a:off x="717997" y="5103009"/>
            <a:ext cx="10756006" cy="803704"/>
          </a:xfrm>
          <a:prstGeom prst="roundRect">
            <a:avLst>
              <a:gd name="adj" fmla="val 9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600A88-5FBB-9B8C-1536-59181C8ECD63}"/>
              </a:ext>
            </a:extLst>
          </p:cNvPr>
          <p:cNvSpPr/>
          <p:nvPr/>
        </p:nvSpPr>
        <p:spPr>
          <a:xfrm>
            <a:off x="717997" y="1817673"/>
            <a:ext cx="10756006" cy="3068227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FF1029F-AB5E-2CF7-221F-5D4C566165B2}"/>
              </a:ext>
            </a:extLst>
          </p:cNvPr>
          <p:cNvCxnSpPr>
            <a:cxnSpLocks/>
          </p:cNvCxnSpPr>
          <p:nvPr/>
        </p:nvCxnSpPr>
        <p:spPr>
          <a:xfrm>
            <a:off x="3489132" y="1512246"/>
            <a:ext cx="5077892" cy="0"/>
          </a:xfrm>
          <a:prstGeom prst="line">
            <a:avLst/>
          </a:prstGeom>
          <a:ln w="5080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FBC3F8-53BD-274A-8560-7ABE761C5B1D}"/>
              </a:ext>
            </a:extLst>
          </p:cNvPr>
          <p:cNvSpPr txBox="1"/>
          <p:nvPr/>
        </p:nvSpPr>
        <p:spPr>
          <a:xfrm>
            <a:off x="3994740" y="991808"/>
            <a:ext cx="411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ARQUITETURA E TECNOLOGIAS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3EA6A00-88CA-F89E-B4D2-B1963D2A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79" y="2675627"/>
            <a:ext cx="1255594" cy="125559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08D8A02-397E-5D14-7CA1-70C2EBE35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84" y="2736736"/>
            <a:ext cx="1048337" cy="104833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E51D463-8377-1E12-4FA7-6EDAE54BB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53" y="1933766"/>
            <a:ext cx="993311" cy="86374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1EA79A2-A84C-1B0A-D6D1-BAF52AC2F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86" y="4031592"/>
            <a:ext cx="1187268" cy="72730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BF20884-BF4D-AF60-8429-2F86827B1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29" y="2591424"/>
            <a:ext cx="1466798" cy="1255595"/>
          </a:xfrm>
          <a:prstGeom prst="rect">
            <a:avLst/>
          </a:prstGeom>
        </p:spPr>
      </p:pic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E1369F3-F23C-F5A2-0215-E8398F19A25E}"/>
              </a:ext>
            </a:extLst>
          </p:cNvPr>
          <p:cNvCxnSpPr>
            <a:cxnSpLocks/>
          </p:cNvCxnSpPr>
          <p:nvPr/>
        </p:nvCxnSpPr>
        <p:spPr>
          <a:xfrm>
            <a:off x="2997173" y="3358016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C6FCE2F-22A8-6AA8-750F-3FD758C289C7}"/>
              </a:ext>
            </a:extLst>
          </p:cNvPr>
          <p:cNvCxnSpPr>
            <a:cxnSpLocks/>
          </p:cNvCxnSpPr>
          <p:nvPr/>
        </p:nvCxnSpPr>
        <p:spPr>
          <a:xfrm flipH="1">
            <a:off x="2997173" y="3223813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5739413-89B1-96A8-EA48-47E3F84DCDB5}"/>
              </a:ext>
            </a:extLst>
          </p:cNvPr>
          <p:cNvCxnSpPr>
            <a:cxnSpLocks/>
          </p:cNvCxnSpPr>
          <p:nvPr/>
        </p:nvCxnSpPr>
        <p:spPr>
          <a:xfrm rot="-1500000">
            <a:off x="5420261" y="2709440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4FD448C-529D-5E58-9F84-D9DCA061FA87}"/>
              </a:ext>
            </a:extLst>
          </p:cNvPr>
          <p:cNvCxnSpPr>
            <a:cxnSpLocks/>
          </p:cNvCxnSpPr>
          <p:nvPr/>
        </p:nvCxnSpPr>
        <p:spPr>
          <a:xfrm rot="-1500000" flipH="1">
            <a:off x="5352021" y="2602533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013BCCA-0860-5E53-E4B3-8257D47DC6BF}"/>
              </a:ext>
            </a:extLst>
          </p:cNvPr>
          <p:cNvCxnSpPr>
            <a:cxnSpLocks/>
          </p:cNvCxnSpPr>
          <p:nvPr/>
        </p:nvCxnSpPr>
        <p:spPr>
          <a:xfrm rot="1260000">
            <a:off x="5426065" y="4019627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7397C0B-1588-76E5-9AAA-27630DE0FCEE}"/>
              </a:ext>
            </a:extLst>
          </p:cNvPr>
          <p:cNvCxnSpPr>
            <a:cxnSpLocks/>
          </p:cNvCxnSpPr>
          <p:nvPr/>
        </p:nvCxnSpPr>
        <p:spPr>
          <a:xfrm rot="1260000" flipH="1">
            <a:off x="5426065" y="3885424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9C171C0-F0FF-C091-741F-1CC60A433A17}"/>
              </a:ext>
            </a:extLst>
          </p:cNvPr>
          <p:cNvCxnSpPr>
            <a:cxnSpLocks/>
          </p:cNvCxnSpPr>
          <p:nvPr/>
        </p:nvCxnSpPr>
        <p:spPr>
          <a:xfrm rot="-5400000">
            <a:off x="6740166" y="3469472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644BA81-3F53-D022-CA88-D86E21ED6B07}"/>
              </a:ext>
            </a:extLst>
          </p:cNvPr>
          <p:cNvCxnSpPr>
            <a:cxnSpLocks/>
          </p:cNvCxnSpPr>
          <p:nvPr/>
        </p:nvCxnSpPr>
        <p:spPr>
          <a:xfrm rot="-5400000" flipH="1">
            <a:off x="6603686" y="3485397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1FD2510-7630-6C2F-E3FB-DFB684817867}"/>
              </a:ext>
            </a:extLst>
          </p:cNvPr>
          <p:cNvCxnSpPr>
            <a:cxnSpLocks/>
          </p:cNvCxnSpPr>
          <p:nvPr/>
        </p:nvCxnSpPr>
        <p:spPr>
          <a:xfrm rot="-2040000">
            <a:off x="8011370" y="3982189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F808BE0D-44A1-FDD7-F7E5-9C425A31BFF9}"/>
              </a:ext>
            </a:extLst>
          </p:cNvPr>
          <p:cNvCxnSpPr>
            <a:cxnSpLocks/>
          </p:cNvCxnSpPr>
          <p:nvPr/>
        </p:nvCxnSpPr>
        <p:spPr>
          <a:xfrm rot="-2040000" flipH="1">
            <a:off x="7943130" y="3875282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8AC9AA4-9015-6A5E-53B2-95DB1533E30A}"/>
              </a:ext>
            </a:extLst>
          </p:cNvPr>
          <p:cNvSpPr txBox="1"/>
          <p:nvPr/>
        </p:nvSpPr>
        <p:spPr>
          <a:xfrm>
            <a:off x="767512" y="5159629"/>
            <a:ext cx="1075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  <a:latin typeface="Raleway" panose="020B0003030101060003" pitchFamily="34" charset="0"/>
              </a:rPr>
              <a:t>*</a:t>
            </a:r>
            <a:r>
              <a:rPr lang="pt-BR" sz="1600" b="0" i="0" dirty="0">
                <a:effectLst/>
                <a:latin typeface="Raleway" panose="020B0003030101060003" pitchFamily="34" charset="0"/>
              </a:rPr>
              <a:t>Para as interfaces interativas e dinâmicas do usuário, será utilizada a biblioteca front-</a:t>
            </a:r>
            <a:r>
              <a:rPr lang="pt-BR" sz="1600" b="0" i="0" dirty="0" err="1">
                <a:effectLst/>
                <a:latin typeface="Raleway" panose="020B0003030101060003" pitchFamily="34" charset="0"/>
              </a:rPr>
              <a:t>end</a:t>
            </a:r>
            <a:r>
              <a:rPr lang="pt-BR" sz="1600" b="0" i="0" dirty="0">
                <a:effectLst/>
                <a:latin typeface="Raleway" panose="020B0003030101060003" pitchFamily="34" charset="0"/>
              </a:rPr>
              <a:t> </a:t>
            </a:r>
            <a:r>
              <a:rPr lang="pt-BR" sz="1600" b="0" i="0" dirty="0" err="1">
                <a:effectLst/>
                <a:latin typeface="Raleway" panose="020B0003030101060003" pitchFamily="34" charset="0"/>
              </a:rPr>
              <a:t>React</a:t>
            </a:r>
            <a:r>
              <a:rPr lang="pt-BR" sz="1600" b="0" i="0" dirty="0">
                <a:effectLst/>
                <a:latin typeface="Raleway" panose="020B0003030101060003" pitchFamily="34" charset="0"/>
              </a:rPr>
              <a:t> JS. O desenvolvimento do </a:t>
            </a:r>
            <a:r>
              <a:rPr lang="pt-BR" sz="1600" b="0" i="0" dirty="0" err="1">
                <a:effectLst/>
                <a:latin typeface="Raleway" panose="020B0003030101060003" pitchFamily="34" charset="0"/>
              </a:rPr>
              <a:t>back-end</a:t>
            </a:r>
            <a:r>
              <a:rPr lang="pt-BR" sz="1600" b="0" i="0" dirty="0">
                <a:effectLst/>
                <a:latin typeface="Raleway" panose="020B0003030101060003" pitchFamily="34" charset="0"/>
              </a:rPr>
              <a:t> será realizado com o Node.js, que se comunicará com o banco de dados MySQL.</a:t>
            </a:r>
            <a:endParaRPr lang="pt-BR" sz="1600" dirty="0">
              <a:latin typeface="Raleway" panose="020B0003030101060003" pitchFamily="34" charset="0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A99DA64-F229-993D-5B24-9F47E87FD0B0}"/>
              </a:ext>
            </a:extLst>
          </p:cNvPr>
          <p:cNvSpPr/>
          <p:nvPr/>
        </p:nvSpPr>
        <p:spPr>
          <a:xfrm>
            <a:off x="4549150" y="6119977"/>
            <a:ext cx="2771135" cy="431549"/>
          </a:xfrm>
          <a:prstGeom prst="roundRect">
            <a:avLst>
              <a:gd name="adj" fmla="val 9647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4FC4D80-BC2B-2FF6-4260-ADFA7E4E23B3}"/>
              </a:ext>
            </a:extLst>
          </p:cNvPr>
          <p:cNvSpPr txBox="1"/>
          <p:nvPr/>
        </p:nvSpPr>
        <p:spPr>
          <a:xfrm>
            <a:off x="5183796" y="6122048"/>
            <a:ext cx="151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003030101060003" pitchFamily="34" charset="0"/>
              </a:rPr>
              <a:t>Obrigado!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EB3D282-2216-D75B-9D52-F9A00B778D92}"/>
              </a:ext>
            </a:extLst>
          </p:cNvPr>
          <p:cNvSpPr txBox="1"/>
          <p:nvPr/>
        </p:nvSpPr>
        <p:spPr>
          <a:xfrm>
            <a:off x="717997" y="6224575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DEA900"/>
                </a:solidFill>
              </a:rPr>
              <a:t>&lt;</a:t>
            </a:r>
            <a:r>
              <a:rPr lang="pt-BR" sz="2400" dirty="0"/>
              <a:t>    </a:t>
            </a:r>
            <a:r>
              <a:rPr lang="pt-BR" sz="2400" b="1" dirty="0"/>
              <a:t>&gt;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E8BAEEE-30E4-EFCF-EF28-56F43E0E7343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2B91A39-8D7E-5C35-454B-6F41E4D58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" y="156924"/>
            <a:ext cx="2064702" cy="508209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88FD3C46-460C-4FFB-85B3-8DC4A28AD033}"/>
              </a:ext>
            </a:extLst>
          </p:cNvPr>
          <p:cNvSpPr/>
          <p:nvPr/>
        </p:nvSpPr>
        <p:spPr>
          <a:xfrm>
            <a:off x="11388372" y="102079"/>
            <a:ext cx="590602" cy="590602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98B5182-1126-AD9E-8E54-C5FED195D1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77" y="228600"/>
            <a:ext cx="611591" cy="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0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536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 Light</vt:lpstr>
      <vt:lpstr>Arial</vt:lpstr>
      <vt:lpstr>Calibri</vt:lpstr>
      <vt:lpstr>-apple-system</vt:lpstr>
      <vt:lpstr>Raleway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Marques</dc:creator>
  <cp:lastModifiedBy>Anderson Marques</cp:lastModifiedBy>
  <cp:revision>17</cp:revision>
  <dcterms:created xsi:type="dcterms:W3CDTF">2024-03-15T16:41:54Z</dcterms:created>
  <dcterms:modified xsi:type="dcterms:W3CDTF">2024-04-27T18:00:58Z</dcterms:modified>
</cp:coreProperties>
</file>