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6" r:id="rId4"/>
    <p:sldId id="271" r:id="rId5"/>
    <p:sldId id="261" r:id="rId6"/>
    <p:sldId id="269" r:id="rId7"/>
    <p:sldId id="276" r:id="rId8"/>
    <p:sldId id="27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978"/>
    <a:srgbClr val="3366FF"/>
    <a:srgbClr val="FFFF6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46CEC-9893-A95F-73B7-CAF582A170A1}" v="129" dt="2024-06-24T03:03:19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2" autoAdjust="0"/>
    <p:restoredTop sz="98195" autoAdjust="0"/>
  </p:normalViewPr>
  <p:slideViewPr>
    <p:cSldViewPr snapToGrid="0">
      <p:cViewPr varScale="1">
        <p:scale>
          <a:sx n="89" d="100"/>
          <a:sy n="89" d="100"/>
        </p:scale>
        <p:origin x="99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7106C-1D09-4746-971E-3339BE7C1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862A1-C956-4CDD-8D30-D30229A89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BFE66-FAA7-42C8-BC6E-5F72C290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9BC7B-7BB2-4AE0-94CF-37D88C7B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25193-73A2-4607-BF83-1290FCA1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43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B130A-DBA0-4427-8B59-AB38B862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8BDE05-B96B-49BE-8F2E-C49951A68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B7A309-61F1-47CD-9F64-B65D560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FBE8E-2D5A-40FB-8F48-05292C57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C6D65-2E8A-408D-82BA-A759DCB8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4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39C792-32F5-4CAF-A147-1B253D142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1B27B-B9AE-497A-A05C-8BB1A2BD5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49664-C4BB-46F8-94D2-79AE8F36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FF96B2-1795-498A-B9C4-D3921969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2C8E8-D6FF-4002-8523-247DC611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1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636CB-E3BA-4077-B006-C56F9215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323A70-8D6C-4379-A1F3-DD3F0DF9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C2B8BC-5A8F-4AE3-BB69-83B06B4A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1EABD-6B29-43EF-A8B3-AAE9D0B3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C18C8-3FBB-4D48-8DEF-04F6CC3E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E277B-3CE8-45A3-BAE6-DB5B325E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0B5C08-A0DC-4C07-B897-3EEB9D59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651A69-1725-42C6-9266-7B8A8716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5209-0E7C-4C71-AA50-B39E855B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B6B10-A454-4855-BF4F-D5589160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8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31951-3E49-45BB-AA11-35ABECE3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5E96B-4164-4C55-894A-D59391CA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817E7A-926A-49AC-9AA3-1DDB7C19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8EC79A-3A33-4EC0-87B5-3B37513D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494D2-9FBC-4392-ADC7-A04D4E8D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A55A92-68C9-4B8A-B399-5E82535A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AE75D-892F-4F53-90B8-A0E417AE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AD26E1-588D-4DF6-8B26-CA0CB45A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E320A4-6523-45FB-952B-BDFC54EF7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AD83D3-2410-4184-96EA-25E56C400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0EA1EB-357E-49F9-80F6-8EABCAE22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D1B8A0-0EBA-442A-9E79-C066238E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DA3E71-FD52-4F1E-A615-740EEBEB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A0A2DC-1EFF-415F-BFED-A165868A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0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8D27F-7FB9-4F07-A7F7-6E74AF80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632541-8114-4758-87BE-0F7B1B1D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E4798A-BFCA-4122-9510-0A3302A7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DC68E4-6DC9-4F73-B0E1-54E0F1E4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0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4BA9D8-9116-4203-8288-3B889F1F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998B26-605C-4329-9CF9-7DA90853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FBD805-DA91-4B55-B566-7F3CC077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2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8AE10-7BF7-4BBB-A4D2-83C1F8E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2D6B0-8B9A-4CB9-A49F-A3FE02A3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A350AD-8A10-4B74-A226-EAFFD1EA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0192CD-4396-4EA4-A501-9EB43114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928F02-2035-4916-BB20-8580E15A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0EEDC-6C8F-4AA6-BE81-9B960576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763A1-D6B8-4C58-9586-D687FCD0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25CF8D-B4E1-4E36-AD35-BC6468BE4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2B94F7-D341-417A-A580-4C87F0F41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C6E400-4E1F-46EA-BCD9-67E065CD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EDEAC2-BE98-4F01-8BC6-B5CF793F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A23CAC-1B30-48C5-B0D9-40DEDED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B1C2E8-38AE-468A-A92D-AAD563FF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DA762F-F2ED-4A35-91A3-C2FCA209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0987C-9B47-495B-A021-ECA2BA936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78EF-55D9-4C76-A3A3-673236E5DC6B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E4061-A4D2-4E62-AA17-BC62BB66F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F0284-82FA-4148-82CD-EF62D6F41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3D0F-F1A7-440C-90C8-2FA0FC87A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1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4" name="Imagem 18">
            <a:extLst>
              <a:ext uri="{FF2B5EF4-FFF2-40B4-BE49-F238E27FC236}">
                <a16:creationId xmlns:a16="http://schemas.microsoft.com/office/drawing/2014/main" id="{D4804A41-7143-46D4-A508-443FFA91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924" y="473006"/>
            <a:ext cx="3770810" cy="144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90B40AD-4586-62AA-534D-24987AF3AACB}"/>
              </a:ext>
            </a:extLst>
          </p:cNvPr>
          <p:cNvSpPr txBox="1"/>
          <p:nvPr/>
        </p:nvSpPr>
        <p:spPr>
          <a:xfrm>
            <a:off x="448738" y="2234488"/>
            <a:ext cx="105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Arial" pitchFamily="34" charset="0"/>
              </a:rPr>
              <a:t>Equipe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130E11-9B69-6E5A-D1C7-23DEC24958EE}"/>
              </a:ext>
            </a:extLst>
          </p:cNvPr>
          <p:cNvSpPr txBox="1"/>
          <p:nvPr/>
        </p:nvSpPr>
        <p:spPr>
          <a:xfrm>
            <a:off x="444346" y="2851085"/>
            <a:ext cx="11582400" cy="2159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Desenvolvedores:</a:t>
            </a:r>
            <a:endParaRPr lang="pt-BR" sz="1000" dirty="0">
              <a:solidFill>
                <a:srgbClr val="0E3978"/>
              </a:solidFill>
              <a:latin typeface="Verdana"/>
              <a:ea typeface="Verdana"/>
              <a:cs typeface="Arial"/>
            </a:endParaRPr>
          </a:p>
          <a:p>
            <a:pPr marL="987425" indent="-363220" algn="just">
              <a:lnSpc>
                <a:spcPct val="150000"/>
              </a:lnSpc>
              <a:buBlip>
                <a:blip r:embed="rId4"/>
              </a:buBlip>
            </a:pPr>
            <a:r>
              <a:rPr lang="pt-BR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Carlos Eduardo Pereira Marques </a:t>
            </a:r>
          </a:p>
          <a:p>
            <a:pPr marL="987425" indent="-363220" algn="just">
              <a:lnSpc>
                <a:spcPct val="150000"/>
              </a:lnSpc>
              <a:buBlip>
                <a:blip r:embed="rId4"/>
              </a:buBlip>
            </a:pPr>
            <a:r>
              <a:rPr lang="pt-BR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Gabriel José </a:t>
            </a:r>
            <a:r>
              <a:rPr lang="pt-BR" dirty="0" err="1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Puddo</a:t>
            </a:r>
            <a:r>
              <a:rPr lang="pt-BR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Cardoso</a:t>
            </a:r>
          </a:p>
          <a:p>
            <a:pPr marL="987425" indent="-363220" algn="just">
              <a:lnSpc>
                <a:spcPct val="150000"/>
              </a:lnSpc>
              <a:buBlip>
                <a:blip r:embed="rId4"/>
              </a:buBlip>
            </a:pPr>
            <a:r>
              <a:rPr lang="pt-BR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Guilherme de Oliveira Costa</a:t>
            </a:r>
          </a:p>
          <a:p>
            <a:pPr marL="987425" indent="-363220" algn="just">
              <a:lnSpc>
                <a:spcPct val="150000"/>
              </a:lnSpc>
              <a:buBlip>
                <a:blip r:embed="rId4"/>
              </a:buBlip>
            </a:pPr>
            <a:r>
              <a:rPr lang="pt-BR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João Victor Lessa Henrique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A0A42D-9EE9-390A-C5A5-7C4AB22DBFE9}"/>
              </a:ext>
            </a:extLst>
          </p:cNvPr>
          <p:cNvSpPr txBox="1"/>
          <p:nvPr/>
        </p:nvSpPr>
        <p:spPr>
          <a:xfrm>
            <a:off x="446119" y="5231301"/>
            <a:ext cx="11582400" cy="13289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Orientador:</a:t>
            </a:r>
          </a:p>
          <a:p>
            <a:pPr marL="987425" indent="-363220" algn="just">
              <a:lnSpc>
                <a:spcPct val="150000"/>
              </a:lnSpc>
              <a:buBlip>
                <a:blip r:embed="rId4"/>
              </a:buBlip>
            </a:pPr>
            <a:r>
              <a:rPr lang="pt-BR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João Carlos Oliveira </a:t>
            </a:r>
            <a:r>
              <a:rPr lang="pt-BR" dirty="0" err="1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Caetan</a:t>
            </a:r>
          </a:p>
          <a:p>
            <a:pPr marL="624205" algn="just">
              <a:lnSpc>
                <a:spcPct val="150000"/>
              </a:lnSpc>
            </a:pPr>
            <a:r>
              <a:rPr lang="pt-BR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CST em Análise e Desenvolvimento de Sistemas</a:t>
            </a:r>
          </a:p>
        </p:txBody>
      </p:sp>
    </p:spTree>
    <p:extLst>
      <p:ext uri="{BB962C8B-B14F-4D97-AF65-F5344CB8AC3E}">
        <p14:creationId xmlns:p14="http://schemas.microsoft.com/office/powerpoint/2010/main" val="301769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254">
            <a:off x="8786094" y="5405206"/>
            <a:ext cx="3277298" cy="127507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32509" y="789789"/>
            <a:ext cx="115824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	A Associação Acolhendo a dor com Amor é uma organização de sociedade civil filantrópica/beneficente que iniciou suas atividades em </a:t>
            </a:r>
            <a:r>
              <a:rPr lang="pt-BR" sz="2000" b="1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2018</a:t>
            </a:r>
            <a:r>
              <a:rPr lang="pt-BR" sz="2000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através do sonho da fundadora Adriane Pedrosa, </a:t>
            </a:r>
            <a:r>
              <a:rPr lang="pt-BR" sz="2000" dirty="0" err="1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psico-oncologista</a:t>
            </a:r>
            <a:r>
              <a:rPr lang="pt-BR" sz="2000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com mais de 20 anos de experiência em auxiliar e acompanhar pacientes em tratamento oncológico e familiares. O Acolhendo registrou-se e foi fundada oficialmente em 27 de Janeiro de 2020.</a:t>
            </a:r>
          </a:p>
          <a:p>
            <a:pPr algn="just">
              <a:lnSpc>
                <a:spcPct val="150000"/>
              </a:lnSpc>
            </a:pPr>
            <a:endParaRPr lang="pt-BR" sz="1000" dirty="0">
              <a:solidFill>
                <a:srgbClr val="0E3978"/>
              </a:solidFill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 	Pretendendo através de atividades </a:t>
            </a:r>
            <a:r>
              <a:rPr lang="pt-BR" sz="2000" dirty="0" err="1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sócio-psicoemocionais</a:t>
            </a: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, passar informações e devolver nas pessoas marcadas pelo câncer em algum momento de suas vidas a </a:t>
            </a:r>
            <a:r>
              <a:rPr lang="pt-BR" sz="2000" b="1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autoestima, autonomia, autoconfiança, dignidade, reabilitação e redirecionamento de sua história</a:t>
            </a: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, possibilitando a construção de um momento mais harmônico e leve diante do peso e fragilidade da vida com câncer. </a:t>
            </a:r>
            <a:endParaRPr lang="pt-BR" sz="2000" dirty="0">
              <a:solidFill>
                <a:srgbClr val="0E3978"/>
              </a:solidFill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3003" y="233090"/>
            <a:ext cx="378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Arial" pitchFamily="34" charset="0"/>
              </a:rPr>
              <a:t>Acolhendo a dor com amor</a:t>
            </a:r>
          </a:p>
        </p:txBody>
      </p:sp>
    </p:spTree>
    <p:extLst>
      <p:ext uri="{BB962C8B-B14F-4D97-AF65-F5344CB8AC3E}">
        <p14:creationId xmlns:p14="http://schemas.microsoft.com/office/powerpoint/2010/main" val="10512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3003" y="233090"/>
            <a:ext cx="378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Arial" pitchFamily="34" charset="0"/>
              </a:rPr>
              <a:t>Objetivo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254">
            <a:off x="8786094" y="5405206"/>
            <a:ext cx="3277298" cy="127507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A9844A9-DC7A-4E54-857B-BFBFD93C38D8}"/>
              </a:ext>
            </a:extLst>
          </p:cNvPr>
          <p:cNvSpPr txBox="1"/>
          <p:nvPr/>
        </p:nvSpPr>
        <p:spPr>
          <a:xfrm>
            <a:off x="164432" y="1257397"/>
            <a:ext cx="11582400" cy="18767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	Desenvolver um site que atenda às necessidades da organização, fornecendo uma plataforma online abrangente para fornecer informações, recursos e apoio para pessoas diagnosticadas com câncer e suas famílias.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0E3978"/>
              </a:solidFill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E0F78C-4970-1138-2845-B9A5EF87ADC2}"/>
              </a:ext>
            </a:extLst>
          </p:cNvPr>
          <p:cNvSpPr txBox="1"/>
          <p:nvPr/>
        </p:nvSpPr>
        <p:spPr>
          <a:xfrm>
            <a:off x="164433" y="2865567"/>
            <a:ext cx="10870532" cy="2349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         Pois o Acolhendo enfrenta atualmente o desafio de expandir seu alcance e fornecer uma quantidade mais ampla de informações e recursos, para pessoas em tratamento e à capitação de novos doadores e voluntários. Resultando em uma lacuna no apoio necessário para auxiliar os pacientes durante sua jornada de tratamento e recuperação.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24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435"/>
            <a:ext cx="12191999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13003" y="299264"/>
            <a:ext cx="33611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/>
                <a:cs typeface="Arial"/>
              </a:rPr>
              <a:t>Telas principais</a:t>
            </a:r>
            <a:endParaRPr lang="pt-BR" sz="2400" b="1" dirty="0">
              <a:solidFill>
                <a:srgbClr val="0E39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itchFamily="34" charset="0"/>
              <a:cs typeface="Arial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EEBFAB-42A3-4F20-A65C-AA2D0445230D}"/>
              </a:ext>
            </a:extLst>
          </p:cNvPr>
          <p:cNvSpPr txBox="1"/>
          <p:nvPr/>
        </p:nvSpPr>
        <p:spPr>
          <a:xfrm>
            <a:off x="513003" y="4057408"/>
            <a:ext cx="11413863" cy="12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         </a:t>
            </a:r>
          </a:p>
          <a:p>
            <a:pPr algn="just">
              <a:lnSpc>
                <a:spcPct val="150000"/>
              </a:lnSpc>
            </a:pPr>
            <a:endParaRPr lang="pt-BR" sz="1800" dirty="0">
              <a:solidFill>
                <a:srgbClr val="0E3978"/>
              </a:solidFill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solidFill>
                <a:srgbClr val="0E3978"/>
              </a:solidFill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2" name="Imagem 1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3D584804-7CA6-8738-31AF-705971247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76" y="1320098"/>
            <a:ext cx="3672291" cy="19501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FED2BE-E716-F35A-C60C-4F223AA5F310}"/>
              </a:ext>
            </a:extLst>
          </p:cNvPr>
          <p:cNvSpPr txBox="1"/>
          <p:nvPr/>
        </p:nvSpPr>
        <p:spPr>
          <a:xfrm>
            <a:off x="6808423" y="831774"/>
            <a:ext cx="13201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0E3978"/>
                </a:solidFill>
                <a:latin typeface="Verdana"/>
              </a:rPr>
              <a:t>Nutrição</a:t>
            </a:r>
            <a:endParaRPr lang="pt-BR"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08B1E09-75BF-4BC1-18E2-ECFC3E800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40" y="1322231"/>
            <a:ext cx="3727376" cy="194589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45E48F-08C5-97F8-CF4D-CB6B56E6D49B}"/>
              </a:ext>
            </a:extLst>
          </p:cNvPr>
          <p:cNvSpPr txBox="1"/>
          <p:nvPr/>
        </p:nvSpPr>
        <p:spPr>
          <a:xfrm>
            <a:off x="2273146" y="831773"/>
            <a:ext cx="10631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0E3978"/>
                </a:solidFill>
                <a:latin typeface="Verdana"/>
              </a:rPr>
              <a:t>Home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295E59-A719-5492-A8B6-4830EDA6FE65}"/>
              </a:ext>
            </a:extLst>
          </p:cNvPr>
          <p:cNvSpPr txBox="1"/>
          <p:nvPr/>
        </p:nvSpPr>
        <p:spPr>
          <a:xfrm>
            <a:off x="2273145" y="3742062"/>
            <a:ext cx="11457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0E3978"/>
                </a:solidFill>
                <a:latin typeface="Verdana"/>
              </a:rPr>
              <a:t>Galeria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12142C-8C49-927F-10CB-1BBBF4629034}"/>
              </a:ext>
            </a:extLst>
          </p:cNvPr>
          <p:cNvSpPr txBox="1"/>
          <p:nvPr/>
        </p:nvSpPr>
        <p:spPr>
          <a:xfrm>
            <a:off x="6936953" y="3742062"/>
            <a:ext cx="12008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0E3978"/>
                </a:solidFill>
                <a:latin typeface="Verdana"/>
              </a:rPr>
              <a:t>Artigos</a:t>
            </a:r>
            <a:endParaRPr lang="pt-BR" dirty="0"/>
          </a:p>
        </p:txBody>
      </p:sp>
      <p:pic>
        <p:nvPicPr>
          <p:cNvPr id="12" name="Imagem 11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EE20AFD-3354-9139-F921-531636052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89" y="4137112"/>
            <a:ext cx="3672291" cy="18980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06F8C7-55A6-1CB2-2792-7ED7DE19B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119" y="4139703"/>
            <a:ext cx="3731620" cy="18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254">
            <a:off x="8786094" y="5405206"/>
            <a:ext cx="3277298" cy="1275074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332508" y="789789"/>
            <a:ext cx="11707091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E3978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7DACC8-3055-4567-97E9-7A634A18BC35}"/>
              </a:ext>
            </a:extLst>
          </p:cNvPr>
          <p:cNvSpPr txBox="1"/>
          <p:nvPr/>
        </p:nvSpPr>
        <p:spPr>
          <a:xfrm>
            <a:off x="-180019" y="1539907"/>
            <a:ext cx="11582400" cy="3775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444625" lvl="1" indent="-363220" algn="just">
              <a:lnSpc>
                <a:spcPct val="150000"/>
              </a:lnSpc>
              <a:buBlip>
                <a:blip r:embed="rId4"/>
              </a:buBlip>
            </a:pPr>
            <a:r>
              <a:rPr lang="pt-BR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Aplicação dos conhecimentos teóricos obtidos durante todo o curso, em um projeto real com grande impacto social</a:t>
            </a:r>
            <a:endParaRPr lang="pt-BR" dirty="0">
              <a:solidFill>
                <a:srgbClr val="000000"/>
              </a:solidFill>
              <a:latin typeface="Verdana"/>
              <a:ea typeface="Verdana"/>
              <a:cs typeface="Arial"/>
            </a:endParaRPr>
          </a:p>
          <a:p>
            <a:pPr marL="1444625" lvl="1" indent="-363220" algn="just">
              <a:lnSpc>
                <a:spcPct val="150000"/>
              </a:lnSpc>
              <a:buBlip>
                <a:blip r:embed="rId4"/>
              </a:buBlip>
            </a:pPr>
            <a:r>
              <a:rPr lang="pt-BR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Participar deste projeto permitiu que nos do grupo, contribuíssemos diretamente para uma causa nobre, proporcionando um suporte tecnológico essencial para o Acolhendo. Além de criar um impacto positivo na vida das pessoas que recebem ajuda da ONG.</a:t>
            </a:r>
          </a:p>
          <a:p>
            <a:pPr marL="1444625" lvl="1" indent="-363220" algn="just">
              <a:lnSpc>
                <a:spcPct val="150000"/>
              </a:lnSpc>
              <a:buBlip>
                <a:blip r:embed="rId4"/>
              </a:buBlip>
            </a:pPr>
            <a:r>
              <a:rPr lang="pt-BR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O desenvolvimento do projeto envolveu colaboração intensa entre o grupo e os integrantes da instituição, promovendo habilidades de trabalho em equipe e comunicação eficaz. 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9DCEDE-CAC8-F4A1-C542-9C3BEDF0DF53}"/>
              </a:ext>
            </a:extLst>
          </p:cNvPr>
          <p:cNvSpPr txBox="1"/>
          <p:nvPr/>
        </p:nvSpPr>
        <p:spPr>
          <a:xfrm>
            <a:off x="513003" y="233090"/>
            <a:ext cx="45577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/>
                <a:cs typeface="Arial"/>
              </a:rPr>
              <a:t>Pontos positivos</a:t>
            </a:r>
            <a:endParaRPr lang="pt-BR" sz="2400" b="1" dirty="0">
              <a:solidFill>
                <a:srgbClr val="0E39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7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6" y="0"/>
            <a:ext cx="12191999" cy="685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254">
            <a:off x="8786094" y="5405206"/>
            <a:ext cx="3277298" cy="1275074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13003" y="233090"/>
            <a:ext cx="45577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/>
                <a:cs typeface="Arial"/>
              </a:rPr>
              <a:t>Desafios</a:t>
            </a:r>
            <a:endParaRPr lang="pt-BR" sz="2400" b="1" dirty="0">
              <a:solidFill>
                <a:srgbClr val="0E39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6F7582-5CF9-B773-9B27-A23394D345F9}"/>
              </a:ext>
            </a:extLst>
          </p:cNvPr>
          <p:cNvSpPr txBox="1"/>
          <p:nvPr/>
        </p:nvSpPr>
        <p:spPr>
          <a:xfrm>
            <a:off x="554635" y="1567716"/>
            <a:ext cx="11582400" cy="27077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0E3978"/>
              </a:solidFill>
              <a:latin typeface="Verdana"/>
              <a:ea typeface="Verdana"/>
              <a:cs typeface="Arial"/>
            </a:endParaRPr>
          </a:p>
          <a:p>
            <a:pPr marL="987425" indent="-363220" algn="just">
              <a:lnSpc>
                <a:spcPct val="150000"/>
              </a:lnSpc>
              <a:buBlip>
                <a:blip r:embed="rId4"/>
              </a:buBlip>
            </a:pP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Equilibrar o desenvolvimento do projeto com as demais atividades do semestre</a:t>
            </a:r>
            <a:endParaRPr lang="pt-BR" sz="2000" dirty="0">
              <a:solidFill>
                <a:srgbClr val="000000"/>
              </a:solidFill>
              <a:latin typeface="Verdana"/>
              <a:ea typeface="Verdana"/>
              <a:cs typeface="Arial"/>
            </a:endParaRPr>
          </a:p>
          <a:p>
            <a:pPr marL="624205" algn="just">
              <a:lnSpc>
                <a:spcPct val="150000"/>
              </a:lnSpc>
            </a:pPr>
            <a:endParaRPr lang="pt-BR" dirty="0">
              <a:solidFill>
                <a:srgbClr val="0E3978"/>
              </a:solidFill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987425" indent="-363220" algn="just">
              <a:lnSpc>
                <a:spcPct val="150000"/>
              </a:lnSpc>
              <a:buFont typeface="Arial"/>
              <a:buBlip>
                <a:blip r:embed="rId4"/>
              </a:buBlip>
            </a:pP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Gerenciamento do escopo e das expectativas da instituição</a:t>
            </a:r>
            <a:endParaRPr lang="pt-BR" sz="2000" dirty="0">
              <a:solidFill>
                <a:srgbClr val="000000"/>
              </a:solidFill>
              <a:latin typeface="Verdana"/>
              <a:ea typeface="Verdana"/>
              <a:cs typeface="Arial"/>
            </a:endParaRPr>
          </a:p>
          <a:p>
            <a:pPr marL="987425" indent="-363220" algn="just">
              <a:lnSpc>
                <a:spcPct val="150000"/>
              </a:lnSpc>
              <a:buBlip>
                <a:blip r:embed="rId4"/>
              </a:buBlip>
            </a:pPr>
            <a:endParaRPr lang="pt-BR" dirty="0">
              <a:solidFill>
                <a:srgbClr val="0E3978"/>
              </a:solidFill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987425" indent="-363220" algn="just">
              <a:lnSpc>
                <a:spcPct val="150000"/>
              </a:lnSpc>
              <a:buFont typeface="Arial"/>
              <a:buBlip>
                <a:blip r:embed="rId4"/>
              </a:buBlip>
            </a:pP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Implantação da aplicação</a:t>
            </a:r>
            <a:endParaRPr lang="pt-BR" dirty="0">
              <a:solidFill>
                <a:srgbClr val="0E3978"/>
              </a:solidFill>
              <a:latin typeface="Verdana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4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">
            <a:extLst>
              <a:ext uri="{FF2B5EF4-FFF2-40B4-BE49-F238E27FC236}">
                <a16:creationId xmlns:a16="http://schemas.microsoft.com/office/drawing/2014/main" id="{8B6F4F54-CC04-BCBE-1044-5D95E478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6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55822C-99D8-745C-CD01-77619A8BEF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254">
            <a:off x="8786094" y="5405206"/>
            <a:ext cx="3277298" cy="12750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34E5B8-2172-74B9-2BC5-98646E4D8484}"/>
              </a:ext>
            </a:extLst>
          </p:cNvPr>
          <p:cNvSpPr txBox="1"/>
          <p:nvPr/>
        </p:nvSpPr>
        <p:spPr>
          <a:xfrm>
            <a:off x="513003" y="233090"/>
            <a:ext cx="45577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/>
                <a:cs typeface="Arial"/>
              </a:rPr>
              <a:t>Conclusão da equipe</a:t>
            </a:r>
            <a:endParaRPr lang="pt-BR" sz="2400" b="1" dirty="0">
              <a:solidFill>
                <a:srgbClr val="0E39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itchFamily="34" charset="0"/>
              <a:cs typeface="Arial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4BF958-B808-5927-95A1-6CF4731644B6}"/>
              </a:ext>
            </a:extLst>
          </p:cNvPr>
          <p:cNvSpPr txBox="1"/>
          <p:nvPr/>
        </p:nvSpPr>
        <p:spPr>
          <a:xfrm>
            <a:off x="515354" y="1311488"/>
            <a:ext cx="10870532" cy="42374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E3978"/>
                </a:solidFill>
                <a:latin typeface="Verdana"/>
                <a:ea typeface="Verdana"/>
                <a:cs typeface="Arial"/>
              </a:rPr>
              <a:t>         </a:t>
            </a:r>
            <a:r>
              <a:rPr lang="pt-BR" dirty="0">
                <a:solidFill>
                  <a:srgbClr val="0E3978"/>
                </a:solidFill>
                <a:latin typeface="Verdana"/>
                <a:ea typeface="Verdana"/>
                <a:cs typeface="Calibri"/>
              </a:rPr>
              <a:t>Concluímos</a:t>
            </a:r>
            <a:r>
              <a:rPr lang="pt-BR" dirty="0">
                <a:solidFill>
                  <a:srgbClr val="0E3978"/>
                </a:solidFill>
                <a:latin typeface="Verdana"/>
                <a:ea typeface="+mn-lt"/>
                <a:cs typeface="+mn-lt"/>
              </a:rPr>
              <a:t> que a criação do site para o "Acolhendo" foi uma experiência altamente enriquecedora para nossa equipe. Ao equilibrar esse projeto com as outras demandas do semestre, desenvolvemos não apenas habilidades técnicas e práticas, mas também aprimoramos nossa capacidade de gerenciamento do tempo e priorização de tarefas. Nossa contribuição trouxe um impacto social significativo, reforçando nosso senso de responsabilidade cidadã e o compromisso com causas nobres. A colaboração intensa com a ONG e entre nós mesmos fortaleceu nossas habilidades de trabalho em equipe e comunicação, essenciais para o sucesso profissional. Estamos orgulhosos de termos participado de um projeto que não apenas nos proporcionou crescimento acadêmico e pessoal, mas que também fez a diferença na vida de tantas pessoas.</a:t>
            </a:r>
            <a:endParaRPr lang="pt-BR">
              <a:latin typeface="Verda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00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254">
            <a:off x="8786094" y="5405206"/>
            <a:ext cx="3277298" cy="127507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87606" y="5772322"/>
            <a:ext cx="812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E3978"/>
                </a:solidFill>
                <a:cs typeface="Aparajita" panose="020B0604020202020204" pitchFamily="34" charset="0"/>
              </a:rPr>
              <a:t>@</a:t>
            </a:r>
            <a:r>
              <a:rPr lang="pt-BR" sz="4000" dirty="0" err="1">
                <a:solidFill>
                  <a:srgbClr val="0E3978"/>
                </a:solidFill>
                <a:cs typeface="Aparajita" panose="020B0604020202020204" pitchFamily="34" charset="0"/>
              </a:rPr>
              <a:t>acolhendoadorcomamor</a:t>
            </a:r>
            <a:endParaRPr lang="pt-BR" sz="4000" dirty="0">
              <a:solidFill>
                <a:srgbClr val="0E3978"/>
              </a:solidFill>
              <a:cs typeface="Aparajita" panose="020B0604020202020204" pitchFamily="34" charset="0"/>
            </a:endParaRPr>
          </a:p>
        </p:txBody>
      </p:sp>
      <p:pic>
        <p:nvPicPr>
          <p:cNvPr id="11" name="Picture 8" descr="Logo Instagram imagens PNG transparente, Download gratuito de imagens de  Logo Instagram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6" y="5631919"/>
            <a:ext cx="997199" cy="10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8">
            <a:extLst>
              <a:ext uri="{FF2B5EF4-FFF2-40B4-BE49-F238E27FC236}">
                <a16:creationId xmlns:a16="http://schemas.microsoft.com/office/drawing/2014/main" id="{D4804A41-7143-46D4-A508-443FFA91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17" y="255200"/>
            <a:ext cx="5897951" cy="229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643360" y="2907403"/>
            <a:ext cx="91258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vely Day Personal Use"/>
                <a:ea typeface="Verdana"/>
                <a:cs typeface="Arial"/>
              </a:rPr>
              <a:t>Obrigado!</a:t>
            </a:r>
            <a:endParaRPr lang="pt-BR" sz="3600" dirty="0">
              <a:solidFill>
                <a:srgbClr val="0E39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vely Day Personal Use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31296" y="4425307"/>
            <a:ext cx="37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Arial" pitchFamily="34" charset="0"/>
              </a:rPr>
              <a:t>#</a:t>
            </a:r>
            <a:r>
              <a:rPr lang="pt-BR" sz="3600" dirty="0" err="1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Arial" pitchFamily="34" charset="0"/>
              </a:rPr>
              <a:t>somosacolhendo</a:t>
            </a:r>
            <a:r>
              <a:rPr lang="pt-BR" sz="3600" dirty="0">
                <a:solidFill>
                  <a:srgbClr val="0E39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144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497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 Daldegan</dc:creator>
  <cp:lastModifiedBy>Guilherme de Oliveira Costa</cp:lastModifiedBy>
  <cp:revision>453</cp:revision>
  <dcterms:created xsi:type="dcterms:W3CDTF">2019-09-05T15:32:09Z</dcterms:created>
  <dcterms:modified xsi:type="dcterms:W3CDTF">2024-06-24T03:03:34Z</dcterms:modified>
</cp:coreProperties>
</file>