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606A9-49B7-6F47-90C0-EDBA97E4676B}" type="datetimeFigureOut">
              <a:rPr lang="en-BR" smtClean="0"/>
              <a:t>16/06/24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CDC9F-9777-DC45-A749-D458D794E8C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0422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surgiu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hobby e,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consequentemente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próspero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BR" dirty="0"/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Além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FLAMME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comercialização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personalizadas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necessidade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do(a)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ocasião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especial e/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comemorativa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CDC9F-9777-DC45-A749-D458D794E8CB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4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surgiu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hobby e,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consequentemente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próspero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BR" dirty="0"/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Além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FLAMME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comercialização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personalizadas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necessidade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do(a)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ocasião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especial e/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comemorativa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CDC9F-9777-DC45-A749-D458D794E8CB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5391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surgiu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hobby e,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consequentemente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próspero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BR" dirty="0"/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Além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FLAMME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comercialização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personalizadas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necessidade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do(a)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ocasião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especial e/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comemorativa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CDC9F-9777-DC45-A749-D458D794E8CB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5972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surgiu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hobby e,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consequentemente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próspero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BR" dirty="0"/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Além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FLAMME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comercialização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personalizadas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necessidade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do(a)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ocasião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especial e/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comemorativa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CDC9F-9777-DC45-A749-D458D794E8CB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6038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surgiu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hobby e,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consequentemente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negócio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próspero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BR" dirty="0"/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Além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FLAMME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comercialização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velas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personalizadas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customização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necessidade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do(a)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ocasião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especial e/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comemorativa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CDC9F-9777-DC45-A749-D458D794E8CB}" type="slidenum">
              <a:rPr kumimoji="0" lang="en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June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685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10" r:id="rId7"/>
    <p:sldLayoutId id="2147483711" r:id="rId8"/>
    <p:sldLayoutId id="2147483712" r:id="rId9"/>
    <p:sldLayoutId id="2147483713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65F44-2BDC-F863-4E39-4BCCD337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52" y="253805"/>
            <a:ext cx="3633849" cy="34061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ADS: </a:t>
            </a:r>
            <a:r>
              <a:rPr lang="en-US" sz="1600" dirty="0">
                <a:solidFill>
                  <a:schemeClr val="bg1"/>
                </a:solidFill>
              </a:rPr>
              <a:t>Desenvolvimento de um Sistema Sociotécnico Inovador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PROF. ORIENTADOR: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José Wilson da costa</a:t>
            </a:r>
            <a:endParaRPr lang="en-BR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58E91-1E43-F665-594E-A8A22790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9" y="3960298"/>
            <a:ext cx="3230603" cy="1538784"/>
          </a:xfrm>
        </p:spPr>
        <p:txBody>
          <a:bodyPr>
            <a:noAutofit/>
          </a:bodyPr>
          <a:lstStyle/>
          <a:p>
            <a:pPr algn="r"/>
            <a:r>
              <a:rPr lang="en-US" sz="1000" b="1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Alunos: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Fabiana Alkmim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Herbert Nordson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Letícia Rosolem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Rafael Penido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Ramon Bicalho</a:t>
            </a:r>
          </a:p>
          <a:p>
            <a:pPr algn="r"/>
            <a:r>
              <a:rPr lang="en-US" sz="1000" cap="none" spc="750" dirty="0">
                <a:solidFill>
                  <a:schemeClr val="bg1"/>
                </a:solidFill>
                <a:latin typeface="Avenir Medium" panose="02000503020000020003" pitchFamily="2" charset="0"/>
                <a:ea typeface="+mj-ea"/>
                <a:cs typeface="+mj-cs"/>
              </a:rPr>
              <a:t>Sarah Ellen</a:t>
            </a:r>
          </a:p>
          <a:p>
            <a:pPr algn="r"/>
            <a:endParaRPr lang="en-BR" sz="800" b="1" cap="non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B4B5597-543D-10B5-7744-36BF12DE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2600">
                        <a14:foregroundMark x1="27200" y1="24000" x2="20800" y2="31400"/>
                        <a14:foregroundMark x1="20800" y1="31400" x2="16400" y2="47400"/>
                        <a14:foregroundMark x1="16400" y1="47400" x2="17400" y2="56200"/>
                        <a14:foregroundMark x1="17400" y1="56200" x2="34200" y2="72600"/>
                        <a14:foregroundMark x1="34200" y1="72600" x2="37000" y2="73400"/>
                        <a14:foregroundMark x1="37400" y1="78800" x2="46800" y2="79000"/>
                        <a14:foregroundMark x1="46800" y1="79000" x2="56400" y2="76400"/>
                        <a14:foregroundMark x1="56400" y1="76400" x2="70200" y2="62200"/>
                        <a14:foregroundMark x1="70200" y1="62200" x2="75400" y2="52200"/>
                        <a14:foregroundMark x1="75400" y1="52200" x2="78600" y2="25400"/>
                        <a14:foregroundMark x1="76600" y1="71200" x2="49200" y2="83000"/>
                        <a14:foregroundMark x1="49200" y1="83000" x2="40400" y2="83400"/>
                        <a14:foregroundMark x1="37200" y1="83800" x2="55800" y2="82000"/>
                        <a14:foregroundMark x1="55800" y1="82000" x2="66200" y2="83200"/>
                        <a14:foregroundMark x1="66200" y1="83200" x2="70600" y2="82400"/>
                        <a14:foregroundMark x1="88600" y1="58000" x2="89400" y2="56600"/>
                        <a14:foregroundMark x1="91200" y1="55600" x2="92600" y2="5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131" y="457200"/>
            <a:ext cx="5951114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7D15-6D39-A0EF-4207-EDDAD544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accent4">
                    <a:lumMod val="75000"/>
                  </a:schemeClr>
                </a:solidFill>
              </a:rPr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CB46-9407-1ECD-B7A5-1F4B5C07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endParaRPr lang="en-US" u="none" strike="noStrike" dirty="0">
              <a:effectLst/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 FLAMME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é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uma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empresa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especializada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aromáticas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artesanais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que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foi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fundada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por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Marina Penido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Rabelo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. O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propósito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principal da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empresa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é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proporcionar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aos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clientes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Sete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Lagoas e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região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a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melhor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experiência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com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suas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destacando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a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aromatização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do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ambiente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como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o principal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atrativo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dos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produtos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u="none" strike="noStrike" dirty="0" err="1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expostos</a:t>
            </a:r>
            <a:r>
              <a:rPr lang="en-US" u="none" strike="noStrike" dirty="0">
                <a:effectLst/>
                <a:latin typeface="Avenir Light" panose="020B0402020203020204" pitchFamily="34" charset="77"/>
                <a:cs typeface="Calibri" panose="020F0502020204030204" pitchFamily="34" charset="0"/>
              </a:rPr>
              <a:t>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Atualmente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empresa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atua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duas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frentes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aromatizadas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loja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física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personalizadas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loja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online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através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disponibilização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um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catálogo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. 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personalizadas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é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feita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via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instagram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cliente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acessa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a rede social da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empresa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acessar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catálogo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entrar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contato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com 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vendedora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fazer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seu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pedido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.</a:t>
            </a:r>
            <a:endParaRPr lang="en-US" u="none" strike="noStrike" dirty="0">
              <a:effectLst/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algn="just"/>
            <a:endParaRPr lang="en-BR" dirty="0">
              <a:latin typeface="Avenir Light" panose="020B0402020203020204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7D15-6D39-A0EF-4207-EDDAD544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accent4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CB46-9407-1ECD-B7A5-1F4B5C07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objetivo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da FLAMME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é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proporcionar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uma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experiência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compra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conveniente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satisfatória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clientes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Busca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-se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atrair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novos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clientes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oferecendo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uma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ampla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variedade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produtos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alta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qualidade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desde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tradicionais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até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opções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personalizadas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.</a:t>
            </a: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Criar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uma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aplicação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móvel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com interface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intuitiva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compra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velas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personalizadas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;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Implementar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funcionalidades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que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permitam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acompanhamento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das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transações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;</a:t>
            </a: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BR" dirty="0">
              <a:latin typeface="Avenir Light" panose="020B0402020203020204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7D15-6D39-A0EF-4207-EDDAD544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BR" dirty="0">
                <a:solidFill>
                  <a:schemeClr val="accent4">
                    <a:lumMod val="75000"/>
                  </a:schemeClr>
                </a:solidFill>
              </a:rPr>
              <a:t>rojeto de extensão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CB46-9407-1ECD-B7A5-1F4B5C07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proposta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consiste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em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desenvolver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um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sistema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gestão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catálogo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vendas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compra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suporte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cliente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que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auxilie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a FLAMME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na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gestão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do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seu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negócio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. Com 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automatização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processos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serão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mais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estruturados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serão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mais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precisos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dados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serão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gerados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com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facilidade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e a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administração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dos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recursos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será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consideravelmente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mais</a:t>
            </a:r>
            <a:r>
              <a:rPr lang="en-US" dirty="0">
                <a:latin typeface="Avenir Light" panose="020B0402020203020204" pitchFamily="34" charset="77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venir Light" panose="020B0402020203020204" pitchFamily="34" charset="77"/>
                <a:cs typeface="Calibri" panose="020F0502020204030204" pitchFamily="34" charset="0"/>
              </a:rPr>
              <a:t>eficiente</a:t>
            </a:r>
            <a:endParaRPr lang="en-US" dirty="0">
              <a:latin typeface="Avenir Light" panose="020B0402020203020204" pitchFamily="34" charset="77"/>
              <a:cs typeface="Calibri" panose="020F0502020204030204" pitchFamily="34" charset="0"/>
            </a:endParaRP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endParaRPr lang="en-BR" dirty="0">
              <a:latin typeface="Avenir Light" panose="020B0402020203020204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87D15-6D39-A0EF-4207-EDDAD54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>
                <a:solidFill>
                  <a:schemeClr val="bg1"/>
                </a:solidFill>
              </a:rPr>
              <a:t>Requisitos</a:t>
            </a:r>
            <a:br>
              <a:rPr lang="en-US" sz="2700" spc="750" dirty="0">
                <a:solidFill>
                  <a:schemeClr val="bg1"/>
                </a:solidFill>
              </a:rPr>
            </a:br>
            <a:r>
              <a:rPr lang="en-US" sz="2700" spc="750" dirty="0">
                <a:solidFill>
                  <a:schemeClr val="bg1"/>
                </a:solidFill>
              </a:rPr>
              <a:t>FUNCIONAIS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AF5674-11CA-4C99-42E7-1AD88F56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59703"/>
              </p:ext>
            </p:extLst>
          </p:nvPr>
        </p:nvGraphicFramePr>
        <p:xfrm>
          <a:off x="4503619" y="540849"/>
          <a:ext cx="7214139" cy="578382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71333790"/>
                    </a:ext>
                  </a:extLst>
                </a:gridCol>
                <a:gridCol w="4971659">
                  <a:extLst>
                    <a:ext uri="{9D8B030D-6E8A-4147-A177-3AD203B41FA5}">
                      <a16:colId xmlns:a16="http://schemas.microsoft.com/office/drawing/2014/main" val="2037734957"/>
                    </a:ext>
                  </a:extLst>
                </a:gridCol>
                <a:gridCol w="1193972">
                  <a:extLst>
                    <a:ext uri="{9D8B030D-6E8A-4147-A177-3AD203B41FA5}">
                      <a16:colId xmlns:a16="http://schemas.microsoft.com/office/drawing/2014/main" val="3262875726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Requisito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Prioridade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386171659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RF-001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que o usuário tenha acesso ao catálogo das velas aromáticas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2484557557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RF-002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ter instruções de funcionamento da venda e do envio das velas aromáticas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2960170729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RF-003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deve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permitir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que 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usuário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realize 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orçamento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pedido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velas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aromáticas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156480944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RF-004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que o usuário escolha o aroma, quantidade e modelo das velas, bem como para qual finalidade/tipo de evento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554100296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RF-005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que o usuário entre em contato de forma direta com o vendedor via WhatsApp a qualquer momento para sanar dúvidas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MÉDIA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115534540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RF-006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informar ao usuário o prazo de confecção do seu pedido de 5 dias úteis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MÉDIA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150399573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RF-007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redirecionar o usuário e o pedido já finalizado ao WhatsApp do vendedor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547319285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RF-008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o login do administrador do sistema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2473140148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RF-009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a atualização dos dados do administrador do sistema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1061943201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RF-010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que o administrador realize o gerenciamento das velas (CRUD)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2475534170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RF-011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 sistema deve permitir que o administrador realize o gerenciamento dos orçamentos recebidos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MÉDIA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2273025853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RF-012</a:t>
                      </a: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deve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permitir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que 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receba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via WhatsApp o chat do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com 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pedido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já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finalizado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597" marR="25906" marT="68152" marB="68152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</a:p>
                  </a:txBody>
                  <a:tcPr marL="88597" marR="25906" marT="68152" marB="68152" anchor="ctr"/>
                </a:tc>
                <a:extLst>
                  <a:ext uri="{0D108BD9-81ED-4DB2-BD59-A6C34878D82A}">
                    <a16:rowId xmlns:a16="http://schemas.microsoft.com/office/drawing/2014/main" val="36006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5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87D15-6D39-A0EF-4207-EDDAD54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>
                <a:solidFill>
                  <a:schemeClr val="bg1"/>
                </a:solidFill>
              </a:rPr>
              <a:t>Requisitos</a:t>
            </a:r>
            <a:br>
              <a:rPr lang="en-US" sz="2700" spc="750" dirty="0">
                <a:solidFill>
                  <a:schemeClr val="bg1"/>
                </a:solidFill>
              </a:rPr>
            </a:br>
            <a:r>
              <a:rPr lang="en-US" sz="2700" spc="750" dirty="0">
                <a:solidFill>
                  <a:schemeClr val="bg1"/>
                </a:solidFill>
              </a:rPr>
              <a:t>NÃO</a:t>
            </a:r>
            <a:br>
              <a:rPr lang="en-US" sz="2700" spc="750" dirty="0">
                <a:solidFill>
                  <a:schemeClr val="bg1"/>
                </a:solidFill>
              </a:rPr>
            </a:br>
            <a:r>
              <a:rPr lang="en-US" sz="2700" spc="750" dirty="0">
                <a:solidFill>
                  <a:schemeClr val="bg1"/>
                </a:solidFill>
              </a:rPr>
              <a:t>FUNCIONAIS</a:t>
            </a: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endParaRPr lang="en-US" sz="2700" spc="75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AF5674-11CA-4C99-42E7-1AD88F56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514528"/>
              </p:ext>
            </p:extLst>
          </p:nvPr>
        </p:nvGraphicFramePr>
        <p:xfrm>
          <a:off x="4503619" y="540849"/>
          <a:ext cx="7214139" cy="224901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71333790"/>
                    </a:ext>
                  </a:extLst>
                </a:gridCol>
                <a:gridCol w="4971659">
                  <a:extLst>
                    <a:ext uri="{9D8B030D-6E8A-4147-A177-3AD203B41FA5}">
                      <a16:colId xmlns:a16="http://schemas.microsoft.com/office/drawing/2014/main" val="2037734957"/>
                    </a:ext>
                  </a:extLst>
                </a:gridCol>
                <a:gridCol w="1193972">
                  <a:extLst>
                    <a:ext uri="{9D8B030D-6E8A-4147-A177-3AD203B41FA5}">
                      <a16:colId xmlns:a16="http://schemas.microsoft.com/office/drawing/2014/main" val="3262875726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Descrição</a:t>
                      </a:r>
                      <a:r>
                        <a:rPr lang="en-US" sz="1000" b="1" dirty="0">
                          <a:effectLst/>
                        </a:rPr>
                        <a:t> do </a:t>
                      </a:r>
                      <a:r>
                        <a:rPr lang="en-US" sz="1000" b="1" dirty="0" err="1">
                          <a:effectLst/>
                        </a:rPr>
                        <a:t>Requisito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Prioridade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6171659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RNF-001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O </a:t>
                      </a:r>
                      <a:r>
                        <a:rPr lang="en-US" sz="1000" dirty="0" err="1">
                          <a:effectLst/>
                        </a:rPr>
                        <a:t>sistema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deve</a:t>
                      </a:r>
                      <a:r>
                        <a:rPr lang="en-US" sz="1000" dirty="0">
                          <a:effectLst/>
                        </a:rPr>
                        <a:t> ser </a:t>
                      </a:r>
                      <a:r>
                        <a:rPr lang="en-US" sz="1000" dirty="0" err="1">
                          <a:effectLst/>
                        </a:rPr>
                        <a:t>feito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usando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práticas</a:t>
                      </a:r>
                      <a:r>
                        <a:rPr lang="en-US" sz="1000" dirty="0">
                          <a:effectLst/>
                        </a:rPr>
                        <a:t> de UX e </a:t>
                      </a:r>
                      <a:r>
                        <a:rPr lang="en-US" sz="1000" dirty="0" err="1">
                          <a:effectLst/>
                        </a:rPr>
                        <a:t>IxD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4557557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RNF-002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O </a:t>
                      </a:r>
                      <a:r>
                        <a:rPr lang="en-US" sz="1000" dirty="0" err="1">
                          <a:effectLst/>
                        </a:rPr>
                        <a:t>sistema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deve</a:t>
                      </a:r>
                      <a:r>
                        <a:rPr lang="en-US" sz="1000" dirty="0">
                          <a:effectLst/>
                        </a:rPr>
                        <a:t> ser </a:t>
                      </a:r>
                      <a:r>
                        <a:rPr lang="en-US" sz="1000" dirty="0" err="1">
                          <a:effectLst/>
                        </a:rPr>
                        <a:t>responsivo</a:t>
                      </a:r>
                      <a:r>
                        <a:rPr lang="en-US" sz="1000" dirty="0">
                          <a:effectLst/>
                        </a:rPr>
                        <a:t> para </a:t>
                      </a:r>
                      <a:r>
                        <a:rPr lang="en-US" sz="1000" dirty="0" err="1">
                          <a:effectLst/>
                        </a:rPr>
                        <a:t>rodar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em</a:t>
                      </a:r>
                      <a:r>
                        <a:rPr lang="en-US" sz="1000" dirty="0">
                          <a:effectLst/>
                        </a:rPr>
                        <a:t> um </a:t>
                      </a:r>
                      <a:r>
                        <a:rPr lang="en-US" sz="1000" dirty="0" err="1">
                          <a:effectLst/>
                        </a:rPr>
                        <a:t>dispositivos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móvel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60170729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RNF-003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 sistema deve ser disponibilizado publicamente no GitHub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56480944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RNF-004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O </a:t>
                      </a:r>
                      <a:r>
                        <a:rPr lang="en-US" sz="1000" dirty="0" err="1">
                          <a:effectLst/>
                        </a:rPr>
                        <a:t>sistema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deve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facilitar</a:t>
                      </a:r>
                      <a:r>
                        <a:rPr lang="en-US" sz="1000" dirty="0">
                          <a:effectLst/>
                        </a:rPr>
                        <a:t> e </a:t>
                      </a:r>
                      <a:r>
                        <a:rPr lang="en-US" sz="1000" dirty="0" err="1">
                          <a:effectLst/>
                        </a:rPr>
                        <a:t>agilizar</a:t>
                      </a:r>
                      <a:r>
                        <a:rPr lang="en-US" sz="1000" dirty="0">
                          <a:effectLst/>
                        </a:rPr>
                        <a:t> as </a:t>
                      </a:r>
                      <a:r>
                        <a:rPr lang="en-US" sz="1000" dirty="0" err="1">
                          <a:effectLst/>
                        </a:rPr>
                        <a:t>vendas</a:t>
                      </a:r>
                      <a:r>
                        <a:rPr lang="en-US" sz="1000" dirty="0">
                          <a:effectLst/>
                        </a:rPr>
                        <a:t> do </a:t>
                      </a:r>
                      <a:r>
                        <a:rPr lang="en-US" sz="1000" dirty="0" err="1">
                          <a:effectLst/>
                        </a:rPr>
                        <a:t>parceiro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5410029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FB49BDF-F2B3-B29D-E962-AD266066FE63}"/>
              </a:ext>
            </a:extLst>
          </p:cNvPr>
          <p:cNvSpPr txBox="1">
            <a:spLocks/>
          </p:cNvSpPr>
          <p:nvPr/>
        </p:nvSpPr>
        <p:spPr>
          <a:xfrm>
            <a:off x="526863" y="3707708"/>
            <a:ext cx="3236613" cy="340618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700" spc="750" dirty="0">
                <a:solidFill>
                  <a:schemeClr val="bg1"/>
                </a:solidFill>
              </a:rPr>
              <a:t>restrições</a:t>
            </a: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br>
              <a:rPr lang="en-US" sz="2700" spc="750" dirty="0">
                <a:solidFill>
                  <a:schemeClr val="bg1"/>
                </a:solidFill>
              </a:rPr>
            </a:br>
            <a:endParaRPr lang="en-US" sz="2700" spc="75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EA0987A-5206-C26B-DD74-C223C0222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273988"/>
              </p:ext>
            </p:extLst>
          </p:nvPr>
        </p:nvGraphicFramePr>
        <p:xfrm>
          <a:off x="4450998" y="4346110"/>
          <a:ext cx="7214139" cy="12858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71333790"/>
                    </a:ext>
                  </a:extLst>
                </a:gridCol>
                <a:gridCol w="4971659">
                  <a:extLst>
                    <a:ext uri="{9D8B030D-6E8A-4147-A177-3AD203B41FA5}">
                      <a16:colId xmlns:a16="http://schemas.microsoft.com/office/drawing/2014/main" val="2037734957"/>
                    </a:ext>
                  </a:extLst>
                </a:gridCol>
                <a:gridCol w="1193972">
                  <a:extLst>
                    <a:ext uri="{9D8B030D-6E8A-4147-A177-3AD203B41FA5}">
                      <a16:colId xmlns:a16="http://schemas.microsoft.com/office/drawing/2014/main" val="3262875726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Restrição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6171659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BR" sz="1000">
                          <a:effectLst/>
                        </a:rPr>
                        <a:t>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 projeto deverá ser entregue até o final do semestre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BR" sz="1000">
                          <a:effectLst/>
                        </a:rPr>
                        <a:t>01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4557557"/>
                  </a:ext>
                </a:extLst>
              </a:tr>
              <a:tr h="481607">
                <a:tc>
                  <a:txBody>
                    <a:bodyPr/>
                    <a:lstStyle/>
                    <a:p>
                      <a:r>
                        <a:rPr lang="en-BR" sz="1000">
                          <a:effectLst/>
                        </a:rPr>
                        <a:t>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Deve ser desenvolvido um módulo de back-end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BR" sz="1000" dirty="0">
                          <a:effectLst/>
                        </a:rPr>
                        <a:t>02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6017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1227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941100"/>
      </a:accent1>
      <a:accent2>
        <a:srgbClr val="FF9300"/>
      </a:accent2>
      <a:accent3>
        <a:srgbClr val="CE8D3E"/>
      </a:accent3>
      <a:accent4>
        <a:srgbClr val="EC7016"/>
      </a:accent4>
      <a:accent5>
        <a:srgbClr val="FF9300"/>
      </a:accent5>
      <a:accent6>
        <a:srgbClr val="9C6A6A"/>
      </a:accent6>
      <a:hlink>
        <a:srgbClr val="941100"/>
      </a:hlink>
      <a:folHlink>
        <a:srgbClr val="94110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898</Words>
  <Application>Microsoft Macintosh PowerPoint</Application>
  <PresentationFormat>Widescreen</PresentationFormat>
  <Paragraphs>107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Arial</vt:lpstr>
      <vt:lpstr>Avenir Book</vt:lpstr>
      <vt:lpstr>Avenir Light</vt:lpstr>
      <vt:lpstr>Avenir Medium</vt:lpstr>
      <vt:lpstr>Avenir Next LT Pro</vt:lpstr>
      <vt:lpstr>Calibri</vt:lpstr>
      <vt:lpstr>Wingdings</vt:lpstr>
      <vt:lpstr>GradientRiseVTI</vt:lpstr>
      <vt:lpstr>ADS: Desenvolvimento de um Sistema Sociotécnico Inovador    PROF. ORIENTADOR: José Wilson da costa</vt:lpstr>
      <vt:lpstr>introdução</vt:lpstr>
      <vt:lpstr>OBJETIVOS</vt:lpstr>
      <vt:lpstr>Projeto de extensão</vt:lpstr>
      <vt:lpstr>Requisitos FUNCIONAIS</vt:lpstr>
      <vt:lpstr>Requisitos NÃO FUNCIONAIS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Leticia Alves Dos Santos Rosolem</dc:creator>
  <cp:lastModifiedBy>Leticia Alves Dos Santos Rosolem</cp:lastModifiedBy>
  <cp:revision>3</cp:revision>
  <dcterms:created xsi:type="dcterms:W3CDTF">2024-06-16T19:44:56Z</dcterms:created>
  <dcterms:modified xsi:type="dcterms:W3CDTF">2024-06-18T23:39:00Z</dcterms:modified>
</cp:coreProperties>
</file>