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7" r:id="rId3"/>
    <p:sldId id="258" r:id="rId4"/>
    <p:sldId id="259" r:id="rId5"/>
    <p:sldId id="261" r:id="rId6"/>
    <p:sldId id="263" r:id="rId7"/>
    <p:sldId id="264" r:id="rId8"/>
    <p:sldId id="297" r:id="rId9"/>
    <p:sldId id="298" r:id="rId10"/>
    <p:sldId id="301" r:id="rId11"/>
    <p:sldId id="299" r:id="rId12"/>
    <p:sldId id="300" r:id="rId13"/>
    <p:sldId id="302" r:id="rId14"/>
    <p:sldId id="303" r:id="rId15"/>
    <p:sldId id="304" r:id="rId16"/>
    <p:sldId id="305" r:id="rId17"/>
    <p:sldId id="306" r:id="rId18"/>
    <p:sldId id="307" r:id="rId19"/>
    <p:sldId id="267" r:id="rId20"/>
    <p:sldId id="268" r:id="rId21"/>
    <p:sldId id="271" r:id="rId22"/>
    <p:sldId id="308" r:id="rId23"/>
  </p:sldIdLst>
  <p:sldSz cx="9144000" cy="5143500" type="screen16x9"/>
  <p:notesSz cx="6858000" cy="9144000"/>
  <p:embeddedFontLst>
    <p:embeddedFont>
      <p:font typeface="Advent Pro SemiBold" panose="020B0604020202020204" charset="0"/>
      <p:regular r:id="rId25"/>
      <p:bold r:id="rId26"/>
    </p:embeddedFont>
    <p:embeddedFont>
      <p:font typeface="Fira Sans Condensed Medium" panose="020B060402020202020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Maven Pro" panose="020B0604020202020204" charset="0"/>
      <p:regular r:id="rId35"/>
      <p:bold r:id="rId36"/>
    </p:embeddedFont>
    <p:embeddedFont>
      <p:font typeface="Open Sans" panose="020B0606030504020204" pitchFamily="34" charset="0"/>
      <p:regular r:id="rId37"/>
      <p:bold r:id="rId38"/>
      <p:italic r:id="rId39"/>
      <p:boldItalic r:id="rId40"/>
    </p:embeddedFont>
    <p:embeddedFont>
      <p:font typeface="Share Tech"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464CBC-4239-4A08-A08A-58BE5D794BDB}">
  <a:tblStyle styleId="{62464CBC-4239-4A08-A08A-58BE5D794B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98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67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25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43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774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909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88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40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515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6c60e245bf_1_3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6c60e245bf_1_3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25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53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0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9" r:id="rId9"/>
    <p:sldLayoutId id="2147483663" r:id="rId10"/>
    <p:sldLayoutId id="2147483666"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3199350"/>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Turma 03, grupo “Licht”</a:t>
            </a:r>
            <a:endParaRPr dirty="0">
              <a:solidFill>
                <a:schemeClr val="accent2"/>
              </a:solidFill>
            </a:endParaRPr>
          </a:p>
        </p:txBody>
      </p:sp>
      <p:sp>
        <p:nvSpPr>
          <p:cNvPr id="435" name="Google Shape;435;p25"/>
          <p:cNvSpPr txBox="1">
            <a:spLocks noGrp="1"/>
          </p:cNvSpPr>
          <p:nvPr>
            <p:ph type="ctrTitle"/>
          </p:nvPr>
        </p:nvSpPr>
        <p:spPr>
          <a:xfrm>
            <a:off x="2208925" y="755008"/>
            <a:ext cx="4726131" cy="24012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3600" dirty="0"/>
              <a:t>Auxiliador de implementação de projetos de Segurança de Informação(</a:t>
            </a:r>
            <a:r>
              <a:rPr lang="pt-BR" sz="3600" dirty="0" err="1">
                <a:solidFill>
                  <a:schemeClr val="accent2"/>
                </a:solidFill>
              </a:rPr>
              <a:t>Check</a:t>
            </a:r>
            <a:r>
              <a:rPr lang="pt-BR" sz="3600" dirty="0">
                <a:solidFill>
                  <a:schemeClr val="accent2"/>
                </a:solidFill>
              </a:rPr>
              <a:t>-SI</a:t>
            </a:r>
            <a:r>
              <a:rPr lang="pt-BR" sz="3600" dirty="0"/>
              <a:t>)</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Nossos processos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5" y="1197177"/>
            <a:ext cx="2794000" cy="32366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pt-BR" sz="1600" dirty="0">
                <a:solidFill>
                  <a:schemeClr val="bg1"/>
                </a:solidFill>
              </a:rPr>
              <a:t>Cada membro da equipe assumiu funções multidisciplinares.</a:t>
            </a:r>
          </a:p>
          <a:p>
            <a:pPr marL="0" lvl="0" indent="0" rtl="0">
              <a:lnSpc>
                <a:spcPct val="100000"/>
              </a:lnSpc>
              <a:spcBef>
                <a:spcPts val="0"/>
              </a:spcBef>
              <a:spcAft>
                <a:spcPts val="1600"/>
              </a:spcAft>
              <a:buNone/>
            </a:pPr>
            <a:endParaRPr lang="pt-BR" sz="1600" dirty="0">
              <a:solidFill>
                <a:schemeClr val="bg1"/>
              </a:solidFill>
            </a:endParaRPr>
          </a:p>
          <a:p>
            <a:pPr marL="0" lvl="0" indent="0" rtl="0">
              <a:lnSpc>
                <a:spcPct val="100000"/>
              </a:lnSpc>
              <a:spcBef>
                <a:spcPts val="0"/>
              </a:spcBef>
              <a:spcAft>
                <a:spcPts val="1600"/>
              </a:spcAft>
              <a:buNone/>
            </a:pPr>
            <a:r>
              <a:rPr lang="pt-BR" sz="1600" dirty="0">
                <a:solidFill>
                  <a:schemeClr val="bg1"/>
                </a:solidFill>
              </a:rPr>
              <a:t>Seja como Designer, programador ou administrador: todos atuaram em várias áreas do conhecimento para ofertar uma boa solução.</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sp>
        <p:nvSpPr>
          <p:cNvPr id="10" name="Google Shape;707;p33">
            <a:extLst>
              <a:ext uri="{FF2B5EF4-FFF2-40B4-BE49-F238E27FC236}">
                <a16:creationId xmlns:a16="http://schemas.microsoft.com/office/drawing/2014/main" id="{C7900B57-1538-4E4C-9C36-8F2C1A686DB1}"/>
              </a:ext>
            </a:extLst>
          </p:cNvPr>
          <p:cNvSpPr txBox="1">
            <a:spLocks/>
          </p:cNvSpPr>
          <p:nvPr/>
        </p:nvSpPr>
        <p:spPr>
          <a:xfrm>
            <a:off x="5346525" y="1197178"/>
            <a:ext cx="2649159" cy="33854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pt-BR" sz="1600" dirty="0">
                <a:solidFill>
                  <a:schemeClr val="bg1"/>
                </a:solidFill>
              </a:rPr>
              <a:t>Portanto tivemos uma visão holística de desenvolvimento Web, entendendo como funciona cada etapa de um projeto real.</a:t>
            </a:r>
          </a:p>
          <a:p>
            <a:pPr marL="0" indent="0">
              <a:lnSpc>
                <a:spcPct val="100000"/>
              </a:lnSpc>
              <a:spcAft>
                <a:spcPts val="1600"/>
              </a:spcAft>
              <a:buFont typeface="Maven Pro"/>
              <a:buNone/>
            </a:pPr>
            <a:r>
              <a:rPr lang="en-US" sz="1600" dirty="0">
                <a:solidFill>
                  <a:schemeClr val="bg1"/>
                </a:solidFill>
              </a:rPr>
              <a:t>Preferimos </a:t>
            </a:r>
            <a:r>
              <a:rPr lang="en-US" sz="1600" dirty="0" err="1">
                <a:solidFill>
                  <a:schemeClr val="bg1"/>
                </a:solidFill>
              </a:rPr>
              <a:t>utilizar</a:t>
            </a:r>
            <a:r>
              <a:rPr lang="en-US" sz="1600" dirty="0">
                <a:solidFill>
                  <a:schemeClr val="bg1"/>
                </a:solidFill>
              </a:rPr>
              <a:t> </a:t>
            </a:r>
            <a:r>
              <a:rPr lang="en-US" sz="1600" dirty="0" err="1">
                <a:solidFill>
                  <a:schemeClr val="bg1"/>
                </a:solidFill>
              </a:rPr>
              <a:t>prototipagem</a:t>
            </a:r>
            <a:r>
              <a:rPr lang="en-US" sz="1600" dirty="0">
                <a:solidFill>
                  <a:schemeClr val="bg1"/>
                </a:solidFill>
              </a:rPr>
              <a:t> no </a:t>
            </a:r>
            <a:r>
              <a:rPr lang="en-US" sz="1600" dirty="0" err="1">
                <a:solidFill>
                  <a:schemeClr val="bg1"/>
                </a:solidFill>
              </a:rPr>
              <a:t>desenvolvimento</a:t>
            </a:r>
            <a:r>
              <a:rPr lang="en-US" sz="1600" dirty="0">
                <a:solidFill>
                  <a:schemeClr val="bg1"/>
                </a:solidFill>
              </a:rPr>
              <a:t> para </a:t>
            </a:r>
            <a:r>
              <a:rPr lang="en-US" sz="1600" dirty="0" err="1">
                <a:solidFill>
                  <a:schemeClr val="bg1"/>
                </a:solidFill>
              </a:rPr>
              <a:t>testarmos</a:t>
            </a:r>
            <a:r>
              <a:rPr lang="en-US" sz="1600" dirty="0">
                <a:solidFill>
                  <a:schemeClr val="bg1"/>
                </a:solidFill>
              </a:rPr>
              <a:t> </a:t>
            </a:r>
            <a:r>
              <a:rPr lang="en-US" sz="1600" dirty="0" err="1">
                <a:solidFill>
                  <a:schemeClr val="bg1"/>
                </a:solidFill>
              </a:rPr>
              <a:t>versões</a:t>
            </a:r>
            <a:r>
              <a:rPr lang="en-US" sz="1600" dirty="0">
                <a:solidFill>
                  <a:schemeClr val="bg1"/>
                </a:solidFill>
              </a:rPr>
              <a:t> </a:t>
            </a:r>
            <a:r>
              <a:rPr lang="en-US" sz="1600" dirty="0" err="1">
                <a:solidFill>
                  <a:schemeClr val="bg1"/>
                </a:solidFill>
              </a:rPr>
              <a:t>até</a:t>
            </a:r>
            <a:r>
              <a:rPr lang="en-US" sz="1600" dirty="0">
                <a:solidFill>
                  <a:schemeClr val="bg1"/>
                </a:solidFill>
              </a:rPr>
              <a:t> </a:t>
            </a:r>
            <a:r>
              <a:rPr lang="en-US" sz="1600" dirty="0" err="1">
                <a:solidFill>
                  <a:schemeClr val="bg1"/>
                </a:solidFill>
              </a:rPr>
              <a:t>chegar</a:t>
            </a:r>
            <a:r>
              <a:rPr lang="en-US" sz="1600" dirty="0">
                <a:solidFill>
                  <a:schemeClr val="bg1"/>
                </a:solidFill>
              </a:rPr>
              <a:t> </a:t>
            </a:r>
            <a:r>
              <a:rPr lang="en-US" sz="1600" dirty="0" err="1">
                <a:solidFill>
                  <a:schemeClr val="bg1"/>
                </a:solidFill>
              </a:rPr>
              <a:t>na</a:t>
            </a:r>
            <a:r>
              <a:rPr lang="en-US" sz="1600" dirty="0">
                <a:solidFill>
                  <a:schemeClr val="bg1"/>
                </a:solidFill>
              </a:rPr>
              <a:t> que </a:t>
            </a:r>
            <a:r>
              <a:rPr lang="en-US" sz="1600" dirty="0" err="1">
                <a:solidFill>
                  <a:schemeClr val="bg1"/>
                </a:solidFill>
              </a:rPr>
              <a:t>consideramos</a:t>
            </a:r>
            <a:r>
              <a:rPr lang="en-US" sz="1600" dirty="0">
                <a:solidFill>
                  <a:schemeClr val="bg1"/>
                </a:solidFill>
              </a:rPr>
              <a:t> a </a:t>
            </a:r>
            <a:r>
              <a:rPr lang="en-US" sz="1600" dirty="0" err="1">
                <a:solidFill>
                  <a:schemeClr val="bg1"/>
                </a:solidFill>
              </a:rPr>
              <a:t>melhor</a:t>
            </a:r>
            <a:r>
              <a:rPr lang="en-US" sz="1600" dirty="0">
                <a:solidFill>
                  <a:schemeClr val="bg1"/>
                </a:solidFill>
              </a:rPr>
              <a:t>.</a:t>
            </a:r>
            <a:endParaRPr lang="pt-BR" sz="1600" dirty="0">
              <a:solidFill>
                <a:schemeClr val="bg1"/>
              </a:solidFill>
            </a:endParaRPr>
          </a:p>
        </p:txBody>
      </p:sp>
    </p:spTree>
    <p:extLst>
      <p:ext uri="{BB962C8B-B14F-4D97-AF65-F5344CB8AC3E}">
        <p14:creationId xmlns:p14="http://schemas.microsoft.com/office/powerpoint/2010/main" val="267128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39512" y="1170174"/>
            <a:ext cx="2832488" cy="1409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lang="pt-BR" dirty="0"/>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Protótipo e solução final</a:t>
            </a:r>
          </a:p>
        </p:txBody>
      </p:sp>
      <p:sp>
        <p:nvSpPr>
          <p:cNvPr id="689" name="Google Shape;689;p32"/>
          <p:cNvSpPr/>
          <p:nvPr/>
        </p:nvSpPr>
        <p:spPr>
          <a:xfrm>
            <a:off x="5782875" y="1868575"/>
            <a:ext cx="1085100" cy="108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06218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do </a:t>
            </a:r>
            <a:r>
              <a:rPr lang="en-US" sz="1600" dirty="0" err="1">
                <a:solidFill>
                  <a:schemeClr val="bg1"/>
                </a:solidFill>
              </a:rPr>
              <a:t>nosso</a:t>
            </a:r>
            <a:r>
              <a:rPr lang="en-US" sz="1600" dirty="0">
                <a:solidFill>
                  <a:schemeClr val="bg1"/>
                </a:solidFill>
              </a:rPr>
              <a:t> </a:t>
            </a:r>
            <a:r>
              <a:rPr lang="en-US" sz="1600" dirty="0" err="1">
                <a:solidFill>
                  <a:schemeClr val="bg1"/>
                </a:solidFill>
              </a:rPr>
              <a:t>protótipo</a:t>
            </a:r>
            <a:r>
              <a:rPr lang="en-US" sz="1600" dirty="0">
                <a:solidFill>
                  <a:schemeClr val="bg1"/>
                </a:solidFill>
              </a:rPr>
              <a:t>:</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3" name="Imagem 2">
            <a:extLst>
              <a:ext uri="{FF2B5EF4-FFF2-40B4-BE49-F238E27FC236}">
                <a16:creationId xmlns:a16="http://schemas.microsoft.com/office/drawing/2014/main" id="{DB9503FF-8AF8-4C89-81EB-D75D475A91A1}"/>
              </a:ext>
            </a:extLst>
          </p:cNvPr>
          <p:cNvPicPr>
            <a:picLocks noChangeAspect="1"/>
          </p:cNvPicPr>
          <p:nvPr/>
        </p:nvPicPr>
        <p:blipFill>
          <a:blip r:embed="rId3"/>
          <a:stretch>
            <a:fillRect/>
          </a:stretch>
        </p:blipFill>
        <p:spPr>
          <a:xfrm>
            <a:off x="4238247" y="191387"/>
            <a:ext cx="3874395" cy="4680538"/>
          </a:xfrm>
          <a:prstGeom prst="rect">
            <a:avLst/>
          </a:prstGeom>
        </p:spPr>
      </p:pic>
    </p:spTree>
    <p:extLst>
      <p:ext uri="{BB962C8B-B14F-4D97-AF65-F5344CB8AC3E}">
        <p14:creationId xmlns:p14="http://schemas.microsoft.com/office/powerpoint/2010/main" val="305780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do </a:t>
            </a:r>
            <a:r>
              <a:rPr lang="en-US" sz="1600" dirty="0" err="1">
                <a:solidFill>
                  <a:schemeClr val="bg1"/>
                </a:solidFill>
              </a:rPr>
              <a:t>nosso</a:t>
            </a:r>
            <a:r>
              <a:rPr lang="en-US" sz="1600" dirty="0">
                <a:solidFill>
                  <a:schemeClr val="bg1"/>
                </a:solidFill>
              </a:rPr>
              <a:t> </a:t>
            </a:r>
            <a:r>
              <a:rPr lang="en-US" sz="1600" dirty="0" err="1">
                <a:solidFill>
                  <a:schemeClr val="bg1"/>
                </a:solidFill>
              </a:rPr>
              <a:t>protótipo</a:t>
            </a:r>
            <a:r>
              <a:rPr lang="en-US" sz="1600" dirty="0">
                <a:solidFill>
                  <a:schemeClr val="bg1"/>
                </a:solidFill>
              </a:rPr>
              <a:t>:</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4" name="Imagem 3">
            <a:extLst>
              <a:ext uri="{FF2B5EF4-FFF2-40B4-BE49-F238E27FC236}">
                <a16:creationId xmlns:a16="http://schemas.microsoft.com/office/drawing/2014/main" id="{2ACBDA77-DF15-498A-952F-0C4DC18D581E}"/>
              </a:ext>
            </a:extLst>
          </p:cNvPr>
          <p:cNvPicPr>
            <a:picLocks noChangeAspect="1"/>
          </p:cNvPicPr>
          <p:nvPr/>
        </p:nvPicPr>
        <p:blipFill>
          <a:blip r:embed="rId3"/>
          <a:stretch>
            <a:fillRect/>
          </a:stretch>
        </p:blipFill>
        <p:spPr>
          <a:xfrm>
            <a:off x="4771908" y="411675"/>
            <a:ext cx="3753266" cy="4460249"/>
          </a:xfrm>
          <a:prstGeom prst="rect">
            <a:avLst/>
          </a:prstGeom>
        </p:spPr>
      </p:pic>
    </p:spTree>
    <p:extLst>
      <p:ext uri="{BB962C8B-B14F-4D97-AF65-F5344CB8AC3E}">
        <p14:creationId xmlns:p14="http://schemas.microsoft.com/office/powerpoint/2010/main" val="92888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do </a:t>
            </a:r>
            <a:r>
              <a:rPr lang="en-US" sz="1600" dirty="0" err="1">
                <a:solidFill>
                  <a:schemeClr val="bg1"/>
                </a:solidFill>
              </a:rPr>
              <a:t>nosso</a:t>
            </a:r>
            <a:r>
              <a:rPr lang="en-US" sz="1600" dirty="0">
                <a:solidFill>
                  <a:schemeClr val="bg1"/>
                </a:solidFill>
              </a:rPr>
              <a:t> </a:t>
            </a:r>
            <a:r>
              <a:rPr lang="en-US" sz="1600" dirty="0" err="1">
                <a:solidFill>
                  <a:schemeClr val="bg1"/>
                </a:solidFill>
              </a:rPr>
              <a:t>protótipo</a:t>
            </a:r>
            <a:r>
              <a:rPr lang="en-US" sz="1600" dirty="0">
                <a:solidFill>
                  <a:schemeClr val="bg1"/>
                </a:solidFill>
              </a:rPr>
              <a:t>:</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3" name="Imagem 2">
            <a:extLst>
              <a:ext uri="{FF2B5EF4-FFF2-40B4-BE49-F238E27FC236}">
                <a16:creationId xmlns:a16="http://schemas.microsoft.com/office/drawing/2014/main" id="{3445FF86-E189-4C60-9179-42A147900B97}"/>
              </a:ext>
            </a:extLst>
          </p:cNvPr>
          <p:cNvPicPr>
            <a:picLocks noChangeAspect="1"/>
          </p:cNvPicPr>
          <p:nvPr/>
        </p:nvPicPr>
        <p:blipFill>
          <a:blip r:embed="rId3"/>
          <a:stretch>
            <a:fillRect/>
          </a:stretch>
        </p:blipFill>
        <p:spPr>
          <a:xfrm>
            <a:off x="4900112" y="411675"/>
            <a:ext cx="3625062" cy="4320150"/>
          </a:xfrm>
          <a:prstGeom prst="rect">
            <a:avLst/>
          </a:prstGeom>
        </p:spPr>
      </p:pic>
    </p:spTree>
    <p:extLst>
      <p:ext uri="{BB962C8B-B14F-4D97-AF65-F5344CB8AC3E}">
        <p14:creationId xmlns:p14="http://schemas.microsoft.com/office/powerpoint/2010/main" val="3901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da </a:t>
            </a:r>
            <a:r>
              <a:rPr lang="en-US" sz="1600" dirty="0" err="1">
                <a:solidFill>
                  <a:schemeClr val="bg1"/>
                </a:solidFill>
              </a:rPr>
              <a:t>Solução</a:t>
            </a:r>
            <a:r>
              <a:rPr lang="en-US" sz="1600" dirty="0">
                <a:solidFill>
                  <a:schemeClr val="bg1"/>
                </a:solidFill>
              </a:rPr>
              <a:t> (</a:t>
            </a:r>
            <a:r>
              <a:rPr lang="en-US" sz="1600" dirty="0" err="1">
                <a:solidFill>
                  <a:schemeClr val="bg1"/>
                </a:solidFill>
              </a:rPr>
              <a:t>Versão</a:t>
            </a:r>
            <a:r>
              <a:rPr lang="en-US" sz="1600" dirty="0">
                <a:solidFill>
                  <a:schemeClr val="bg1"/>
                </a:solidFill>
              </a:rPr>
              <a:t> Mobile):</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4" name="Imagem 3">
            <a:extLst>
              <a:ext uri="{FF2B5EF4-FFF2-40B4-BE49-F238E27FC236}">
                <a16:creationId xmlns:a16="http://schemas.microsoft.com/office/drawing/2014/main" id="{23D21ADE-DEC6-4A35-835D-F5E82501973C}"/>
              </a:ext>
            </a:extLst>
          </p:cNvPr>
          <p:cNvPicPr>
            <a:picLocks noChangeAspect="1"/>
          </p:cNvPicPr>
          <p:nvPr/>
        </p:nvPicPr>
        <p:blipFill>
          <a:blip r:embed="rId3"/>
          <a:stretch>
            <a:fillRect/>
          </a:stretch>
        </p:blipFill>
        <p:spPr>
          <a:xfrm>
            <a:off x="4338084" y="180753"/>
            <a:ext cx="2115879" cy="4691172"/>
          </a:xfrm>
          <a:prstGeom prst="rect">
            <a:avLst/>
          </a:prstGeom>
        </p:spPr>
      </p:pic>
    </p:spTree>
    <p:extLst>
      <p:ext uri="{BB962C8B-B14F-4D97-AF65-F5344CB8AC3E}">
        <p14:creationId xmlns:p14="http://schemas.microsoft.com/office/powerpoint/2010/main" val="247235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da </a:t>
            </a:r>
            <a:r>
              <a:rPr lang="en-US" sz="1600" dirty="0" err="1">
                <a:solidFill>
                  <a:schemeClr val="bg1"/>
                </a:solidFill>
              </a:rPr>
              <a:t>Solução</a:t>
            </a:r>
            <a:r>
              <a:rPr lang="en-US" sz="1600" dirty="0">
                <a:solidFill>
                  <a:schemeClr val="bg1"/>
                </a:solidFill>
              </a:rPr>
              <a:t> (</a:t>
            </a:r>
            <a:r>
              <a:rPr lang="en-US" sz="1600" dirty="0" err="1">
                <a:solidFill>
                  <a:schemeClr val="bg1"/>
                </a:solidFill>
              </a:rPr>
              <a:t>Versão</a:t>
            </a:r>
            <a:r>
              <a:rPr lang="en-US" sz="1600" dirty="0">
                <a:solidFill>
                  <a:schemeClr val="bg1"/>
                </a:solidFill>
              </a:rPr>
              <a:t> Desktop):</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3" name="Imagem 2">
            <a:extLst>
              <a:ext uri="{FF2B5EF4-FFF2-40B4-BE49-F238E27FC236}">
                <a16:creationId xmlns:a16="http://schemas.microsoft.com/office/drawing/2014/main" id="{DED9571E-9AE4-4C86-BACE-10482FA1B213}"/>
              </a:ext>
            </a:extLst>
          </p:cNvPr>
          <p:cNvPicPr>
            <a:picLocks noChangeAspect="1"/>
          </p:cNvPicPr>
          <p:nvPr/>
        </p:nvPicPr>
        <p:blipFill>
          <a:blip r:embed="rId3"/>
          <a:stretch>
            <a:fillRect/>
          </a:stretch>
        </p:blipFill>
        <p:spPr>
          <a:xfrm>
            <a:off x="3916202" y="1156290"/>
            <a:ext cx="4821623" cy="3435200"/>
          </a:xfrm>
          <a:prstGeom prst="rect">
            <a:avLst/>
          </a:prstGeom>
        </p:spPr>
      </p:pic>
    </p:spTree>
    <p:extLst>
      <p:ext uri="{BB962C8B-B14F-4D97-AF65-F5344CB8AC3E}">
        <p14:creationId xmlns:p14="http://schemas.microsoft.com/office/powerpoint/2010/main" val="192918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da </a:t>
            </a:r>
            <a:r>
              <a:rPr lang="en-US" sz="1600" dirty="0" err="1">
                <a:solidFill>
                  <a:schemeClr val="bg1"/>
                </a:solidFill>
              </a:rPr>
              <a:t>Solução</a:t>
            </a:r>
            <a:r>
              <a:rPr lang="en-US" sz="1600" dirty="0">
                <a:solidFill>
                  <a:schemeClr val="bg1"/>
                </a:solidFill>
              </a:rPr>
              <a:t>:</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4" name="Imagem 3">
            <a:extLst>
              <a:ext uri="{FF2B5EF4-FFF2-40B4-BE49-F238E27FC236}">
                <a16:creationId xmlns:a16="http://schemas.microsoft.com/office/drawing/2014/main" id="{462A7E0F-002E-4677-A1E6-E073AC4E5D06}"/>
              </a:ext>
            </a:extLst>
          </p:cNvPr>
          <p:cNvPicPr>
            <a:picLocks noChangeAspect="1"/>
          </p:cNvPicPr>
          <p:nvPr/>
        </p:nvPicPr>
        <p:blipFill>
          <a:blip r:embed="rId3"/>
          <a:stretch>
            <a:fillRect/>
          </a:stretch>
        </p:blipFill>
        <p:spPr>
          <a:xfrm>
            <a:off x="3413492" y="811688"/>
            <a:ext cx="5197719" cy="3831122"/>
          </a:xfrm>
          <a:prstGeom prst="rect">
            <a:avLst/>
          </a:prstGeom>
        </p:spPr>
      </p:pic>
    </p:spTree>
    <p:extLst>
      <p:ext uri="{BB962C8B-B14F-4D97-AF65-F5344CB8AC3E}">
        <p14:creationId xmlns:p14="http://schemas.microsoft.com/office/powerpoint/2010/main" val="355968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5"/>
            <a:ext cx="2794000" cy="33363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600" dirty="0" err="1">
                <a:solidFill>
                  <a:schemeClr val="bg1"/>
                </a:solidFill>
              </a:rPr>
              <a:t>Fotos</a:t>
            </a:r>
            <a:r>
              <a:rPr lang="en-US" sz="1600" dirty="0">
                <a:solidFill>
                  <a:schemeClr val="bg1"/>
                </a:solidFill>
              </a:rPr>
              <a:t> da </a:t>
            </a:r>
            <a:r>
              <a:rPr lang="en-US" sz="1600" dirty="0" err="1">
                <a:solidFill>
                  <a:schemeClr val="bg1"/>
                </a:solidFill>
              </a:rPr>
              <a:t>Solução</a:t>
            </a:r>
            <a:r>
              <a:rPr lang="en-US" sz="1600" dirty="0">
                <a:solidFill>
                  <a:schemeClr val="bg1"/>
                </a:solidFill>
              </a:rPr>
              <a:t>:</a:t>
            </a: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pic>
        <p:nvPicPr>
          <p:cNvPr id="3" name="Imagem 2">
            <a:extLst>
              <a:ext uri="{FF2B5EF4-FFF2-40B4-BE49-F238E27FC236}">
                <a16:creationId xmlns:a16="http://schemas.microsoft.com/office/drawing/2014/main" id="{07EB50BD-C58E-4A0C-9F65-35B95BEC706C}"/>
              </a:ext>
            </a:extLst>
          </p:cNvPr>
          <p:cNvPicPr>
            <a:picLocks noChangeAspect="1"/>
          </p:cNvPicPr>
          <p:nvPr/>
        </p:nvPicPr>
        <p:blipFill>
          <a:blip r:embed="rId3"/>
          <a:stretch>
            <a:fillRect/>
          </a:stretch>
        </p:blipFill>
        <p:spPr>
          <a:xfrm>
            <a:off x="2865587" y="1040802"/>
            <a:ext cx="5503663" cy="3819160"/>
          </a:xfrm>
          <a:prstGeom prst="rect">
            <a:avLst/>
          </a:prstGeom>
        </p:spPr>
      </p:pic>
    </p:spTree>
    <p:extLst>
      <p:ext uri="{BB962C8B-B14F-4D97-AF65-F5344CB8AC3E}">
        <p14:creationId xmlns:p14="http://schemas.microsoft.com/office/powerpoint/2010/main" val="118218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7"/>
        <p:cNvGrpSpPr/>
        <p:nvPr/>
      </p:nvGrpSpPr>
      <p:grpSpPr>
        <a:xfrm>
          <a:off x="0" y="0"/>
          <a:ext cx="0" cy="0"/>
          <a:chOff x="0" y="0"/>
          <a:chExt cx="0" cy="0"/>
        </a:xfrm>
      </p:grpSpPr>
      <p:grpSp>
        <p:nvGrpSpPr>
          <p:cNvPr id="1068" name="Google Shape;1068;p36"/>
          <p:cNvGrpSpPr/>
          <p:nvPr/>
        </p:nvGrpSpPr>
        <p:grpSpPr>
          <a:xfrm>
            <a:off x="0" y="2139400"/>
            <a:ext cx="4962900" cy="3012375"/>
            <a:chOff x="0" y="2139400"/>
            <a:chExt cx="4962900" cy="3012375"/>
          </a:xfrm>
        </p:grpSpPr>
        <p:sp>
          <p:nvSpPr>
            <p:cNvPr id="1069" name="Google Shape;1069;p36"/>
            <p:cNvSpPr/>
            <p:nvPr/>
          </p:nvSpPr>
          <p:spPr>
            <a:xfrm>
              <a:off x="0" y="3486775"/>
              <a:ext cx="4038900" cy="16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4038900" y="4219500"/>
              <a:ext cx="924000" cy="92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36"/>
            <p:cNvGrpSpPr/>
            <p:nvPr/>
          </p:nvGrpSpPr>
          <p:grpSpPr>
            <a:xfrm>
              <a:off x="0" y="2139400"/>
              <a:ext cx="1351800" cy="1347375"/>
              <a:chOff x="0" y="2139400"/>
              <a:chExt cx="1351800" cy="1347375"/>
            </a:xfrm>
          </p:grpSpPr>
          <p:sp>
            <p:nvSpPr>
              <p:cNvPr id="1072" name="Google Shape;1072;p36"/>
              <p:cNvSpPr/>
              <p:nvPr/>
            </p:nvSpPr>
            <p:spPr>
              <a:xfrm>
                <a:off x="0" y="2562775"/>
                <a:ext cx="924000" cy="924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924000" y="2139400"/>
                <a:ext cx="427800" cy="42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4" name="Google Shape;1074;p36"/>
          <p:cNvSpPr txBox="1">
            <a:spLocks noGrp="1"/>
          </p:cNvSpPr>
          <p:nvPr>
            <p:ph type="title"/>
          </p:nvPr>
        </p:nvSpPr>
        <p:spPr>
          <a:xfrm>
            <a:off x="126300" y="3486775"/>
            <a:ext cx="4126500" cy="13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Elas usam Check-SI, seus projetos de Segurança se tornaram muito mais simples.</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dirty="0"/>
              <a:t>O Grupo Licht é composto pelos seguintes alunos:</a:t>
            </a:r>
            <a:endParaRPr sz="1600" dirty="0"/>
          </a:p>
          <a:p>
            <a:pPr marL="0" lvl="0" indent="0" algn="l" rtl="0">
              <a:lnSpc>
                <a:spcPct val="100000"/>
              </a:lnSpc>
              <a:spcBef>
                <a:spcPts val="1600"/>
              </a:spcBef>
              <a:spcAft>
                <a:spcPts val="0"/>
              </a:spcAft>
              <a:buNone/>
            </a:pPr>
            <a:endParaRPr sz="1600" dirty="0"/>
          </a:p>
          <a:p>
            <a:pPr marL="171450" indent="-171450" algn="just">
              <a:spcBef>
                <a:spcPts val="1600"/>
              </a:spcBef>
              <a:spcAft>
                <a:spcPts val="1600"/>
              </a:spcAft>
            </a:pPr>
            <a:r>
              <a:rPr lang="pt-BR" sz="1600" dirty="0"/>
              <a:t>Enzo </a:t>
            </a:r>
            <a:r>
              <a:rPr lang="pt-BR" sz="1600" dirty="0" err="1"/>
              <a:t>Pyló</a:t>
            </a:r>
            <a:endParaRPr lang="pt-BR" sz="1600" dirty="0"/>
          </a:p>
          <a:p>
            <a:pPr marL="171450" indent="-171450">
              <a:spcBef>
                <a:spcPts val="1600"/>
              </a:spcBef>
              <a:spcAft>
                <a:spcPts val="1600"/>
              </a:spcAft>
            </a:pPr>
            <a:r>
              <a:rPr lang="pt-BR" sz="1600" dirty="0"/>
              <a:t>Danillo Pedro dos Santos</a:t>
            </a:r>
          </a:p>
          <a:p>
            <a:pPr marL="171450" indent="-171450" algn="just">
              <a:spcBef>
                <a:spcPts val="1600"/>
              </a:spcBef>
              <a:spcAft>
                <a:spcPts val="1600"/>
              </a:spcAft>
            </a:pPr>
            <a:r>
              <a:rPr lang="pt-BR" sz="1600" dirty="0"/>
              <a:t>Patrick Magalhães Robaina</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Membros da equipe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86270" y="1496400"/>
            <a:ext cx="532073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Considerações </a:t>
            </a:r>
            <a:r>
              <a:rPr lang="en" sz="6000" dirty="0">
                <a:solidFill>
                  <a:schemeClr val="accent2"/>
                </a:solidFill>
              </a:rPr>
              <a:t>Finais</a:t>
            </a:r>
            <a:endParaRPr sz="6000" dirty="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044100" y="3247750"/>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—Ross Anderson</a:t>
            </a:r>
            <a:endParaRPr dirty="0"/>
          </a:p>
        </p:txBody>
      </p:sp>
      <p:sp>
        <p:nvSpPr>
          <p:cNvPr id="1134" name="Google Shape;1134;p40"/>
          <p:cNvSpPr txBox="1">
            <a:spLocks noGrp="1"/>
          </p:cNvSpPr>
          <p:nvPr>
            <p:ph type="subTitle" idx="1"/>
          </p:nvPr>
        </p:nvSpPr>
        <p:spPr>
          <a:xfrm>
            <a:off x="2333000" y="914400"/>
            <a:ext cx="4478100" cy="23333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000" dirty="0"/>
              <a:t>Para a comunidade de segurança de computadores, a moral é óbvia: se você está projetando um sistema cujas funções incluem o fornecimento de evidências, é melhor que seja capaz de resistir a revisões hostis.</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86270" y="1496400"/>
            <a:ext cx="532073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2"/>
                </a:solidFill>
              </a:rPr>
              <a:t>Obrigado</a:t>
            </a:r>
            <a:endParaRPr sz="6000" dirty="0">
              <a:solidFill>
                <a:schemeClr val="accent2"/>
              </a:solidFill>
            </a:endParaRPr>
          </a:p>
        </p:txBody>
      </p:sp>
    </p:spTree>
    <p:extLst>
      <p:ext uri="{BB962C8B-B14F-4D97-AF65-F5344CB8AC3E}">
        <p14:creationId xmlns:p14="http://schemas.microsoft.com/office/powerpoint/2010/main" val="428550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Resultados</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Protótipos e solução final</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Nossos processos</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 projeto</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Um breve resumo sobre o projeto</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metodologia adotada no desenvolvimento da aplicação</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Tópicos a serem abordados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739354" y="1461471"/>
            <a:ext cx="3534300" cy="2090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sz="1600" dirty="0" err="1"/>
              <a:t>Licht</a:t>
            </a:r>
            <a:r>
              <a:rPr lang="pt-BR" sz="1600" dirty="0"/>
              <a:t> é um grupo formado na faculdade composto de 3 alunos e profissionais da área da Tecnologia da Informação. Nós temos interesse e experiência em Segurança da Informação, portanto buscamos oferecer soluções e produtos para essa área.</a:t>
            </a:r>
            <a:endParaRPr sz="1600"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Nosso time</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sz="3000" dirty="0"/>
              <a:t>Nossas soluções</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Custo-benefício</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Assertividade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Garantia de resultados ao utilizar nossos serviços</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Praticidade</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Informações e orientações rápidas e de fácil acesso</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Soluções gratuitas e confiáveis</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Acertamos a demanda com facilidade</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Resultado</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O projeto</a:t>
            </a:r>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Um breve resumo sobre o projeto</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01</a:t>
            </a:r>
            <a:endParaRPr>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 projeto</a:t>
            </a:r>
            <a:endParaRPr dirty="0"/>
          </a:p>
        </p:txBody>
      </p:sp>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7368980" y="169267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5" y="1400285"/>
            <a:ext cx="2794000" cy="2506662"/>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pt-BR" sz="1400" b="0" i="0" dirty="0">
                <a:solidFill>
                  <a:schemeClr val="bg1"/>
                </a:solidFill>
                <a:effectLst/>
                <a:latin typeface="Open Sans" panose="020B0606030504020204" pitchFamily="34" charset="0"/>
              </a:rPr>
              <a:t>Somos um time iniciado na faculdade com o propósito de criar um projeto que supra a demanda por algo que guie profissionais da área da Tecnologia da Informação em boas práticas de segurança nas suas aplicações. Pois estes constantemente se perdem ao cumprir as etapas de segurança.</a:t>
            </a:r>
            <a:endParaRPr lang="en-US" sz="1400" dirty="0">
              <a:solidFill>
                <a:schemeClr val="bg1"/>
              </a:solidFill>
            </a:endParaRPr>
          </a:p>
        </p:txBody>
      </p:sp>
      <p:sp>
        <p:nvSpPr>
          <p:cNvPr id="708" name="Google Shape;708;p33"/>
          <p:cNvSpPr/>
          <p:nvPr/>
        </p:nvSpPr>
        <p:spPr>
          <a:xfrm>
            <a:off x="5439938" y="304722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1849046"/>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pt-BR" sz="1400" b="0" i="0" dirty="0">
                <a:solidFill>
                  <a:schemeClr val="bg1"/>
                </a:solidFill>
                <a:effectLst/>
                <a:latin typeface="Open Sans" panose="020B0606030504020204" pitchFamily="34" charset="0"/>
              </a:rPr>
              <a:t>A aplicação tem o objetivo de ser um norte quanto o estabelecimento de medidas de segurança, funcionando com um "checklist", para reduzir erros humanos de empresários, administradores, coordenadores e donos de sites quanto a segurança da informação em suas aplicações.</a:t>
            </a:r>
            <a:endParaRPr lang="en-US" sz="1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39512" y="1170174"/>
            <a:ext cx="2622000" cy="1409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Nossos processos</a:t>
            </a:r>
          </a:p>
        </p:txBody>
      </p:sp>
      <p:sp>
        <p:nvSpPr>
          <p:cNvPr id="688" name="Google Shape;688;p32"/>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 metodologia adotada no desenvolvimento da aplicação</a:t>
            </a:r>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11831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Nossos processos</a:t>
            </a:r>
            <a:endParaRPr dirty="0"/>
          </a:p>
        </p:txBody>
      </p:sp>
      <p:sp>
        <p:nvSpPr>
          <p:cNvPr id="702" name="Google Shape;702;p33"/>
          <p:cNvSpPr/>
          <p:nvPr/>
        </p:nvSpPr>
        <p:spPr>
          <a:xfrm>
            <a:off x="4900111" y="104080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369250" y="417543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txBox="1">
            <a:spLocks noGrp="1"/>
          </p:cNvSpPr>
          <p:nvPr>
            <p:ph type="subTitle" idx="4294967295"/>
          </p:nvPr>
        </p:nvSpPr>
        <p:spPr>
          <a:xfrm>
            <a:off x="618826" y="989474"/>
            <a:ext cx="2794000" cy="3342337"/>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pt-BR" sz="1600" dirty="0">
                <a:solidFill>
                  <a:schemeClr val="bg1"/>
                </a:solidFill>
              </a:rPr>
              <a:t>A metodologia foi feita com base em problemas reais e seguiu um formato especifico para assegurar a segurança e confiabilidade da aplicação.</a:t>
            </a:r>
          </a:p>
          <a:p>
            <a:pPr marL="0" lvl="0" indent="0" rtl="0">
              <a:lnSpc>
                <a:spcPct val="100000"/>
              </a:lnSpc>
              <a:spcBef>
                <a:spcPts val="0"/>
              </a:spcBef>
              <a:spcAft>
                <a:spcPts val="1600"/>
              </a:spcAft>
              <a:buNone/>
            </a:pPr>
            <a:r>
              <a:rPr lang="pt-BR" sz="1600" dirty="0">
                <a:solidFill>
                  <a:schemeClr val="bg1"/>
                </a:solidFill>
              </a:rPr>
              <a:t> O principal ambiente de trabalho foi o GitHub, onde foram atribuídas as necessárias funções e processos a todos os membros da equipe. </a:t>
            </a:r>
            <a:endParaRPr lang="en-US" sz="1600" dirty="0">
              <a:solidFill>
                <a:schemeClr val="bg1"/>
              </a:solidFill>
            </a:endParaRPr>
          </a:p>
        </p:txBody>
      </p:sp>
      <p:sp>
        <p:nvSpPr>
          <p:cNvPr id="13" name="Google Shape;707;p33">
            <a:extLst>
              <a:ext uri="{FF2B5EF4-FFF2-40B4-BE49-F238E27FC236}">
                <a16:creationId xmlns:a16="http://schemas.microsoft.com/office/drawing/2014/main" id="{D00FF727-B65C-4D07-A833-5FD8E7B086F2}"/>
              </a:ext>
            </a:extLst>
          </p:cNvPr>
          <p:cNvSpPr txBox="1">
            <a:spLocks/>
          </p:cNvSpPr>
          <p:nvPr/>
        </p:nvSpPr>
        <p:spPr>
          <a:xfrm>
            <a:off x="5731175" y="2365262"/>
            <a:ext cx="2794000" cy="2506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endParaRPr lang="en-US" sz="1400" dirty="0">
              <a:solidFill>
                <a:schemeClr val="bg1"/>
              </a:solidFill>
            </a:endParaRPr>
          </a:p>
        </p:txBody>
      </p:sp>
      <p:sp>
        <p:nvSpPr>
          <p:cNvPr id="10" name="Google Shape;707;p33">
            <a:extLst>
              <a:ext uri="{FF2B5EF4-FFF2-40B4-BE49-F238E27FC236}">
                <a16:creationId xmlns:a16="http://schemas.microsoft.com/office/drawing/2014/main" id="{C7900B57-1538-4E4C-9C36-8F2C1A686DB1}"/>
              </a:ext>
            </a:extLst>
          </p:cNvPr>
          <p:cNvSpPr txBox="1">
            <a:spLocks/>
          </p:cNvSpPr>
          <p:nvPr/>
        </p:nvSpPr>
        <p:spPr>
          <a:xfrm>
            <a:off x="5346525" y="1479478"/>
            <a:ext cx="2794000" cy="2712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nSpc>
                <a:spcPct val="100000"/>
              </a:lnSpc>
              <a:spcAft>
                <a:spcPts val="1600"/>
              </a:spcAft>
              <a:buFont typeface="Maven Pro"/>
              <a:buNone/>
            </a:pPr>
            <a:r>
              <a:rPr lang="pt-BR" sz="1600" dirty="0">
                <a:solidFill>
                  <a:schemeClr val="bg1"/>
                </a:solidFill>
              </a:rPr>
              <a:t>Outras ferramentas e ambientes foram apenas de complemento. A gestão do código fonte foi feita pelo </a:t>
            </a:r>
            <a:r>
              <a:rPr lang="pt-BR" sz="1600" dirty="0" err="1">
                <a:solidFill>
                  <a:schemeClr val="bg1"/>
                </a:solidFill>
              </a:rPr>
              <a:t>Product</a:t>
            </a:r>
            <a:r>
              <a:rPr lang="pt-BR" sz="1600" dirty="0">
                <a:solidFill>
                  <a:schemeClr val="bg1"/>
                </a:solidFill>
              </a:rPr>
              <a:t> </a:t>
            </a:r>
            <a:r>
              <a:rPr lang="pt-BR" sz="1600" dirty="0" err="1">
                <a:solidFill>
                  <a:schemeClr val="bg1"/>
                </a:solidFill>
              </a:rPr>
              <a:t>Owner</a:t>
            </a:r>
            <a:r>
              <a:rPr lang="pt-BR" sz="1600" dirty="0">
                <a:solidFill>
                  <a:schemeClr val="bg1"/>
                </a:solidFill>
              </a:rPr>
              <a:t> e subsequente Scrum Master e </a:t>
            </a:r>
            <a:r>
              <a:rPr lang="pt-BR" sz="1600" dirty="0" err="1">
                <a:solidFill>
                  <a:schemeClr val="bg1"/>
                </a:solidFill>
              </a:rPr>
              <a:t>Dev</a:t>
            </a:r>
            <a:r>
              <a:rPr lang="pt-BR" sz="1600" dirty="0">
                <a:solidFill>
                  <a:schemeClr val="bg1"/>
                </a:solidFill>
              </a:rPr>
              <a:t> Team.</a:t>
            </a:r>
            <a:endParaRPr lang="en-US" sz="1600" dirty="0">
              <a:solidFill>
                <a:schemeClr val="bg1"/>
              </a:solidFill>
            </a:endParaRPr>
          </a:p>
        </p:txBody>
      </p:sp>
    </p:spTree>
    <p:extLst>
      <p:ext uri="{BB962C8B-B14F-4D97-AF65-F5344CB8AC3E}">
        <p14:creationId xmlns:p14="http://schemas.microsoft.com/office/powerpoint/2010/main" val="361354702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508</Words>
  <Application>Microsoft Office PowerPoint</Application>
  <PresentationFormat>Apresentação na tela (16:9)</PresentationFormat>
  <Paragraphs>70</Paragraphs>
  <Slides>22</Slides>
  <Notes>22</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22</vt:i4>
      </vt:variant>
    </vt:vector>
  </HeadingPairs>
  <TitlesOfParts>
    <vt:vector size="32" baseType="lpstr">
      <vt:lpstr>Arial</vt:lpstr>
      <vt:lpstr>Livvic Light</vt:lpstr>
      <vt:lpstr>Maven Pro</vt:lpstr>
      <vt:lpstr>Open Sans</vt:lpstr>
      <vt:lpstr>Nunito Light</vt:lpstr>
      <vt:lpstr>Fira Sans Condensed Medium</vt:lpstr>
      <vt:lpstr>Fira Sans Extra Condensed Medium</vt:lpstr>
      <vt:lpstr>Share Tech</vt:lpstr>
      <vt:lpstr>Advent Pro SemiBold</vt:lpstr>
      <vt:lpstr>Data Science Consulting by Slidesgo</vt:lpstr>
      <vt:lpstr>Auxiliador de implementação de projetos de Segurança de Informação(Check-SI)</vt:lpstr>
      <vt:lpstr>Membros da equipe</vt:lpstr>
      <vt:lpstr>Resultados</vt:lpstr>
      <vt:lpstr>Nosso time</vt:lpstr>
      <vt:lpstr>Nossas soluções</vt:lpstr>
      <vt:lpstr>O projeto</vt:lpstr>
      <vt:lpstr>O projeto</vt:lpstr>
      <vt:lpstr>Nossos processos</vt:lpstr>
      <vt:lpstr>Nossos processos</vt:lpstr>
      <vt:lpstr>Nossos processos</vt:lpstr>
      <vt:lpstr>Resultados</vt:lpstr>
      <vt:lpstr>Resultados</vt:lpstr>
      <vt:lpstr>Resultados</vt:lpstr>
      <vt:lpstr>Resultados</vt:lpstr>
      <vt:lpstr>Resultados</vt:lpstr>
      <vt:lpstr>Resultados</vt:lpstr>
      <vt:lpstr>Resultados</vt:lpstr>
      <vt:lpstr>Resultados</vt:lpstr>
      <vt:lpstr>Elas usam Check-SI, seus projetos de Segurança se tornaram muito mais simples.</vt:lpstr>
      <vt:lpstr>Considerações Finais</vt:lpstr>
      <vt:lpstr>—Ross Anderson</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Auxiliador de implementação de projetos de Segurança de Informação(Check-SI)</dc:title>
  <dc:creator>Patrick Magalhães Robaina</dc:creator>
  <cp:lastModifiedBy>Patrick Magalhães Robaina</cp:lastModifiedBy>
  <cp:revision>14</cp:revision>
  <dcterms:modified xsi:type="dcterms:W3CDTF">2021-07-07T08:01:28Z</dcterms:modified>
</cp:coreProperties>
</file>