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4102" r:id="rId5"/>
    <p:sldId id="4103" r:id="rId6"/>
    <p:sldId id="4111" r:id="rId7"/>
    <p:sldId id="4112" r:id="rId8"/>
    <p:sldId id="4114" r:id="rId9"/>
    <p:sldId id="4115" r:id="rId10"/>
    <p:sldId id="4104" r:id="rId11"/>
    <p:sldId id="4116" r:id="rId12"/>
    <p:sldId id="4117" r:id="rId13"/>
    <p:sldId id="4118" r:id="rId14"/>
    <p:sldId id="4105" r:id="rId15"/>
    <p:sldId id="4106" r:id="rId16"/>
    <p:sldId id="4119" r:id="rId17"/>
    <p:sldId id="4107" r:id="rId18"/>
    <p:sldId id="4109" r:id="rId19"/>
    <p:sldId id="4108" r:id="rId2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7C143"/>
    <a:srgbClr val="AAADE8"/>
    <a:srgbClr val="CE6DC5"/>
    <a:srgbClr val="FFC000"/>
    <a:srgbClr val="BD1DB2"/>
    <a:srgbClr val="3470B2"/>
    <a:srgbClr val="F05A68"/>
    <a:srgbClr val="F37D88"/>
    <a:srgbClr val="408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4" autoAdjust="0"/>
    <p:restoredTop sz="96327" autoAdjust="0"/>
  </p:normalViewPr>
  <p:slideViewPr>
    <p:cSldViewPr snapToGrid="0" snapToObjects="1">
      <p:cViewPr>
        <p:scale>
          <a:sx n="40" d="100"/>
          <a:sy n="40" d="100"/>
        </p:scale>
        <p:origin x="264" y="8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000" b="1" i="0" kern="1200" spc="-10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CB11CAF-4DAE-41DF-8B05-290A69E290E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4377650" cy="1402080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3B9EDCE-DBF8-49C5-BE75-38DB71E3C87B}"/>
              </a:ext>
            </a:extLst>
          </p:cNvPr>
          <p:cNvSpPr/>
          <p:nvPr/>
        </p:nvSpPr>
        <p:spPr>
          <a:xfrm>
            <a:off x="0" y="0"/>
            <a:ext cx="24377650" cy="14020800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>
                <a:solidFill>
                  <a:schemeClr val="accent6">
                    <a:lumMod val="50000"/>
                  </a:schemeClr>
                </a:solidFill>
              </a:rPr>
              <a:t>PUC MINAS</a:t>
            </a:r>
          </a:p>
          <a:p>
            <a:pPr algn="ctr"/>
            <a:r>
              <a:rPr lang="pt-BR" sz="6000" b="1" dirty="0">
                <a:solidFill>
                  <a:schemeClr val="accent6">
                    <a:lumMod val="50000"/>
                  </a:schemeClr>
                </a:solidFill>
              </a:rPr>
              <a:t>PROJETO ADOÇÃO DE ANIMAIS</a:t>
            </a:r>
          </a:p>
          <a:p>
            <a:pPr algn="ctr"/>
            <a:endParaRPr lang="pt-BR" sz="60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BRUNO HENRIQUE</a:t>
            </a:r>
          </a:p>
          <a:p>
            <a:pPr algn="ctr"/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CLEVERSON CHRISTIAN</a:t>
            </a:r>
          </a:p>
          <a:p>
            <a:pPr algn="ctr"/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LUIZ CARLOS</a:t>
            </a:r>
          </a:p>
          <a:p>
            <a:pPr algn="ctr"/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MAITÊ LUISE</a:t>
            </a:r>
          </a:p>
          <a:p>
            <a:pPr algn="ctr"/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THAINARA PEREIRA</a:t>
            </a:r>
          </a:p>
          <a:p>
            <a:pPr algn="ctr"/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THEO ANTOLIN</a:t>
            </a:r>
          </a:p>
        </p:txBody>
      </p:sp>
    </p:spTree>
    <p:extLst>
      <p:ext uri="{BB962C8B-B14F-4D97-AF65-F5344CB8AC3E}">
        <p14:creationId xmlns:p14="http://schemas.microsoft.com/office/powerpoint/2010/main" val="76043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58438C-C2DD-465D-AF9B-05410E1984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4377650" cy="1371600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9ACA716-00A0-46C2-91C3-79486E01533E}"/>
              </a:ext>
            </a:extLst>
          </p:cNvPr>
          <p:cNvSpPr/>
          <p:nvPr/>
        </p:nvSpPr>
        <p:spPr>
          <a:xfrm>
            <a:off x="0" y="-1"/>
            <a:ext cx="24377650" cy="13716001"/>
          </a:xfrm>
          <a:prstGeom prst="rect">
            <a:avLst/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Freeform 226">
            <a:extLst>
              <a:ext uri="{FF2B5EF4-FFF2-40B4-BE49-F238E27FC236}">
                <a16:creationId xmlns:a16="http://schemas.microsoft.com/office/drawing/2014/main" id="{FD3DE719-E721-45BF-A186-FA8486E6B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081" y="3956559"/>
            <a:ext cx="4218659" cy="7481529"/>
          </a:xfrm>
          <a:prstGeom prst="roundRect">
            <a:avLst>
              <a:gd name="adj" fmla="val 8227"/>
            </a:avLst>
          </a:pr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4" name="Freeform 227">
            <a:extLst>
              <a:ext uri="{FF2B5EF4-FFF2-40B4-BE49-F238E27FC236}">
                <a16:creationId xmlns:a16="http://schemas.microsoft.com/office/drawing/2014/main" id="{FF188A94-6D2A-40B0-9BA5-86D24CCDD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479" y="2160331"/>
            <a:ext cx="3109064" cy="3592452"/>
          </a:xfrm>
          <a:custGeom>
            <a:avLst/>
            <a:gdLst>
              <a:gd name="T0" fmla="*/ 759 w 2496"/>
              <a:gd name="T1" fmla="*/ 1342 h 2882"/>
              <a:gd name="T2" fmla="*/ 34 w 2496"/>
              <a:gd name="T3" fmla="*/ 402 h 2882"/>
              <a:gd name="T4" fmla="*/ 34 w 2496"/>
              <a:gd name="T5" fmla="*/ 402 h 2882"/>
              <a:gd name="T6" fmla="*/ 0 w 2496"/>
              <a:gd name="T7" fmla="*/ 303 h 2882"/>
              <a:gd name="T8" fmla="*/ 0 w 2496"/>
              <a:gd name="T9" fmla="*/ 303 h 2882"/>
              <a:gd name="T10" fmla="*/ 362 w 2496"/>
              <a:gd name="T11" fmla="*/ 94 h 2882"/>
              <a:gd name="T12" fmla="*/ 2334 w 2496"/>
              <a:gd name="T13" fmla="*/ 1232 h 2882"/>
              <a:gd name="T14" fmla="*/ 2334 w 2496"/>
              <a:gd name="T15" fmla="*/ 1232 h 2882"/>
              <a:gd name="T16" fmla="*/ 2334 w 2496"/>
              <a:gd name="T17" fmla="*/ 1651 h 2882"/>
              <a:gd name="T18" fmla="*/ 362 w 2496"/>
              <a:gd name="T19" fmla="*/ 2788 h 2882"/>
              <a:gd name="T20" fmla="*/ 362 w 2496"/>
              <a:gd name="T21" fmla="*/ 2788 h 2882"/>
              <a:gd name="T22" fmla="*/ 0 w 2496"/>
              <a:gd name="T23" fmla="*/ 2579 h 2882"/>
              <a:gd name="T24" fmla="*/ 0 w 2496"/>
              <a:gd name="T25" fmla="*/ 2579 h 2882"/>
              <a:gd name="T26" fmla="*/ 0 w 2496"/>
              <a:gd name="T27" fmla="*/ 2579 h 2882"/>
              <a:gd name="T28" fmla="*/ 34 w 2496"/>
              <a:gd name="T29" fmla="*/ 2480 h 2882"/>
              <a:gd name="T30" fmla="*/ 759 w 2496"/>
              <a:gd name="T31" fmla="*/ 1539 h 2882"/>
              <a:gd name="T32" fmla="*/ 759 w 2496"/>
              <a:gd name="T33" fmla="*/ 1539 h 2882"/>
              <a:gd name="T34" fmla="*/ 759 w 2496"/>
              <a:gd name="T35" fmla="*/ 1342 h 2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6" h="2882">
                <a:moveTo>
                  <a:pt x="759" y="1342"/>
                </a:moveTo>
                <a:lnTo>
                  <a:pt x="34" y="402"/>
                </a:lnTo>
                <a:lnTo>
                  <a:pt x="34" y="402"/>
                </a:lnTo>
                <a:cubicBezTo>
                  <a:pt x="12" y="373"/>
                  <a:pt x="0" y="339"/>
                  <a:pt x="0" y="303"/>
                </a:cubicBezTo>
                <a:lnTo>
                  <a:pt x="0" y="303"/>
                </a:lnTo>
                <a:cubicBezTo>
                  <a:pt x="0" y="117"/>
                  <a:pt x="202" y="0"/>
                  <a:pt x="362" y="94"/>
                </a:cubicBezTo>
                <a:lnTo>
                  <a:pt x="2334" y="1232"/>
                </a:lnTo>
                <a:lnTo>
                  <a:pt x="2334" y="1232"/>
                </a:lnTo>
                <a:cubicBezTo>
                  <a:pt x="2495" y="1325"/>
                  <a:pt x="2495" y="1557"/>
                  <a:pt x="2334" y="1651"/>
                </a:cubicBezTo>
                <a:lnTo>
                  <a:pt x="362" y="2788"/>
                </a:lnTo>
                <a:lnTo>
                  <a:pt x="362" y="2788"/>
                </a:lnTo>
                <a:cubicBezTo>
                  <a:pt x="202" y="2881"/>
                  <a:pt x="0" y="2764"/>
                  <a:pt x="0" y="2579"/>
                </a:cubicBezTo>
                <a:lnTo>
                  <a:pt x="0" y="2579"/>
                </a:lnTo>
                <a:lnTo>
                  <a:pt x="0" y="2579"/>
                </a:lnTo>
                <a:cubicBezTo>
                  <a:pt x="0" y="2543"/>
                  <a:pt x="12" y="2509"/>
                  <a:pt x="34" y="2480"/>
                </a:cubicBezTo>
                <a:lnTo>
                  <a:pt x="759" y="1539"/>
                </a:lnTo>
                <a:lnTo>
                  <a:pt x="759" y="1539"/>
                </a:lnTo>
                <a:cubicBezTo>
                  <a:pt x="804" y="1481"/>
                  <a:pt x="804" y="1400"/>
                  <a:pt x="759" y="13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228">
            <a:extLst>
              <a:ext uri="{FF2B5EF4-FFF2-40B4-BE49-F238E27FC236}">
                <a16:creationId xmlns:a16="http://schemas.microsoft.com/office/drawing/2014/main" id="{723471E9-417A-4056-822A-675AFCE2A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203" y="3127108"/>
            <a:ext cx="1658899" cy="1658899"/>
          </a:xfrm>
          <a:custGeom>
            <a:avLst/>
            <a:gdLst>
              <a:gd name="T0" fmla="*/ 0 w 1333"/>
              <a:gd name="T1" fmla="*/ 666 h 1333"/>
              <a:gd name="T2" fmla="*/ 0 w 1333"/>
              <a:gd name="T3" fmla="*/ 666 h 1333"/>
              <a:gd name="T4" fmla="*/ 666 w 1333"/>
              <a:gd name="T5" fmla="*/ 1332 h 1333"/>
              <a:gd name="T6" fmla="*/ 666 w 1333"/>
              <a:gd name="T7" fmla="*/ 1332 h 1333"/>
              <a:gd name="T8" fmla="*/ 1332 w 1333"/>
              <a:gd name="T9" fmla="*/ 666 h 1333"/>
              <a:gd name="T10" fmla="*/ 1332 w 1333"/>
              <a:gd name="T11" fmla="*/ 666 h 1333"/>
              <a:gd name="T12" fmla="*/ 666 w 1333"/>
              <a:gd name="T13" fmla="*/ 0 h 1333"/>
              <a:gd name="T14" fmla="*/ 666 w 1333"/>
              <a:gd name="T15" fmla="*/ 0 h 1333"/>
              <a:gd name="T16" fmla="*/ 0 w 1333"/>
              <a:gd name="T17" fmla="*/ 666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3" h="1333">
                <a:moveTo>
                  <a:pt x="0" y="666"/>
                </a:moveTo>
                <a:lnTo>
                  <a:pt x="0" y="666"/>
                </a:lnTo>
                <a:cubicBezTo>
                  <a:pt x="0" y="1034"/>
                  <a:pt x="298" y="1332"/>
                  <a:pt x="666" y="1332"/>
                </a:cubicBezTo>
                <a:lnTo>
                  <a:pt x="666" y="1332"/>
                </a:lnTo>
                <a:cubicBezTo>
                  <a:pt x="1033" y="1332"/>
                  <a:pt x="1332" y="1034"/>
                  <a:pt x="1332" y="666"/>
                </a:cubicBezTo>
                <a:lnTo>
                  <a:pt x="1332" y="666"/>
                </a:lnTo>
                <a:cubicBezTo>
                  <a:pt x="1332" y="298"/>
                  <a:pt x="1033" y="0"/>
                  <a:pt x="666" y="0"/>
                </a:cubicBezTo>
                <a:lnTo>
                  <a:pt x="666" y="0"/>
                </a:lnTo>
                <a:cubicBezTo>
                  <a:pt x="298" y="0"/>
                  <a:pt x="0" y="298"/>
                  <a:pt x="0" y="6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229">
            <a:extLst>
              <a:ext uri="{FF2B5EF4-FFF2-40B4-BE49-F238E27FC236}">
                <a16:creationId xmlns:a16="http://schemas.microsoft.com/office/drawing/2014/main" id="{09942DD8-23A0-4CEE-BA29-E128794E3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624" y="3187531"/>
            <a:ext cx="1532561" cy="1532557"/>
          </a:xfrm>
          <a:custGeom>
            <a:avLst/>
            <a:gdLst>
              <a:gd name="T0" fmla="*/ 0 w 1230"/>
              <a:gd name="T1" fmla="*/ 615 h 1230"/>
              <a:gd name="T2" fmla="*/ 0 w 1230"/>
              <a:gd name="T3" fmla="*/ 615 h 1230"/>
              <a:gd name="T4" fmla="*/ 615 w 1230"/>
              <a:gd name="T5" fmla="*/ 1229 h 1230"/>
              <a:gd name="T6" fmla="*/ 615 w 1230"/>
              <a:gd name="T7" fmla="*/ 1229 h 1230"/>
              <a:gd name="T8" fmla="*/ 1229 w 1230"/>
              <a:gd name="T9" fmla="*/ 615 h 1230"/>
              <a:gd name="T10" fmla="*/ 1229 w 1230"/>
              <a:gd name="T11" fmla="*/ 615 h 1230"/>
              <a:gd name="T12" fmla="*/ 615 w 1230"/>
              <a:gd name="T13" fmla="*/ 0 h 1230"/>
              <a:gd name="T14" fmla="*/ 615 w 1230"/>
              <a:gd name="T15" fmla="*/ 0 h 1230"/>
              <a:gd name="T16" fmla="*/ 0 w 1230"/>
              <a:gd name="T17" fmla="*/ 615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0" h="1230">
                <a:moveTo>
                  <a:pt x="0" y="615"/>
                </a:moveTo>
                <a:lnTo>
                  <a:pt x="0" y="615"/>
                </a:lnTo>
                <a:cubicBezTo>
                  <a:pt x="0" y="954"/>
                  <a:pt x="275" y="1229"/>
                  <a:pt x="615" y="1229"/>
                </a:cubicBezTo>
                <a:lnTo>
                  <a:pt x="615" y="1229"/>
                </a:lnTo>
                <a:cubicBezTo>
                  <a:pt x="954" y="1229"/>
                  <a:pt x="1229" y="954"/>
                  <a:pt x="1229" y="615"/>
                </a:cubicBezTo>
                <a:lnTo>
                  <a:pt x="1229" y="615"/>
                </a:lnTo>
                <a:cubicBezTo>
                  <a:pt x="1229" y="275"/>
                  <a:pt x="954" y="0"/>
                  <a:pt x="615" y="0"/>
                </a:cubicBezTo>
                <a:lnTo>
                  <a:pt x="615" y="0"/>
                </a:lnTo>
                <a:cubicBezTo>
                  <a:pt x="275" y="0"/>
                  <a:pt x="0" y="275"/>
                  <a:pt x="0" y="6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C0CB1DE1-E43F-44A9-A89D-87B7525D4400}"/>
              </a:ext>
            </a:extLst>
          </p:cNvPr>
          <p:cNvSpPr txBox="1"/>
          <p:nvPr/>
        </p:nvSpPr>
        <p:spPr>
          <a:xfrm>
            <a:off x="2440712" y="6119214"/>
            <a:ext cx="3709701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5400" b="1" spc="-3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sz="4800" dirty="0"/>
              <a:t>DECIDE</a:t>
            </a:r>
          </a:p>
        </p:txBody>
      </p:sp>
      <p:sp>
        <p:nvSpPr>
          <p:cNvPr id="32" name="TextBox 14">
            <a:extLst>
              <a:ext uri="{FF2B5EF4-FFF2-40B4-BE49-F238E27FC236}">
                <a16:creationId xmlns:a16="http://schemas.microsoft.com/office/drawing/2014/main" id="{8951A72F-6BB9-403F-A53B-BC498BF22C01}"/>
              </a:ext>
            </a:extLst>
          </p:cNvPr>
          <p:cNvSpPr txBox="1"/>
          <p:nvPr/>
        </p:nvSpPr>
        <p:spPr>
          <a:xfrm>
            <a:off x="2440713" y="6939607"/>
            <a:ext cx="3709702" cy="197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ts val="3600"/>
              </a:lnSpc>
              <a:defRPr sz="4400" b="1" spc="-2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Automação da Fase 01 do</a:t>
            </a:r>
          </a:p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Processo de</a:t>
            </a:r>
          </a:p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Adoção</a:t>
            </a:r>
          </a:p>
        </p:txBody>
      </p:sp>
      <p:sp>
        <p:nvSpPr>
          <p:cNvPr id="33" name="TextBox 15">
            <a:extLst>
              <a:ext uri="{FF2B5EF4-FFF2-40B4-BE49-F238E27FC236}">
                <a16:creationId xmlns:a16="http://schemas.microsoft.com/office/drawing/2014/main" id="{AD8AD04F-B9D2-4FD4-901E-3FD284A136EA}"/>
              </a:ext>
            </a:extLst>
          </p:cNvPr>
          <p:cNvSpPr txBox="1"/>
          <p:nvPr/>
        </p:nvSpPr>
        <p:spPr>
          <a:xfrm>
            <a:off x="2526708" y="3339027"/>
            <a:ext cx="1491315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</a:p>
        </p:txBody>
      </p:sp>
      <p:pic>
        <p:nvPicPr>
          <p:cNvPr id="45" name="Gráfico 44" descr="Desconectado">
            <a:extLst>
              <a:ext uri="{FF2B5EF4-FFF2-40B4-BE49-F238E27FC236}">
                <a16:creationId xmlns:a16="http://schemas.microsoft.com/office/drawing/2014/main" id="{868084C7-94E3-4864-87C1-A7C438B71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6410" y="9128350"/>
            <a:ext cx="1512000" cy="1512000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293EBE6-84C4-49ED-A482-99AC559F202F}"/>
              </a:ext>
            </a:extLst>
          </p:cNvPr>
          <p:cNvSpPr/>
          <p:nvPr/>
        </p:nvSpPr>
        <p:spPr>
          <a:xfrm>
            <a:off x="7122695" y="5752783"/>
            <a:ext cx="11959389" cy="3704038"/>
          </a:xfrm>
          <a:prstGeom prst="round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22B5269-D3D1-40CE-8463-C1F8CA4FF44C}"/>
              </a:ext>
            </a:extLst>
          </p:cNvPr>
          <p:cNvSpPr txBox="1"/>
          <p:nvPr/>
        </p:nvSpPr>
        <p:spPr>
          <a:xfrm>
            <a:off x="7352001" y="5407993"/>
            <a:ext cx="114291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algn="just"/>
            <a:r>
              <a:rPr lang="pt-BR" b="1" dirty="0">
                <a:solidFill>
                  <a:schemeClr val="bg1"/>
                </a:solidFill>
              </a:rPr>
              <a:t> Ao final da fase de diagnóstico do projeto, chegou-se a conclusão de que para a fase 01 será realizada a automação do processo de Cadastro de Animais e ONGs. Por meio da construção de um sistema, será possível digitalizar vários processos que hoje são executados de formas manuais e arcaicas.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85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6362F7A-8220-4111-B84E-E7BEB28D78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F78F35-7F12-4689-897D-C73218D66A44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b="1" dirty="0">
                <a:solidFill>
                  <a:schemeClr val="accent6">
                    <a:lumMod val="50000"/>
                  </a:schemeClr>
                </a:solidFill>
              </a:rPr>
              <a:t>FASE 01</a:t>
            </a:r>
          </a:p>
          <a:p>
            <a:pPr algn="ctr"/>
            <a:r>
              <a:rPr lang="pt-BR" sz="9600" b="1" dirty="0">
                <a:solidFill>
                  <a:schemeClr val="accent6">
                    <a:lumMod val="50000"/>
                  </a:schemeClr>
                </a:solidFill>
              </a:rPr>
              <a:t>Automação</a:t>
            </a:r>
          </a:p>
          <a:p>
            <a:pPr algn="ctr"/>
            <a:r>
              <a:rPr lang="pt-BR" sz="9600" b="1" dirty="0">
                <a:solidFill>
                  <a:schemeClr val="accent6">
                    <a:lumMod val="50000"/>
                  </a:schemeClr>
                </a:solidFill>
              </a:rPr>
              <a:t>Cadastro de ONGs e Animais</a:t>
            </a:r>
          </a:p>
        </p:txBody>
      </p:sp>
    </p:spTree>
    <p:extLst>
      <p:ext uri="{BB962C8B-B14F-4D97-AF65-F5344CB8AC3E}">
        <p14:creationId xmlns:p14="http://schemas.microsoft.com/office/powerpoint/2010/main" val="179468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D1840D4-5911-486F-83BB-BFA903AA6E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3114EBC-FF89-43FC-A5C5-D480DF56B769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reeform: Shape 526">
            <a:extLst>
              <a:ext uri="{FF2B5EF4-FFF2-40B4-BE49-F238E27FC236}">
                <a16:creationId xmlns:a16="http://schemas.microsoft.com/office/drawing/2014/main" id="{514B00F5-AC9E-4095-A1A0-02580371B714}"/>
              </a:ext>
            </a:extLst>
          </p:cNvPr>
          <p:cNvSpPr/>
          <p:nvPr/>
        </p:nvSpPr>
        <p:spPr>
          <a:xfrm>
            <a:off x="10966081" y="2058376"/>
            <a:ext cx="2445488" cy="2237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4" h="1797">
                <a:moveTo>
                  <a:pt x="1208" y="1491"/>
                </a:moveTo>
                <a:lnTo>
                  <a:pt x="1739" y="1797"/>
                </a:lnTo>
                <a:lnTo>
                  <a:pt x="1856" y="1729"/>
                </a:lnTo>
                <a:cubicBezTo>
                  <a:pt x="1923" y="1691"/>
                  <a:pt x="1964" y="1620"/>
                  <a:pt x="1964" y="1543"/>
                </a:cubicBezTo>
                <a:lnTo>
                  <a:pt x="1964" y="658"/>
                </a:lnTo>
                <a:cubicBezTo>
                  <a:pt x="1964" y="581"/>
                  <a:pt x="1923" y="510"/>
                  <a:pt x="1856" y="471"/>
                </a:cubicBezTo>
                <a:lnTo>
                  <a:pt x="1090" y="28"/>
                </a:lnTo>
                <a:cubicBezTo>
                  <a:pt x="1023" y="-9"/>
                  <a:pt x="941" y="-9"/>
                  <a:pt x="874" y="28"/>
                </a:cubicBezTo>
                <a:lnTo>
                  <a:pt x="108" y="471"/>
                </a:lnTo>
                <a:cubicBezTo>
                  <a:pt x="41" y="510"/>
                  <a:pt x="0" y="581"/>
                  <a:pt x="0" y="658"/>
                </a:cubicBezTo>
                <a:lnTo>
                  <a:pt x="0" y="1543"/>
                </a:lnTo>
                <a:cubicBezTo>
                  <a:pt x="0" y="1620"/>
                  <a:pt x="41" y="1691"/>
                  <a:pt x="108" y="1729"/>
                </a:cubicBezTo>
                <a:lnTo>
                  <a:pt x="226" y="1797"/>
                </a:lnTo>
                <a:lnTo>
                  <a:pt x="755" y="1491"/>
                </a:lnTo>
                <a:cubicBezTo>
                  <a:pt x="896" y="1411"/>
                  <a:pt x="1068" y="1411"/>
                  <a:pt x="1208" y="1491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27">
            <a:extLst>
              <a:ext uri="{FF2B5EF4-FFF2-40B4-BE49-F238E27FC236}">
                <a16:creationId xmlns:a16="http://schemas.microsoft.com/office/drawing/2014/main" id="{77D03A64-1A06-4DA2-B5B6-A7A4D196E128}"/>
              </a:ext>
            </a:extLst>
          </p:cNvPr>
          <p:cNvSpPr/>
          <p:nvPr/>
        </p:nvSpPr>
        <p:spPr>
          <a:xfrm>
            <a:off x="8202913" y="3667943"/>
            <a:ext cx="2446734" cy="27394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5" h="2200">
                <a:moveTo>
                  <a:pt x="1364" y="1128"/>
                </a:moveTo>
                <a:lnTo>
                  <a:pt x="1965" y="782"/>
                </a:lnTo>
                <a:lnTo>
                  <a:pt x="1965" y="657"/>
                </a:lnTo>
                <a:cubicBezTo>
                  <a:pt x="1965" y="580"/>
                  <a:pt x="1923" y="509"/>
                  <a:pt x="1857" y="471"/>
                </a:cubicBezTo>
                <a:lnTo>
                  <a:pt x="1090" y="28"/>
                </a:lnTo>
                <a:cubicBezTo>
                  <a:pt x="1024" y="-9"/>
                  <a:pt x="942" y="-9"/>
                  <a:pt x="875" y="28"/>
                </a:cubicBezTo>
                <a:lnTo>
                  <a:pt x="109" y="471"/>
                </a:lnTo>
                <a:cubicBezTo>
                  <a:pt x="42" y="509"/>
                  <a:pt x="0" y="580"/>
                  <a:pt x="0" y="657"/>
                </a:cubicBezTo>
                <a:lnTo>
                  <a:pt x="0" y="1542"/>
                </a:lnTo>
                <a:cubicBezTo>
                  <a:pt x="0" y="1619"/>
                  <a:pt x="42" y="1690"/>
                  <a:pt x="109" y="1729"/>
                </a:cubicBezTo>
                <a:lnTo>
                  <a:pt x="875" y="2172"/>
                </a:lnTo>
                <a:cubicBezTo>
                  <a:pt x="942" y="2210"/>
                  <a:pt x="1024" y="2210"/>
                  <a:pt x="1090" y="2172"/>
                </a:cubicBezTo>
                <a:lnTo>
                  <a:pt x="1137" y="2144"/>
                </a:lnTo>
                <a:lnTo>
                  <a:pt x="1137" y="1521"/>
                </a:lnTo>
                <a:cubicBezTo>
                  <a:pt x="1137" y="1359"/>
                  <a:pt x="1224" y="1210"/>
                  <a:pt x="1364" y="1128"/>
                </a:cubicBez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528">
            <a:extLst>
              <a:ext uri="{FF2B5EF4-FFF2-40B4-BE49-F238E27FC236}">
                <a16:creationId xmlns:a16="http://schemas.microsoft.com/office/drawing/2014/main" id="{068C5997-4C6C-47D1-9FFF-F1FAAF8FF45C}"/>
              </a:ext>
            </a:extLst>
          </p:cNvPr>
          <p:cNvSpPr/>
          <p:nvPr/>
        </p:nvSpPr>
        <p:spPr>
          <a:xfrm>
            <a:off x="13726754" y="3667943"/>
            <a:ext cx="2446734" cy="27394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5" h="2200">
                <a:moveTo>
                  <a:pt x="828" y="1521"/>
                </a:moveTo>
                <a:lnTo>
                  <a:pt x="828" y="2144"/>
                </a:lnTo>
                <a:lnTo>
                  <a:pt x="875" y="2172"/>
                </a:lnTo>
                <a:cubicBezTo>
                  <a:pt x="942" y="2210"/>
                  <a:pt x="1024" y="2210"/>
                  <a:pt x="1090" y="2172"/>
                </a:cubicBezTo>
                <a:lnTo>
                  <a:pt x="1857" y="1729"/>
                </a:lnTo>
                <a:cubicBezTo>
                  <a:pt x="1923" y="1690"/>
                  <a:pt x="1965" y="1619"/>
                  <a:pt x="1965" y="1542"/>
                </a:cubicBezTo>
                <a:lnTo>
                  <a:pt x="1965" y="657"/>
                </a:lnTo>
                <a:cubicBezTo>
                  <a:pt x="1965" y="580"/>
                  <a:pt x="1923" y="509"/>
                  <a:pt x="1857" y="471"/>
                </a:cubicBezTo>
                <a:lnTo>
                  <a:pt x="1090" y="28"/>
                </a:lnTo>
                <a:cubicBezTo>
                  <a:pt x="1024" y="-9"/>
                  <a:pt x="942" y="-9"/>
                  <a:pt x="875" y="28"/>
                </a:cubicBezTo>
                <a:lnTo>
                  <a:pt x="109" y="471"/>
                </a:lnTo>
                <a:cubicBezTo>
                  <a:pt x="42" y="509"/>
                  <a:pt x="0" y="580"/>
                  <a:pt x="0" y="657"/>
                </a:cubicBezTo>
                <a:lnTo>
                  <a:pt x="0" y="782"/>
                </a:lnTo>
                <a:lnTo>
                  <a:pt x="601" y="1128"/>
                </a:lnTo>
                <a:cubicBezTo>
                  <a:pt x="741" y="1210"/>
                  <a:pt x="828" y="1359"/>
                  <a:pt x="828" y="1521"/>
                </a:cubicBezTo>
                <a:close/>
              </a:path>
            </a:pathLst>
          </a:custGeom>
          <a:solidFill>
            <a:srgbClr val="BD1DB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: Shape 529">
            <a:extLst>
              <a:ext uri="{FF2B5EF4-FFF2-40B4-BE49-F238E27FC236}">
                <a16:creationId xmlns:a16="http://schemas.microsoft.com/office/drawing/2014/main" id="{9BFD874E-AEAB-4D9A-80C7-0591874FBEFB}"/>
              </a:ext>
            </a:extLst>
          </p:cNvPr>
          <p:cNvSpPr/>
          <p:nvPr/>
        </p:nvSpPr>
        <p:spPr>
          <a:xfrm>
            <a:off x="11247626" y="3842354"/>
            <a:ext cx="1883636" cy="9580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13" h="770">
                <a:moveTo>
                  <a:pt x="864" y="741"/>
                </a:moveTo>
                <a:lnTo>
                  <a:pt x="1513" y="366"/>
                </a:lnTo>
                <a:lnTo>
                  <a:pt x="982" y="60"/>
                </a:lnTo>
                <a:cubicBezTo>
                  <a:pt x="842" y="-20"/>
                  <a:pt x="670" y="-20"/>
                  <a:pt x="529" y="60"/>
                </a:cubicBezTo>
                <a:lnTo>
                  <a:pt x="0" y="366"/>
                </a:lnTo>
                <a:lnTo>
                  <a:pt x="648" y="741"/>
                </a:lnTo>
                <a:cubicBezTo>
                  <a:pt x="715" y="780"/>
                  <a:pt x="797" y="780"/>
                  <a:pt x="864" y="741"/>
                </a:cubicBezTo>
                <a:close/>
              </a:path>
            </a:pathLst>
          </a:custGeom>
          <a:solidFill>
            <a:schemeClr val="bg1">
              <a:lumMod val="50000"/>
              <a:alpha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reeform: Shape 530">
            <a:extLst>
              <a:ext uri="{FF2B5EF4-FFF2-40B4-BE49-F238E27FC236}">
                <a16:creationId xmlns:a16="http://schemas.microsoft.com/office/drawing/2014/main" id="{F9900A99-C35A-4815-8EB3-33091F0DE510}"/>
              </a:ext>
            </a:extLst>
          </p:cNvPr>
          <p:cNvSpPr/>
          <p:nvPr/>
        </p:nvSpPr>
        <p:spPr>
          <a:xfrm>
            <a:off x="9619374" y="4643397"/>
            <a:ext cx="1030269" cy="16955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8" h="1362">
                <a:moveTo>
                  <a:pt x="828" y="760"/>
                </a:moveTo>
                <a:lnTo>
                  <a:pt x="828" y="0"/>
                </a:lnTo>
                <a:lnTo>
                  <a:pt x="227" y="346"/>
                </a:lnTo>
                <a:cubicBezTo>
                  <a:pt x="87" y="428"/>
                  <a:pt x="0" y="577"/>
                  <a:pt x="0" y="739"/>
                </a:cubicBezTo>
                <a:lnTo>
                  <a:pt x="0" y="1362"/>
                </a:lnTo>
                <a:lnTo>
                  <a:pt x="720" y="947"/>
                </a:lnTo>
                <a:cubicBezTo>
                  <a:pt x="786" y="908"/>
                  <a:pt x="828" y="837"/>
                  <a:pt x="828" y="760"/>
                </a:cubicBezTo>
                <a:close/>
              </a:path>
            </a:pathLst>
          </a:custGeom>
          <a:solidFill>
            <a:schemeClr val="bg1">
              <a:lumMod val="50000"/>
              <a:alpha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US" sz="1800" dirty="0">
              <a:latin typeface="Arial" pitchFamily="18"/>
              <a:ea typeface="Microsoft YaHei" pitchFamily="2"/>
            </a:endParaRPr>
          </a:p>
        </p:txBody>
      </p:sp>
      <p:sp>
        <p:nvSpPr>
          <p:cNvPr id="10" name="Freeform: Shape 531">
            <a:extLst>
              <a:ext uri="{FF2B5EF4-FFF2-40B4-BE49-F238E27FC236}">
                <a16:creationId xmlns:a16="http://schemas.microsoft.com/office/drawing/2014/main" id="{5508D435-248D-4BB5-ACBF-F5021342A59E}"/>
              </a:ext>
            </a:extLst>
          </p:cNvPr>
          <p:cNvSpPr/>
          <p:nvPr/>
        </p:nvSpPr>
        <p:spPr>
          <a:xfrm>
            <a:off x="13726754" y="4643397"/>
            <a:ext cx="1030269" cy="16955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8" h="1362">
                <a:moveTo>
                  <a:pt x="109" y="947"/>
                </a:moveTo>
                <a:lnTo>
                  <a:pt x="828" y="1362"/>
                </a:lnTo>
                <a:lnTo>
                  <a:pt x="828" y="739"/>
                </a:lnTo>
                <a:cubicBezTo>
                  <a:pt x="828" y="577"/>
                  <a:pt x="741" y="428"/>
                  <a:pt x="601" y="346"/>
                </a:cubicBezTo>
                <a:lnTo>
                  <a:pt x="0" y="0"/>
                </a:lnTo>
                <a:lnTo>
                  <a:pt x="0" y="760"/>
                </a:lnTo>
                <a:cubicBezTo>
                  <a:pt x="0" y="837"/>
                  <a:pt x="42" y="908"/>
                  <a:pt x="109" y="947"/>
                </a:cubicBezTo>
                <a:close/>
              </a:path>
            </a:pathLst>
          </a:custGeom>
          <a:solidFill>
            <a:schemeClr val="bg1">
              <a:lumMod val="50000"/>
              <a:alpha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532">
            <a:extLst>
              <a:ext uri="{FF2B5EF4-FFF2-40B4-BE49-F238E27FC236}">
                <a16:creationId xmlns:a16="http://schemas.microsoft.com/office/drawing/2014/main" id="{08FD3421-C0DD-4819-9F19-604FCE99373D}"/>
              </a:ext>
            </a:extLst>
          </p:cNvPr>
          <p:cNvSpPr/>
          <p:nvPr/>
        </p:nvSpPr>
        <p:spPr>
          <a:xfrm>
            <a:off x="10966081" y="9143197"/>
            <a:ext cx="2445488" cy="22386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4" h="1798">
                <a:moveTo>
                  <a:pt x="755" y="306"/>
                </a:moveTo>
                <a:lnTo>
                  <a:pt x="226" y="0"/>
                </a:lnTo>
                <a:lnTo>
                  <a:pt x="108" y="68"/>
                </a:lnTo>
                <a:cubicBezTo>
                  <a:pt x="41" y="107"/>
                  <a:pt x="0" y="178"/>
                  <a:pt x="0" y="255"/>
                </a:cubicBezTo>
                <a:lnTo>
                  <a:pt x="0" y="1140"/>
                </a:lnTo>
                <a:cubicBezTo>
                  <a:pt x="0" y="1217"/>
                  <a:pt x="41" y="1288"/>
                  <a:pt x="108" y="1327"/>
                </a:cubicBezTo>
                <a:lnTo>
                  <a:pt x="874" y="1769"/>
                </a:lnTo>
                <a:cubicBezTo>
                  <a:pt x="941" y="1807"/>
                  <a:pt x="1023" y="1807"/>
                  <a:pt x="1090" y="1769"/>
                </a:cubicBezTo>
                <a:lnTo>
                  <a:pt x="1856" y="1327"/>
                </a:lnTo>
                <a:cubicBezTo>
                  <a:pt x="1923" y="1288"/>
                  <a:pt x="1964" y="1217"/>
                  <a:pt x="1964" y="1140"/>
                </a:cubicBezTo>
                <a:lnTo>
                  <a:pt x="1964" y="255"/>
                </a:lnTo>
                <a:cubicBezTo>
                  <a:pt x="1964" y="178"/>
                  <a:pt x="1923" y="107"/>
                  <a:pt x="1856" y="68"/>
                </a:cubicBezTo>
                <a:lnTo>
                  <a:pt x="1739" y="0"/>
                </a:lnTo>
                <a:lnTo>
                  <a:pt x="1208" y="306"/>
                </a:lnTo>
                <a:cubicBezTo>
                  <a:pt x="1068" y="387"/>
                  <a:pt x="896" y="387"/>
                  <a:pt x="755" y="306"/>
                </a:cubicBezTo>
                <a:close/>
              </a:path>
            </a:pathLst>
          </a:custGeom>
          <a:solidFill>
            <a:srgbClr val="F37D8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533">
            <a:extLst>
              <a:ext uri="{FF2B5EF4-FFF2-40B4-BE49-F238E27FC236}">
                <a16:creationId xmlns:a16="http://schemas.microsoft.com/office/drawing/2014/main" id="{17924233-70D7-4288-A0A6-5E8E99D4C59C}"/>
              </a:ext>
            </a:extLst>
          </p:cNvPr>
          <p:cNvSpPr/>
          <p:nvPr/>
        </p:nvSpPr>
        <p:spPr>
          <a:xfrm>
            <a:off x="11247626" y="8641136"/>
            <a:ext cx="1883636" cy="9580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13" h="770">
                <a:moveTo>
                  <a:pt x="648" y="29"/>
                </a:moveTo>
                <a:lnTo>
                  <a:pt x="0" y="403"/>
                </a:lnTo>
                <a:lnTo>
                  <a:pt x="529" y="709"/>
                </a:lnTo>
                <a:cubicBezTo>
                  <a:pt x="670" y="790"/>
                  <a:pt x="842" y="790"/>
                  <a:pt x="982" y="709"/>
                </a:cubicBezTo>
                <a:lnTo>
                  <a:pt x="1513" y="403"/>
                </a:lnTo>
                <a:lnTo>
                  <a:pt x="864" y="29"/>
                </a:lnTo>
                <a:cubicBezTo>
                  <a:pt x="797" y="-10"/>
                  <a:pt x="715" y="-10"/>
                  <a:pt x="648" y="29"/>
                </a:cubicBezTo>
                <a:close/>
              </a:path>
            </a:pathLst>
          </a:custGeom>
          <a:solidFill>
            <a:schemeClr val="bg1">
              <a:lumMod val="50000"/>
              <a:alpha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534">
            <a:extLst>
              <a:ext uri="{FF2B5EF4-FFF2-40B4-BE49-F238E27FC236}">
                <a16:creationId xmlns:a16="http://schemas.microsoft.com/office/drawing/2014/main" id="{CE62F341-301B-4BDC-A9BC-DC5A07CDAC4C}"/>
              </a:ext>
            </a:extLst>
          </p:cNvPr>
          <p:cNvSpPr/>
          <p:nvPr/>
        </p:nvSpPr>
        <p:spPr>
          <a:xfrm>
            <a:off x="13726754" y="7031579"/>
            <a:ext cx="2446734" cy="27419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5" h="2202">
                <a:moveTo>
                  <a:pt x="601" y="1072"/>
                </a:moveTo>
                <a:lnTo>
                  <a:pt x="0" y="1418"/>
                </a:lnTo>
                <a:lnTo>
                  <a:pt x="0" y="1543"/>
                </a:lnTo>
                <a:cubicBezTo>
                  <a:pt x="0" y="1620"/>
                  <a:pt x="42" y="1691"/>
                  <a:pt x="109" y="1730"/>
                </a:cubicBezTo>
                <a:lnTo>
                  <a:pt x="875" y="2172"/>
                </a:lnTo>
                <a:cubicBezTo>
                  <a:pt x="942" y="2211"/>
                  <a:pt x="1024" y="2211"/>
                  <a:pt x="1090" y="2172"/>
                </a:cubicBezTo>
                <a:lnTo>
                  <a:pt x="1857" y="1730"/>
                </a:lnTo>
                <a:cubicBezTo>
                  <a:pt x="1923" y="1691"/>
                  <a:pt x="1965" y="1620"/>
                  <a:pt x="1965" y="1543"/>
                </a:cubicBezTo>
                <a:lnTo>
                  <a:pt x="1965" y="658"/>
                </a:lnTo>
                <a:cubicBezTo>
                  <a:pt x="1965" y="581"/>
                  <a:pt x="1923" y="510"/>
                  <a:pt x="1857" y="472"/>
                </a:cubicBezTo>
                <a:lnTo>
                  <a:pt x="1090" y="29"/>
                </a:lnTo>
                <a:cubicBezTo>
                  <a:pt x="1024" y="-10"/>
                  <a:pt x="942" y="-10"/>
                  <a:pt x="875" y="29"/>
                </a:cubicBezTo>
                <a:lnTo>
                  <a:pt x="828" y="56"/>
                </a:lnTo>
                <a:lnTo>
                  <a:pt x="828" y="679"/>
                </a:lnTo>
                <a:cubicBezTo>
                  <a:pt x="828" y="841"/>
                  <a:pt x="741" y="991"/>
                  <a:pt x="601" y="1072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535">
            <a:extLst>
              <a:ext uri="{FF2B5EF4-FFF2-40B4-BE49-F238E27FC236}">
                <a16:creationId xmlns:a16="http://schemas.microsoft.com/office/drawing/2014/main" id="{458BD9E3-3F4E-40E7-A515-19E5846A1EAA}"/>
              </a:ext>
            </a:extLst>
          </p:cNvPr>
          <p:cNvSpPr/>
          <p:nvPr/>
        </p:nvSpPr>
        <p:spPr>
          <a:xfrm>
            <a:off x="13726754" y="7101343"/>
            <a:ext cx="1030269" cy="16955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8" h="1362">
                <a:moveTo>
                  <a:pt x="0" y="602"/>
                </a:moveTo>
                <a:lnTo>
                  <a:pt x="0" y="1362"/>
                </a:lnTo>
                <a:lnTo>
                  <a:pt x="601" y="1016"/>
                </a:lnTo>
                <a:cubicBezTo>
                  <a:pt x="741" y="935"/>
                  <a:pt x="828" y="785"/>
                  <a:pt x="828" y="623"/>
                </a:cubicBezTo>
                <a:lnTo>
                  <a:pt x="828" y="0"/>
                </a:lnTo>
                <a:lnTo>
                  <a:pt x="109" y="416"/>
                </a:lnTo>
                <a:cubicBezTo>
                  <a:pt x="42" y="454"/>
                  <a:pt x="0" y="525"/>
                  <a:pt x="0" y="602"/>
                </a:cubicBezTo>
                <a:close/>
              </a:path>
            </a:pathLst>
          </a:custGeom>
          <a:solidFill>
            <a:schemeClr val="bg1">
              <a:lumMod val="50000"/>
              <a:alpha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536">
            <a:extLst>
              <a:ext uri="{FF2B5EF4-FFF2-40B4-BE49-F238E27FC236}">
                <a16:creationId xmlns:a16="http://schemas.microsoft.com/office/drawing/2014/main" id="{8101757A-3251-4FA4-9226-AEB58746F2D6}"/>
              </a:ext>
            </a:extLst>
          </p:cNvPr>
          <p:cNvSpPr/>
          <p:nvPr/>
        </p:nvSpPr>
        <p:spPr>
          <a:xfrm>
            <a:off x="8202913" y="7031579"/>
            <a:ext cx="2446734" cy="27419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5" h="2202">
                <a:moveTo>
                  <a:pt x="1137" y="679"/>
                </a:moveTo>
                <a:lnTo>
                  <a:pt x="1137" y="56"/>
                </a:lnTo>
                <a:lnTo>
                  <a:pt x="1090" y="29"/>
                </a:lnTo>
                <a:cubicBezTo>
                  <a:pt x="1024" y="-10"/>
                  <a:pt x="942" y="-10"/>
                  <a:pt x="875" y="29"/>
                </a:cubicBezTo>
                <a:lnTo>
                  <a:pt x="109" y="472"/>
                </a:lnTo>
                <a:cubicBezTo>
                  <a:pt x="42" y="510"/>
                  <a:pt x="0" y="581"/>
                  <a:pt x="0" y="658"/>
                </a:cubicBezTo>
                <a:lnTo>
                  <a:pt x="0" y="1543"/>
                </a:lnTo>
                <a:cubicBezTo>
                  <a:pt x="0" y="1620"/>
                  <a:pt x="42" y="1691"/>
                  <a:pt x="109" y="1730"/>
                </a:cubicBezTo>
                <a:lnTo>
                  <a:pt x="875" y="2172"/>
                </a:lnTo>
                <a:cubicBezTo>
                  <a:pt x="942" y="2211"/>
                  <a:pt x="1024" y="2211"/>
                  <a:pt x="1090" y="2172"/>
                </a:cubicBezTo>
                <a:lnTo>
                  <a:pt x="1857" y="1730"/>
                </a:lnTo>
                <a:cubicBezTo>
                  <a:pt x="1923" y="1691"/>
                  <a:pt x="1965" y="1620"/>
                  <a:pt x="1965" y="1543"/>
                </a:cubicBezTo>
                <a:lnTo>
                  <a:pt x="1965" y="1418"/>
                </a:lnTo>
                <a:lnTo>
                  <a:pt x="1364" y="1072"/>
                </a:lnTo>
                <a:cubicBezTo>
                  <a:pt x="1224" y="991"/>
                  <a:pt x="1137" y="841"/>
                  <a:pt x="1137" y="679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: Shape 537">
            <a:extLst>
              <a:ext uri="{FF2B5EF4-FFF2-40B4-BE49-F238E27FC236}">
                <a16:creationId xmlns:a16="http://schemas.microsoft.com/office/drawing/2014/main" id="{26F607C2-98AE-4600-A900-A2DAAEEED36D}"/>
              </a:ext>
            </a:extLst>
          </p:cNvPr>
          <p:cNvSpPr/>
          <p:nvPr/>
        </p:nvSpPr>
        <p:spPr>
          <a:xfrm>
            <a:off x="9619374" y="7101343"/>
            <a:ext cx="1030269" cy="16955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8" h="1362">
                <a:moveTo>
                  <a:pt x="720" y="416"/>
                </a:moveTo>
                <a:lnTo>
                  <a:pt x="0" y="0"/>
                </a:lnTo>
                <a:lnTo>
                  <a:pt x="0" y="623"/>
                </a:lnTo>
                <a:cubicBezTo>
                  <a:pt x="0" y="785"/>
                  <a:pt x="87" y="935"/>
                  <a:pt x="227" y="1016"/>
                </a:cubicBezTo>
                <a:lnTo>
                  <a:pt x="828" y="1362"/>
                </a:lnTo>
                <a:lnTo>
                  <a:pt x="828" y="602"/>
                </a:lnTo>
                <a:cubicBezTo>
                  <a:pt x="828" y="525"/>
                  <a:pt x="786" y="454"/>
                  <a:pt x="720" y="416"/>
                </a:cubicBezTo>
                <a:close/>
              </a:path>
            </a:pathLst>
          </a:custGeom>
          <a:solidFill>
            <a:schemeClr val="bg1">
              <a:lumMod val="50000"/>
              <a:alpha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43672112-2706-421C-94C1-0168275C28CA}"/>
              </a:ext>
            </a:extLst>
          </p:cNvPr>
          <p:cNvSpPr txBox="1"/>
          <p:nvPr/>
        </p:nvSpPr>
        <p:spPr>
          <a:xfrm>
            <a:off x="2364990" y="2427882"/>
            <a:ext cx="4227684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87C1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DADOS</a:t>
            </a: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C358E3BA-BA20-4B22-8ED4-5908176BBDD1}"/>
              </a:ext>
            </a:extLst>
          </p:cNvPr>
          <p:cNvSpPr txBox="1"/>
          <p:nvPr/>
        </p:nvSpPr>
        <p:spPr>
          <a:xfrm>
            <a:off x="2364990" y="3175966"/>
            <a:ext cx="4227685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800" b="1" spc="-2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Criação de tipos abstratos de dados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E48396DF-9876-4F69-B2F2-F69F2205972C}"/>
              </a:ext>
            </a:extLst>
          </p:cNvPr>
          <p:cNvSpPr txBox="1"/>
          <p:nvPr/>
        </p:nvSpPr>
        <p:spPr>
          <a:xfrm>
            <a:off x="2364990" y="5501898"/>
            <a:ext cx="4227684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FFC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PROCESSOS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4456CDAA-727A-4DB9-ABA7-55CB092BC1C9}"/>
              </a:ext>
            </a:extLst>
          </p:cNvPr>
          <p:cNvSpPr txBox="1"/>
          <p:nvPr/>
        </p:nvSpPr>
        <p:spPr>
          <a:xfrm>
            <a:off x="2364990" y="6249982"/>
            <a:ext cx="4227685" cy="1456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800" b="1" spc="-2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Descrição das propriedades dos processos e suas atividades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77C21F0F-8C16-4647-8B9E-F48318845BDE}"/>
              </a:ext>
            </a:extLst>
          </p:cNvPr>
          <p:cNvSpPr txBox="1"/>
          <p:nvPr/>
        </p:nvSpPr>
        <p:spPr>
          <a:xfrm>
            <a:off x="2364990" y="8581982"/>
            <a:ext cx="4227684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7769B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POSSIBILIDADES</a:t>
            </a: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BE87CFF6-5190-44AA-BB21-51E174CEA57B}"/>
              </a:ext>
            </a:extLst>
          </p:cNvPr>
          <p:cNvSpPr txBox="1"/>
          <p:nvPr/>
        </p:nvSpPr>
        <p:spPr>
          <a:xfrm>
            <a:off x="2364990" y="9330066"/>
            <a:ext cx="4227685" cy="191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800" b="1" spc="-2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Avaliação das possibilidades e impactos do emprego de um Banco de Dados NoSQL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1C1F4617-C212-42E9-B27E-568E0B744C73}"/>
              </a:ext>
            </a:extLst>
          </p:cNvPr>
          <p:cNvSpPr txBox="1"/>
          <p:nvPr/>
        </p:nvSpPr>
        <p:spPr>
          <a:xfrm>
            <a:off x="17783715" y="2427882"/>
            <a:ext cx="4227684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4000" b="1" spc="-30" dirty="0">
                <a:solidFill>
                  <a:srgbClr val="BD1DB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MER</a:t>
            </a: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D0CBE1AE-CA2F-4833-96DA-96E5117FD48D}"/>
              </a:ext>
            </a:extLst>
          </p:cNvPr>
          <p:cNvSpPr txBox="1"/>
          <p:nvPr/>
        </p:nvSpPr>
        <p:spPr>
          <a:xfrm>
            <a:off x="17783715" y="3175966"/>
            <a:ext cx="4227685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800" b="1" spc="-2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Mapeamento do diagrama entidade-relacionamento em um modelo relacional</a:t>
            </a: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D22D8077-4B3C-4057-B099-FEBCB582FB86}"/>
              </a:ext>
            </a:extLst>
          </p:cNvPr>
          <p:cNvSpPr txBox="1"/>
          <p:nvPr/>
        </p:nvSpPr>
        <p:spPr>
          <a:xfrm>
            <a:off x="17783715" y="5501898"/>
            <a:ext cx="4227684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4000" b="1" spc="-30" dirty="0">
                <a:solidFill>
                  <a:srgbClr val="408CB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PAPÉIS</a:t>
            </a:r>
          </a:p>
        </p:txBody>
      </p:sp>
      <p:sp>
        <p:nvSpPr>
          <p:cNvPr id="32" name="TextBox 14">
            <a:extLst>
              <a:ext uri="{FF2B5EF4-FFF2-40B4-BE49-F238E27FC236}">
                <a16:creationId xmlns:a16="http://schemas.microsoft.com/office/drawing/2014/main" id="{94648B25-A80E-4E02-B41B-59B638511C9D}"/>
              </a:ext>
            </a:extLst>
          </p:cNvPr>
          <p:cNvSpPr txBox="1"/>
          <p:nvPr/>
        </p:nvSpPr>
        <p:spPr>
          <a:xfrm>
            <a:off x="17783715" y="6249982"/>
            <a:ext cx="4227685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800" b="1" spc="-2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Criação dos papéis associados aos processos.</a:t>
            </a:r>
          </a:p>
        </p:txBody>
      </p:sp>
      <p:sp>
        <p:nvSpPr>
          <p:cNvPr id="33" name="TextBox 15">
            <a:extLst>
              <a:ext uri="{FF2B5EF4-FFF2-40B4-BE49-F238E27FC236}">
                <a16:creationId xmlns:a16="http://schemas.microsoft.com/office/drawing/2014/main" id="{36B240C8-9AA4-4E7F-B4FB-5E8198B68526}"/>
              </a:ext>
            </a:extLst>
          </p:cNvPr>
          <p:cNvSpPr txBox="1"/>
          <p:nvPr/>
        </p:nvSpPr>
        <p:spPr>
          <a:xfrm>
            <a:off x="17354954" y="8581982"/>
            <a:ext cx="4715338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4000" b="1" spc="-30" dirty="0">
                <a:solidFill>
                  <a:srgbClr val="F37D8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PROGRAMAÇÃO</a:t>
            </a: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0FEB5419-25B3-408A-A3F9-208DD3DFDC5A}"/>
              </a:ext>
            </a:extLst>
          </p:cNvPr>
          <p:cNvSpPr txBox="1"/>
          <p:nvPr/>
        </p:nvSpPr>
        <p:spPr>
          <a:xfrm>
            <a:off x="17783715" y="9330066"/>
            <a:ext cx="4227685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800" b="1" spc="-2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Programação dos scripts e elaboração dos esboços de consultas SQL</a:t>
            </a:r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B32E9998-EF7C-4ABD-A2C7-74CBC9F28A34}"/>
              </a:ext>
            </a:extLst>
          </p:cNvPr>
          <p:cNvSpPr txBox="1"/>
          <p:nvPr/>
        </p:nvSpPr>
        <p:spPr>
          <a:xfrm>
            <a:off x="10601915" y="6230103"/>
            <a:ext cx="3172560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Automação do</a:t>
            </a:r>
          </a:p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Processo</a:t>
            </a:r>
          </a:p>
        </p:txBody>
      </p:sp>
      <p:pic>
        <p:nvPicPr>
          <p:cNvPr id="42" name="Gráfico 41" descr="Banco de dados">
            <a:extLst>
              <a:ext uri="{FF2B5EF4-FFF2-40B4-BE49-F238E27FC236}">
                <a16:creationId xmlns:a16="http://schemas.microsoft.com/office/drawing/2014/main" id="{B44B3344-BB39-4F62-A8D3-B25240A36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0995" y="2676924"/>
            <a:ext cx="914400" cy="914400"/>
          </a:xfrm>
          <a:prstGeom prst="rect">
            <a:avLst/>
          </a:prstGeom>
        </p:spPr>
      </p:pic>
      <p:pic>
        <p:nvPicPr>
          <p:cNvPr id="44" name="Gráfico 43" descr="Círculos com setas">
            <a:extLst>
              <a:ext uri="{FF2B5EF4-FFF2-40B4-BE49-F238E27FC236}">
                <a16:creationId xmlns:a16="http://schemas.microsoft.com/office/drawing/2014/main" id="{02C4E9A9-6F8C-41A0-8B45-91700E6DE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04353" y="4576734"/>
            <a:ext cx="914400" cy="914400"/>
          </a:xfrm>
          <a:prstGeom prst="rect">
            <a:avLst/>
          </a:prstGeom>
        </p:spPr>
      </p:pic>
      <p:pic>
        <p:nvPicPr>
          <p:cNvPr id="46" name="Gráfico 45" descr="Lâmpada e engrenagem">
            <a:extLst>
              <a:ext uri="{FF2B5EF4-FFF2-40B4-BE49-F238E27FC236}">
                <a16:creationId xmlns:a16="http://schemas.microsoft.com/office/drawing/2014/main" id="{2FF491D5-E6C0-44A7-8AE5-ED7FCD73E4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4353" y="8021525"/>
            <a:ext cx="914400" cy="914400"/>
          </a:xfrm>
          <a:prstGeom prst="rect">
            <a:avLst/>
          </a:prstGeom>
        </p:spPr>
      </p:pic>
      <p:pic>
        <p:nvPicPr>
          <p:cNvPr id="48" name="Gráfico 47" descr="Web design">
            <a:extLst>
              <a:ext uri="{FF2B5EF4-FFF2-40B4-BE49-F238E27FC236}">
                <a16:creationId xmlns:a16="http://schemas.microsoft.com/office/drawing/2014/main" id="{E9F62041-CA3B-471D-831F-41E42EE3CC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30995" y="9940222"/>
            <a:ext cx="914400" cy="914400"/>
          </a:xfrm>
          <a:prstGeom prst="rect">
            <a:avLst/>
          </a:prstGeom>
        </p:spPr>
      </p:pic>
      <p:pic>
        <p:nvPicPr>
          <p:cNvPr id="50" name="Gráfico 49" descr="Compartilhar com uma pessoa">
            <a:extLst>
              <a:ext uri="{FF2B5EF4-FFF2-40B4-BE49-F238E27FC236}">
                <a16:creationId xmlns:a16="http://schemas.microsoft.com/office/drawing/2014/main" id="{647080D4-538F-4055-8192-F818721F50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791453" y="8021525"/>
            <a:ext cx="914400" cy="914400"/>
          </a:xfrm>
          <a:prstGeom prst="rect">
            <a:avLst/>
          </a:prstGeom>
        </p:spPr>
      </p:pic>
      <p:pic>
        <p:nvPicPr>
          <p:cNvPr id="52" name="Gráfico 51" descr="Apresentação com organograma">
            <a:extLst>
              <a:ext uri="{FF2B5EF4-FFF2-40B4-BE49-F238E27FC236}">
                <a16:creationId xmlns:a16="http://schemas.microsoft.com/office/drawing/2014/main" id="{EFD8D03C-84EE-425F-9E2A-45DB626BB8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895315" y="45767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3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D1840D4-5911-486F-83BB-BFA903AA6E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3114EBC-FF89-43FC-A5C5-D480DF56B769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reeform: Shape 526">
            <a:extLst>
              <a:ext uri="{FF2B5EF4-FFF2-40B4-BE49-F238E27FC236}">
                <a16:creationId xmlns:a16="http://schemas.microsoft.com/office/drawing/2014/main" id="{514B00F5-AC9E-4095-A1A0-02580371B714}"/>
              </a:ext>
            </a:extLst>
          </p:cNvPr>
          <p:cNvSpPr/>
          <p:nvPr/>
        </p:nvSpPr>
        <p:spPr>
          <a:xfrm>
            <a:off x="4311346" y="2339270"/>
            <a:ext cx="2445488" cy="2237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4" h="1797">
                <a:moveTo>
                  <a:pt x="1208" y="1491"/>
                </a:moveTo>
                <a:lnTo>
                  <a:pt x="1739" y="1797"/>
                </a:lnTo>
                <a:lnTo>
                  <a:pt x="1856" y="1729"/>
                </a:lnTo>
                <a:cubicBezTo>
                  <a:pt x="1923" y="1691"/>
                  <a:pt x="1964" y="1620"/>
                  <a:pt x="1964" y="1543"/>
                </a:cubicBezTo>
                <a:lnTo>
                  <a:pt x="1964" y="658"/>
                </a:lnTo>
                <a:cubicBezTo>
                  <a:pt x="1964" y="581"/>
                  <a:pt x="1923" y="510"/>
                  <a:pt x="1856" y="471"/>
                </a:cubicBezTo>
                <a:lnTo>
                  <a:pt x="1090" y="28"/>
                </a:lnTo>
                <a:cubicBezTo>
                  <a:pt x="1023" y="-9"/>
                  <a:pt x="941" y="-9"/>
                  <a:pt x="874" y="28"/>
                </a:cubicBezTo>
                <a:lnTo>
                  <a:pt x="108" y="471"/>
                </a:lnTo>
                <a:cubicBezTo>
                  <a:pt x="41" y="510"/>
                  <a:pt x="0" y="581"/>
                  <a:pt x="0" y="658"/>
                </a:cubicBezTo>
                <a:lnTo>
                  <a:pt x="0" y="1543"/>
                </a:lnTo>
                <a:cubicBezTo>
                  <a:pt x="0" y="1620"/>
                  <a:pt x="41" y="1691"/>
                  <a:pt x="108" y="1729"/>
                </a:cubicBezTo>
                <a:lnTo>
                  <a:pt x="226" y="1797"/>
                </a:lnTo>
                <a:lnTo>
                  <a:pt x="755" y="1491"/>
                </a:lnTo>
                <a:cubicBezTo>
                  <a:pt x="896" y="1411"/>
                  <a:pt x="1068" y="1411"/>
                  <a:pt x="1208" y="1491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27">
            <a:extLst>
              <a:ext uri="{FF2B5EF4-FFF2-40B4-BE49-F238E27FC236}">
                <a16:creationId xmlns:a16="http://schemas.microsoft.com/office/drawing/2014/main" id="{77D03A64-1A06-4DA2-B5B6-A7A4D196E128}"/>
              </a:ext>
            </a:extLst>
          </p:cNvPr>
          <p:cNvSpPr/>
          <p:nvPr/>
        </p:nvSpPr>
        <p:spPr>
          <a:xfrm>
            <a:off x="1548178" y="3948837"/>
            <a:ext cx="2446734" cy="27394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5" h="2200">
                <a:moveTo>
                  <a:pt x="1364" y="1128"/>
                </a:moveTo>
                <a:lnTo>
                  <a:pt x="1965" y="782"/>
                </a:lnTo>
                <a:lnTo>
                  <a:pt x="1965" y="657"/>
                </a:lnTo>
                <a:cubicBezTo>
                  <a:pt x="1965" y="580"/>
                  <a:pt x="1923" y="509"/>
                  <a:pt x="1857" y="471"/>
                </a:cubicBezTo>
                <a:lnTo>
                  <a:pt x="1090" y="28"/>
                </a:lnTo>
                <a:cubicBezTo>
                  <a:pt x="1024" y="-9"/>
                  <a:pt x="942" y="-9"/>
                  <a:pt x="875" y="28"/>
                </a:cubicBezTo>
                <a:lnTo>
                  <a:pt x="109" y="471"/>
                </a:lnTo>
                <a:cubicBezTo>
                  <a:pt x="42" y="509"/>
                  <a:pt x="0" y="580"/>
                  <a:pt x="0" y="657"/>
                </a:cubicBezTo>
                <a:lnTo>
                  <a:pt x="0" y="1542"/>
                </a:lnTo>
                <a:cubicBezTo>
                  <a:pt x="0" y="1619"/>
                  <a:pt x="42" y="1690"/>
                  <a:pt x="109" y="1729"/>
                </a:cubicBezTo>
                <a:lnTo>
                  <a:pt x="875" y="2172"/>
                </a:lnTo>
                <a:cubicBezTo>
                  <a:pt x="942" y="2210"/>
                  <a:pt x="1024" y="2210"/>
                  <a:pt x="1090" y="2172"/>
                </a:cubicBezTo>
                <a:lnTo>
                  <a:pt x="1137" y="2144"/>
                </a:lnTo>
                <a:lnTo>
                  <a:pt x="1137" y="1521"/>
                </a:lnTo>
                <a:cubicBezTo>
                  <a:pt x="1137" y="1359"/>
                  <a:pt x="1224" y="1210"/>
                  <a:pt x="1364" y="1128"/>
                </a:cubicBez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528">
            <a:extLst>
              <a:ext uri="{FF2B5EF4-FFF2-40B4-BE49-F238E27FC236}">
                <a16:creationId xmlns:a16="http://schemas.microsoft.com/office/drawing/2014/main" id="{068C5997-4C6C-47D1-9FFF-F1FAAF8FF45C}"/>
              </a:ext>
            </a:extLst>
          </p:cNvPr>
          <p:cNvSpPr/>
          <p:nvPr/>
        </p:nvSpPr>
        <p:spPr>
          <a:xfrm>
            <a:off x="7072019" y="3948837"/>
            <a:ext cx="2446734" cy="27394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5" h="2200">
                <a:moveTo>
                  <a:pt x="828" y="1521"/>
                </a:moveTo>
                <a:lnTo>
                  <a:pt x="828" y="2144"/>
                </a:lnTo>
                <a:lnTo>
                  <a:pt x="875" y="2172"/>
                </a:lnTo>
                <a:cubicBezTo>
                  <a:pt x="942" y="2210"/>
                  <a:pt x="1024" y="2210"/>
                  <a:pt x="1090" y="2172"/>
                </a:cubicBezTo>
                <a:lnTo>
                  <a:pt x="1857" y="1729"/>
                </a:lnTo>
                <a:cubicBezTo>
                  <a:pt x="1923" y="1690"/>
                  <a:pt x="1965" y="1619"/>
                  <a:pt x="1965" y="1542"/>
                </a:cubicBezTo>
                <a:lnTo>
                  <a:pt x="1965" y="657"/>
                </a:lnTo>
                <a:cubicBezTo>
                  <a:pt x="1965" y="580"/>
                  <a:pt x="1923" y="509"/>
                  <a:pt x="1857" y="471"/>
                </a:cubicBezTo>
                <a:lnTo>
                  <a:pt x="1090" y="28"/>
                </a:lnTo>
                <a:cubicBezTo>
                  <a:pt x="1024" y="-9"/>
                  <a:pt x="942" y="-9"/>
                  <a:pt x="875" y="28"/>
                </a:cubicBezTo>
                <a:lnTo>
                  <a:pt x="109" y="471"/>
                </a:lnTo>
                <a:cubicBezTo>
                  <a:pt x="42" y="509"/>
                  <a:pt x="0" y="580"/>
                  <a:pt x="0" y="657"/>
                </a:cubicBezTo>
                <a:lnTo>
                  <a:pt x="0" y="782"/>
                </a:lnTo>
                <a:lnTo>
                  <a:pt x="601" y="1128"/>
                </a:lnTo>
                <a:cubicBezTo>
                  <a:pt x="741" y="1210"/>
                  <a:pt x="828" y="1359"/>
                  <a:pt x="828" y="1521"/>
                </a:cubicBezTo>
                <a:close/>
              </a:path>
            </a:pathLst>
          </a:custGeom>
          <a:solidFill>
            <a:srgbClr val="BD1DB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: Shape 529">
            <a:extLst>
              <a:ext uri="{FF2B5EF4-FFF2-40B4-BE49-F238E27FC236}">
                <a16:creationId xmlns:a16="http://schemas.microsoft.com/office/drawing/2014/main" id="{9BFD874E-AEAB-4D9A-80C7-0591874FBEFB}"/>
              </a:ext>
            </a:extLst>
          </p:cNvPr>
          <p:cNvSpPr/>
          <p:nvPr/>
        </p:nvSpPr>
        <p:spPr>
          <a:xfrm>
            <a:off x="4592891" y="4123248"/>
            <a:ext cx="1883636" cy="9580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13" h="770">
                <a:moveTo>
                  <a:pt x="864" y="741"/>
                </a:moveTo>
                <a:lnTo>
                  <a:pt x="1513" y="366"/>
                </a:lnTo>
                <a:lnTo>
                  <a:pt x="982" y="60"/>
                </a:lnTo>
                <a:cubicBezTo>
                  <a:pt x="842" y="-20"/>
                  <a:pt x="670" y="-20"/>
                  <a:pt x="529" y="60"/>
                </a:cubicBezTo>
                <a:lnTo>
                  <a:pt x="0" y="366"/>
                </a:lnTo>
                <a:lnTo>
                  <a:pt x="648" y="741"/>
                </a:lnTo>
                <a:cubicBezTo>
                  <a:pt x="715" y="780"/>
                  <a:pt x="797" y="780"/>
                  <a:pt x="864" y="741"/>
                </a:cubicBezTo>
                <a:close/>
              </a:path>
            </a:pathLst>
          </a:custGeom>
          <a:solidFill>
            <a:schemeClr val="bg1">
              <a:lumMod val="50000"/>
              <a:alpha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reeform: Shape 530">
            <a:extLst>
              <a:ext uri="{FF2B5EF4-FFF2-40B4-BE49-F238E27FC236}">
                <a16:creationId xmlns:a16="http://schemas.microsoft.com/office/drawing/2014/main" id="{F9900A99-C35A-4815-8EB3-33091F0DE510}"/>
              </a:ext>
            </a:extLst>
          </p:cNvPr>
          <p:cNvSpPr/>
          <p:nvPr/>
        </p:nvSpPr>
        <p:spPr>
          <a:xfrm>
            <a:off x="2964639" y="4924291"/>
            <a:ext cx="1030269" cy="16955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8" h="1362">
                <a:moveTo>
                  <a:pt x="828" y="760"/>
                </a:moveTo>
                <a:lnTo>
                  <a:pt x="828" y="0"/>
                </a:lnTo>
                <a:lnTo>
                  <a:pt x="227" y="346"/>
                </a:lnTo>
                <a:cubicBezTo>
                  <a:pt x="87" y="428"/>
                  <a:pt x="0" y="577"/>
                  <a:pt x="0" y="739"/>
                </a:cubicBezTo>
                <a:lnTo>
                  <a:pt x="0" y="1362"/>
                </a:lnTo>
                <a:lnTo>
                  <a:pt x="720" y="947"/>
                </a:lnTo>
                <a:cubicBezTo>
                  <a:pt x="786" y="908"/>
                  <a:pt x="828" y="837"/>
                  <a:pt x="828" y="760"/>
                </a:cubicBezTo>
                <a:close/>
              </a:path>
            </a:pathLst>
          </a:custGeom>
          <a:solidFill>
            <a:schemeClr val="bg1">
              <a:lumMod val="50000"/>
              <a:alpha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US" sz="1800" dirty="0">
              <a:latin typeface="Arial" pitchFamily="18"/>
              <a:ea typeface="Microsoft YaHei" pitchFamily="2"/>
            </a:endParaRPr>
          </a:p>
        </p:txBody>
      </p:sp>
      <p:sp>
        <p:nvSpPr>
          <p:cNvPr id="10" name="Freeform: Shape 531">
            <a:extLst>
              <a:ext uri="{FF2B5EF4-FFF2-40B4-BE49-F238E27FC236}">
                <a16:creationId xmlns:a16="http://schemas.microsoft.com/office/drawing/2014/main" id="{5508D435-248D-4BB5-ACBF-F5021342A59E}"/>
              </a:ext>
            </a:extLst>
          </p:cNvPr>
          <p:cNvSpPr/>
          <p:nvPr/>
        </p:nvSpPr>
        <p:spPr>
          <a:xfrm>
            <a:off x="7072019" y="4924291"/>
            <a:ext cx="1030269" cy="16955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8" h="1362">
                <a:moveTo>
                  <a:pt x="109" y="947"/>
                </a:moveTo>
                <a:lnTo>
                  <a:pt x="828" y="1362"/>
                </a:lnTo>
                <a:lnTo>
                  <a:pt x="828" y="739"/>
                </a:lnTo>
                <a:cubicBezTo>
                  <a:pt x="828" y="577"/>
                  <a:pt x="741" y="428"/>
                  <a:pt x="601" y="346"/>
                </a:cubicBezTo>
                <a:lnTo>
                  <a:pt x="0" y="0"/>
                </a:lnTo>
                <a:lnTo>
                  <a:pt x="0" y="760"/>
                </a:lnTo>
                <a:cubicBezTo>
                  <a:pt x="0" y="837"/>
                  <a:pt x="42" y="908"/>
                  <a:pt x="109" y="947"/>
                </a:cubicBezTo>
                <a:close/>
              </a:path>
            </a:pathLst>
          </a:custGeom>
          <a:solidFill>
            <a:schemeClr val="bg1">
              <a:lumMod val="50000"/>
              <a:alpha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532">
            <a:extLst>
              <a:ext uri="{FF2B5EF4-FFF2-40B4-BE49-F238E27FC236}">
                <a16:creationId xmlns:a16="http://schemas.microsoft.com/office/drawing/2014/main" id="{08FD3421-C0DD-4819-9F19-604FCE99373D}"/>
              </a:ext>
            </a:extLst>
          </p:cNvPr>
          <p:cNvSpPr/>
          <p:nvPr/>
        </p:nvSpPr>
        <p:spPr>
          <a:xfrm>
            <a:off x="4311346" y="9424091"/>
            <a:ext cx="2445488" cy="22386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4" h="1798">
                <a:moveTo>
                  <a:pt x="755" y="306"/>
                </a:moveTo>
                <a:lnTo>
                  <a:pt x="226" y="0"/>
                </a:lnTo>
                <a:lnTo>
                  <a:pt x="108" y="68"/>
                </a:lnTo>
                <a:cubicBezTo>
                  <a:pt x="41" y="107"/>
                  <a:pt x="0" y="178"/>
                  <a:pt x="0" y="255"/>
                </a:cubicBezTo>
                <a:lnTo>
                  <a:pt x="0" y="1140"/>
                </a:lnTo>
                <a:cubicBezTo>
                  <a:pt x="0" y="1217"/>
                  <a:pt x="41" y="1288"/>
                  <a:pt x="108" y="1327"/>
                </a:cubicBezTo>
                <a:lnTo>
                  <a:pt x="874" y="1769"/>
                </a:lnTo>
                <a:cubicBezTo>
                  <a:pt x="941" y="1807"/>
                  <a:pt x="1023" y="1807"/>
                  <a:pt x="1090" y="1769"/>
                </a:cubicBezTo>
                <a:lnTo>
                  <a:pt x="1856" y="1327"/>
                </a:lnTo>
                <a:cubicBezTo>
                  <a:pt x="1923" y="1288"/>
                  <a:pt x="1964" y="1217"/>
                  <a:pt x="1964" y="1140"/>
                </a:cubicBezTo>
                <a:lnTo>
                  <a:pt x="1964" y="255"/>
                </a:lnTo>
                <a:cubicBezTo>
                  <a:pt x="1964" y="178"/>
                  <a:pt x="1923" y="107"/>
                  <a:pt x="1856" y="68"/>
                </a:cubicBezTo>
                <a:lnTo>
                  <a:pt x="1739" y="0"/>
                </a:lnTo>
                <a:lnTo>
                  <a:pt x="1208" y="306"/>
                </a:lnTo>
                <a:cubicBezTo>
                  <a:pt x="1068" y="387"/>
                  <a:pt x="896" y="387"/>
                  <a:pt x="755" y="306"/>
                </a:cubicBezTo>
                <a:close/>
              </a:path>
            </a:pathLst>
          </a:custGeom>
          <a:solidFill>
            <a:srgbClr val="F37D8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533">
            <a:extLst>
              <a:ext uri="{FF2B5EF4-FFF2-40B4-BE49-F238E27FC236}">
                <a16:creationId xmlns:a16="http://schemas.microsoft.com/office/drawing/2014/main" id="{17924233-70D7-4288-A0A6-5E8E99D4C59C}"/>
              </a:ext>
            </a:extLst>
          </p:cNvPr>
          <p:cNvSpPr/>
          <p:nvPr/>
        </p:nvSpPr>
        <p:spPr>
          <a:xfrm>
            <a:off x="4592891" y="8922030"/>
            <a:ext cx="1883636" cy="9580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13" h="770">
                <a:moveTo>
                  <a:pt x="648" y="29"/>
                </a:moveTo>
                <a:lnTo>
                  <a:pt x="0" y="403"/>
                </a:lnTo>
                <a:lnTo>
                  <a:pt x="529" y="709"/>
                </a:lnTo>
                <a:cubicBezTo>
                  <a:pt x="670" y="790"/>
                  <a:pt x="842" y="790"/>
                  <a:pt x="982" y="709"/>
                </a:cubicBezTo>
                <a:lnTo>
                  <a:pt x="1513" y="403"/>
                </a:lnTo>
                <a:lnTo>
                  <a:pt x="864" y="29"/>
                </a:lnTo>
                <a:cubicBezTo>
                  <a:pt x="797" y="-10"/>
                  <a:pt x="715" y="-10"/>
                  <a:pt x="648" y="29"/>
                </a:cubicBezTo>
                <a:close/>
              </a:path>
            </a:pathLst>
          </a:custGeom>
          <a:solidFill>
            <a:schemeClr val="bg1">
              <a:lumMod val="50000"/>
              <a:alpha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534">
            <a:extLst>
              <a:ext uri="{FF2B5EF4-FFF2-40B4-BE49-F238E27FC236}">
                <a16:creationId xmlns:a16="http://schemas.microsoft.com/office/drawing/2014/main" id="{CE62F341-301B-4BDC-A9BC-DC5A07CDAC4C}"/>
              </a:ext>
            </a:extLst>
          </p:cNvPr>
          <p:cNvSpPr/>
          <p:nvPr/>
        </p:nvSpPr>
        <p:spPr>
          <a:xfrm>
            <a:off x="7072019" y="7312473"/>
            <a:ext cx="2446734" cy="27419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5" h="2202">
                <a:moveTo>
                  <a:pt x="601" y="1072"/>
                </a:moveTo>
                <a:lnTo>
                  <a:pt x="0" y="1418"/>
                </a:lnTo>
                <a:lnTo>
                  <a:pt x="0" y="1543"/>
                </a:lnTo>
                <a:cubicBezTo>
                  <a:pt x="0" y="1620"/>
                  <a:pt x="42" y="1691"/>
                  <a:pt x="109" y="1730"/>
                </a:cubicBezTo>
                <a:lnTo>
                  <a:pt x="875" y="2172"/>
                </a:lnTo>
                <a:cubicBezTo>
                  <a:pt x="942" y="2211"/>
                  <a:pt x="1024" y="2211"/>
                  <a:pt x="1090" y="2172"/>
                </a:cubicBezTo>
                <a:lnTo>
                  <a:pt x="1857" y="1730"/>
                </a:lnTo>
                <a:cubicBezTo>
                  <a:pt x="1923" y="1691"/>
                  <a:pt x="1965" y="1620"/>
                  <a:pt x="1965" y="1543"/>
                </a:cubicBezTo>
                <a:lnTo>
                  <a:pt x="1965" y="658"/>
                </a:lnTo>
                <a:cubicBezTo>
                  <a:pt x="1965" y="581"/>
                  <a:pt x="1923" y="510"/>
                  <a:pt x="1857" y="472"/>
                </a:cubicBezTo>
                <a:lnTo>
                  <a:pt x="1090" y="29"/>
                </a:lnTo>
                <a:cubicBezTo>
                  <a:pt x="1024" y="-10"/>
                  <a:pt x="942" y="-10"/>
                  <a:pt x="875" y="29"/>
                </a:cubicBezTo>
                <a:lnTo>
                  <a:pt x="828" y="56"/>
                </a:lnTo>
                <a:lnTo>
                  <a:pt x="828" y="679"/>
                </a:lnTo>
                <a:cubicBezTo>
                  <a:pt x="828" y="841"/>
                  <a:pt x="741" y="991"/>
                  <a:pt x="601" y="1072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535">
            <a:extLst>
              <a:ext uri="{FF2B5EF4-FFF2-40B4-BE49-F238E27FC236}">
                <a16:creationId xmlns:a16="http://schemas.microsoft.com/office/drawing/2014/main" id="{458BD9E3-3F4E-40E7-A515-19E5846A1EAA}"/>
              </a:ext>
            </a:extLst>
          </p:cNvPr>
          <p:cNvSpPr/>
          <p:nvPr/>
        </p:nvSpPr>
        <p:spPr>
          <a:xfrm>
            <a:off x="7072019" y="7382237"/>
            <a:ext cx="1030269" cy="16955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8" h="1362">
                <a:moveTo>
                  <a:pt x="0" y="602"/>
                </a:moveTo>
                <a:lnTo>
                  <a:pt x="0" y="1362"/>
                </a:lnTo>
                <a:lnTo>
                  <a:pt x="601" y="1016"/>
                </a:lnTo>
                <a:cubicBezTo>
                  <a:pt x="741" y="935"/>
                  <a:pt x="828" y="785"/>
                  <a:pt x="828" y="623"/>
                </a:cubicBezTo>
                <a:lnTo>
                  <a:pt x="828" y="0"/>
                </a:lnTo>
                <a:lnTo>
                  <a:pt x="109" y="416"/>
                </a:lnTo>
                <a:cubicBezTo>
                  <a:pt x="42" y="454"/>
                  <a:pt x="0" y="525"/>
                  <a:pt x="0" y="602"/>
                </a:cubicBezTo>
                <a:close/>
              </a:path>
            </a:pathLst>
          </a:custGeom>
          <a:solidFill>
            <a:schemeClr val="bg1">
              <a:lumMod val="50000"/>
              <a:alpha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536">
            <a:extLst>
              <a:ext uri="{FF2B5EF4-FFF2-40B4-BE49-F238E27FC236}">
                <a16:creationId xmlns:a16="http://schemas.microsoft.com/office/drawing/2014/main" id="{8101757A-3251-4FA4-9226-AEB58746F2D6}"/>
              </a:ext>
            </a:extLst>
          </p:cNvPr>
          <p:cNvSpPr/>
          <p:nvPr/>
        </p:nvSpPr>
        <p:spPr>
          <a:xfrm>
            <a:off x="1548178" y="7312473"/>
            <a:ext cx="2446734" cy="27419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5" h="2202">
                <a:moveTo>
                  <a:pt x="1137" y="679"/>
                </a:moveTo>
                <a:lnTo>
                  <a:pt x="1137" y="56"/>
                </a:lnTo>
                <a:lnTo>
                  <a:pt x="1090" y="29"/>
                </a:lnTo>
                <a:cubicBezTo>
                  <a:pt x="1024" y="-10"/>
                  <a:pt x="942" y="-10"/>
                  <a:pt x="875" y="29"/>
                </a:cubicBezTo>
                <a:lnTo>
                  <a:pt x="109" y="472"/>
                </a:lnTo>
                <a:cubicBezTo>
                  <a:pt x="42" y="510"/>
                  <a:pt x="0" y="581"/>
                  <a:pt x="0" y="658"/>
                </a:cubicBezTo>
                <a:lnTo>
                  <a:pt x="0" y="1543"/>
                </a:lnTo>
                <a:cubicBezTo>
                  <a:pt x="0" y="1620"/>
                  <a:pt x="42" y="1691"/>
                  <a:pt x="109" y="1730"/>
                </a:cubicBezTo>
                <a:lnTo>
                  <a:pt x="875" y="2172"/>
                </a:lnTo>
                <a:cubicBezTo>
                  <a:pt x="942" y="2211"/>
                  <a:pt x="1024" y="2211"/>
                  <a:pt x="1090" y="2172"/>
                </a:cubicBezTo>
                <a:lnTo>
                  <a:pt x="1857" y="1730"/>
                </a:lnTo>
                <a:cubicBezTo>
                  <a:pt x="1923" y="1691"/>
                  <a:pt x="1965" y="1620"/>
                  <a:pt x="1965" y="1543"/>
                </a:cubicBezTo>
                <a:lnTo>
                  <a:pt x="1965" y="1418"/>
                </a:lnTo>
                <a:lnTo>
                  <a:pt x="1364" y="1072"/>
                </a:lnTo>
                <a:cubicBezTo>
                  <a:pt x="1224" y="991"/>
                  <a:pt x="1137" y="841"/>
                  <a:pt x="1137" y="679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: Shape 537">
            <a:extLst>
              <a:ext uri="{FF2B5EF4-FFF2-40B4-BE49-F238E27FC236}">
                <a16:creationId xmlns:a16="http://schemas.microsoft.com/office/drawing/2014/main" id="{26F607C2-98AE-4600-A900-A2DAAEEED36D}"/>
              </a:ext>
            </a:extLst>
          </p:cNvPr>
          <p:cNvSpPr/>
          <p:nvPr/>
        </p:nvSpPr>
        <p:spPr>
          <a:xfrm>
            <a:off x="2964639" y="7382237"/>
            <a:ext cx="1030269" cy="16955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8" h="1362">
                <a:moveTo>
                  <a:pt x="720" y="416"/>
                </a:moveTo>
                <a:lnTo>
                  <a:pt x="0" y="0"/>
                </a:lnTo>
                <a:lnTo>
                  <a:pt x="0" y="623"/>
                </a:lnTo>
                <a:cubicBezTo>
                  <a:pt x="0" y="785"/>
                  <a:pt x="87" y="935"/>
                  <a:pt x="227" y="1016"/>
                </a:cubicBezTo>
                <a:lnTo>
                  <a:pt x="828" y="1362"/>
                </a:lnTo>
                <a:lnTo>
                  <a:pt x="828" y="602"/>
                </a:lnTo>
                <a:cubicBezTo>
                  <a:pt x="828" y="525"/>
                  <a:pt x="786" y="454"/>
                  <a:pt x="720" y="416"/>
                </a:cubicBezTo>
                <a:close/>
              </a:path>
            </a:pathLst>
          </a:custGeom>
          <a:solidFill>
            <a:schemeClr val="bg1">
              <a:lumMod val="50000"/>
              <a:alpha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B32E9998-EF7C-4ABD-A2C7-74CBC9F28A34}"/>
              </a:ext>
            </a:extLst>
          </p:cNvPr>
          <p:cNvSpPr txBox="1"/>
          <p:nvPr/>
        </p:nvSpPr>
        <p:spPr>
          <a:xfrm>
            <a:off x="3947180" y="6510997"/>
            <a:ext cx="3172560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Automação do</a:t>
            </a:r>
          </a:p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Processo</a:t>
            </a:r>
          </a:p>
        </p:txBody>
      </p:sp>
      <p:pic>
        <p:nvPicPr>
          <p:cNvPr id="42" name="Gráfico 41" descr="Banco de dados">
            <a:extLst>
              <a:ext uri="{FF2B5EF4-FFF2-40B4-BE49-F238E27FC236}">
                <a16:creationId xmlns:a16="http://schemas.microsoft.com/office/drawing/2014/main" id="{B44B3344-BB39-4F62-A8D3-B25240A36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6260" y="2957818"/>
            <a:ext cx="914400" cy="914400"/>
          </a:xfrm>
          <a:prstGeom prst="rect">
            <a:avLst/>
          </a:prstGeom>
        </p:spPr>
      </p:pic>
      <p:pic>
        <p:nvPicPr>
          <p:cNvPr id="44" name="Gráfico 43" descr="Círculos com setas">
            <a:extLst>
              <a:ext uri="{FF2B5EF4-FFF2-40B4-BE49-F238E27FC236}">
                <a16:creationId xmlns:a16="http://schemas.microsoft.com/office/drawing/2014/main" id="{02C4E9A9-6F8C-41A0-8B45-91700E6DE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9618" y="4857628"/>
            <a:ext cx="914400" cy="914400"/>
          </a:xfrm>
          <a:prstGeom prst="rect">
            <a:avLst/>
          </a:prstGeom>
        </p:spPr>
      </p:pic>
      <p:pic>
        <p:nvPicPr>
          <p:cNvPr id="46" name="Gráfico 45" descr="Lâmpada e engrenagem">
            <a:extLst>
              <a:ext uri="{FF2B5EF4-FFF2-40B4-BE49-F238E27FC236}">
                <a16:creationId xmlns:a16="http://schemas.microsoft.com/office/drawing/2014/main" id="{2FF491D5-E6C0-44A7-8AE5-ED7FCD73E4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49618" y="8302419"/>
            <a:ext cx="914400" cy="914400"/>
          </a:xfrm>
          <a:prstGeom prst="rect">
            <a:avLst/>
          </a:prstGeom>
        </p:spPr>
      </p:pic>
      <p:pic>
        <p:nvPicPr>
          <p:cNvPr id="48" name="Gráfico 47" descr="Web design">
            <a:extLst>
              <a:ext uri="{FF2B5EF4-FFF2-40B4-BE49-F238E27FC236}">
                <a16:creationId xmlns:a16="http://schemas.microsoft.com/office/drawing/2014/main" id="{E9F62041-CA3B-471D-831F-41E42EE3CC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76260" y="10221116"/>
            <a:ext cx="914400" cy="914400"/>
          </a:xfrm>
          <a:prstGeom prst="rect">
            <a:avLst/>
          </a:prstGeom>
        </p:spPr>
      </p:pic>
      <p:pic>
        <p:nvPicPr>
          <p:cNvPr id="50" name="Gráfico 49" descr="Compartilhar com uma pessoa">
            <a:extLst>
              <a:ext uri="{FF2B5EF4-FFF2-40B4-BE49-F238E27FC236}">
                <a16:creationId xmlns:a16="http://schemas.microsoft.com/office/drawing/2014/main" id="{647080D4-538F-4055-8192-F818721F50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36718" y="8302419"/>
            <a:ext cx="914400" cy="914400"/>
          </a:xfrm>
          <a:prstGeom prst="rect">
            <a:avLst/>
          </a:prstGeom>
        </p:spPr>
      </p:pic>
      <p:pic>
        <p:nvPicPr>
          <p:cNvPr id="52" name="Gráfico 51" descr="Apresentação com organograma">
            <a:extLst>
              <a:ext uri="{FF2B5EF4-FFF2-40B4-BE49-F238E27FC236}">
                <a16:creationId xmlns:a16="http://schemas.microsoft.com/office/drawing/2014/main" id="{EFD8D03C-84EE-425F-9E2A-45DB626BB8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40580" y="4857604"/>
            <a:ext cx="914400" cy="914400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47536F5-3466-4155-8269-EEF4F674BD94}"/>
              </a:ext>
            </a:extLst>
          </p:cNvPr>
          <p:cNvSpPr/>
          <p:nvPr/>
        </p:nvSpPr>
        <p:spPr>
          <a:xfrm>
            <a:off x="10687314" y="2957818"/>
            <a:ext cx="12142158" cy="9121887"/>
          </a:xfrm>
          <a:prstGeom prst="round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E31904-FDE4-4286-9684-9BEB7236AD6E}"/>
              </a:ext>
            </a:extLst>
          </p:cNvPr>
          <p:cNvSpPr txBox="1"/>
          <p:nvPr/>
        </p:nvSpPr>
        <p:spPr>
          <a:xfrm>
            <a:off x="11429999" y="2716274"/>
            <a:ext cx="10491537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algn="just"/>
            <a:r>
              <a:rPr lang="pt-BR" b="1" dirty="0">
                <a:solidFill>
                  <a:schemeClr val="bg1"/>
                </a:solidFill>
              </a:rPr>
              <a:t> Em relação ao processo de automação, a primeira atividade realizada foi a criação de classes associadas aos processos modelados e suas respectivas atividades na ferramenta </a:t>
            </a:r>
            <a:r>
              <a:rPr lang="pt-BR" b="1" dirty="0" err="1">
                <a:solidFill>
                  <a:schemeClr val="bg1"/>
                </a:solidFill>
              </a:rPr>
              <a:t>Sydle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One</a:t>
            </a:r>
            <a:r>
              <a:rPr lang="pt-BR" b="1" dirty="0">
                <a:solidFill>
                  <a:schemeClr val="bg1"/>
                </a:solidFill>
              </a:rPr>
              <a:t> de acordo com o DER modelado anteriormente. </a:t>
            </a:r>
          </a:p>
          <a:p>
            <a:pPr algn="just"/>
            <a:r>
              <a:rPr lang="pt-BR" b="1" dirty="0">
                <a:solidFill>
                  <a:schemeClr val="bg1"/>
                </a:solidFill>
              </a:rPr>
              <a:t> A segunda atividade realizada foi a identificação na ferramenta </a:t>
            </a:r>
            <a:r>
              <a:rPr lang="pt-BR" b="1" dirty="0" err="1">
                <a:solidFill>
                  <a:schemeClr val="bg1"/>
                </a:solidFill>
              </a:rPr>
              <a:t>Sydle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One</a:t>
            </a:r>
            <a:r>
              <a:rPr lang="pt-BR" b="1" dirty="0">
                <a:solidFill>
                  <a:schemeClr val="bg1"/>
                </a:solidFill>
              </a:rPr>
              <a:t> as propriedades, isto é os campos e atributos dos processos	</a:t>
            </a:r>
          </a:p>
          <a:p>
            <a:pPr algn="just"/>
            <a:endParaRPr lang="pt-BR" b="1" dirty="0">
              <a:solidFill>
                <a:schemeClr val="bg1"/>
              </a:solidFill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</a:rPr>
              <a:t> Foi avaliado os impactos e possibilidades da implementação de um Banco de Dados </a:t>
            </a:r>
            <a:r>
              <a:rPr lang="pt-BR" b="1" dirty="0" err="1">
                <a:solidFill>
                  <a:schemeClr val="bg1"/>
                </a:solidFill>
              </a:rPr>
              <a:t>NoSQL</a:t>
            </a:r>
            <a:r>
              <a:rPr lang="pt-BR" b="1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pt-BR" b="1" dirty="0">
              <a:solidFill>
                <a:schemeClr val="bg1"/>
              </a:solidFill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</a:rPr>
              <a:t> Por último e não menos importante foi realizada a programação dos Scripts dentro da ferramenta </a:t>
            </a:r>
            <a:r>
              <a:rPr lang="pt-BR" b="1" dirty="0" err="1">
                <a:solidFill>
                  <a:schemeClr val="bg1"/>
                </a:solidFill>
              </a:rPr>
              <a:t>Sydle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One</a:t>
            </a:r>
            <a:r>
              <a:rPr lang="pt-BR" b="1" dirty="0">
                <a:solidFill>
                  <a:schemeClr val="bg1"/>
                </a:solidFill>
              </a:rPr>
              <a:t> e elaboração de consultas SQL.	</a:t>
            </a:r>
          </a:p>
          <a:p>
            <a:pPr algn="just"/>
            <a:r>
              <a:rPr lang="pt-BR" b="1" dirty="0"/>
              <a:t>	</a:t>
            </a:r>
          </a:p>
          <a:p>
            <a:endParaRPr lang="pt-BR" dirty="0"/>
          </a:p>
          <a:p>
            <a:r>
              <a:rPr lang="pt-BR" dirty="0"/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442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10F63A6-895B-4E7C-9839-21B0EE093A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8640A04-157D-4612-A903-71BE485C94BE}"/>
              </a:ext>
            </a:extLst>
          </p:cNvPr>
          <p:cNvSpPr/>
          <p:nvPr/>
        </p:nvSpPr>
        <p:spPr>
          <a:xfrm>
            <a:off x="-54934" y="0"/>
            <a:ext cx="24377650" cy="13716000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b="1" dirty="0"/>
          </a:p>
        </p:txBody>
      </p:sp>
      <p:sp>
        <p:nvSpPr>
          <p:cNvPr id="43" name="Freeform 2">
            <a:extLst>
              <a:ext uri="{FF2B5EF4-FFF2-40B4-BE49-F238E27FC236}">
                <a16:creationId xmlns:a16="http://schemas.microsoft.com/office/drawing/2014/main" id="{4D2E6F65-F594-4380-BF2B-721F8FAD8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669" y="2216374"/>
            <a:ext cx="10041290" cy="9277757"/>
          </a:xfrm>
          <a:custGeom>
            <a:avLst/>
            <a:gdLst>
              <a:gd name="T0" fmla="*/ 6096 w 8062"/>
              <a:gd name="T1" fmla="*/ 2656 h 7447"/>
              <a:gd name="T2" fmla="*/ 7943 w 8062"/>
              <a:gd name="T3" fmla="*/ 2656 h 7447"/>
              <a:gd name="T4" fmla="*/ 7943 w 8062"/>
              <a:gd name="T5" fmla="*/ 2656 h 7447"/>
              <a:gd name="T6" fmla="*/ 8061 w 8062"/>
              <a:gd name="T7" fmla="*/ 2538 h 7447"/>
              <a:gd name="T8" fmla="*/ 8061 w 8062"/>
              <a:gd name="T9" fmla="*/ 118 h 7447"/>
              <a:gd name="T10" fmla="*/ 8061 w 8062"/>
              <a:gd name="T11" fmla="*/ 118 h 7447"/>
              <a:gd name="T12" fmla="*/ 7943 w 8062"/>
              <a:gd name="T13" fmla="*/ 0 h 7447"/>
              <a:gd name="T14" fmla="*/ 5462 w 8062"/>
              <a:gd name="T15" fmla="*/ 0 h 7447"/>
              <a:gd name="T16" fmla="*/ 5462 w 8062"/>
              <a:gd name="T17" fmla="*/ 0 h 7447"/>
              <a:gd name="T18" fmla="*/ 5344 w 8062"/>
              <a:gd name="T19" fmla="*/ 118 h 7447"/>
              <a:gd name="T20" fmla="*/ 5344 w 8062"/>
              <a:gd name="T21" fmla="*/ 1916 h 7447"/>
              <a:gd name="T22" fmla="*/ 4119 w 8062"/>
              <a:gd name="T23" fmla="*/ 3034 h 7447"/>
              <a:gd name="T24" fmla="*/ 2717 w 8062"/>
              <a:gd name="T25" fmla="*/ 1756 h 7447"/>
              <a:gd name="T26" fmla="*/ 2717 w 8062"/>
              <a:gd name="T27" fmla="*/ 118 h 7447"/>
              <a:gd name="T28" fmla="*/ 2717 w 8062"/>
              <a:gd name="T29" fmla="*/ 118 h 7447"/>
              <a:gd name="T30" fmla="*/ 2599 w 8062"/>
              <a:gd name="T31" fmla="*/ 0 h 7447"/>
              <a:gd name="T32" fmla="*/ 118 w 8062"/>
              <a:gd name="T33" fmla="*/ 0 h 7447"/>
              <a:gd name="T34" fmla="*/ 118 w 8062"/>
              <a:gd name="T35" fmla="*/ 0 h 7447"/>
              <a:gd name="T36" fmla="*/ 0 w 8062"/>
              <a:gd name="T37" fmla="*/ 118 h 7447"/>
              <a:gd name="T38" fmla="*/ 0 w 8062"/>
              <a:gd name="T39" fmla="*/ 2538 h 7447"/>
              <a:gd name="T40" fmla="*/ 0 w 8062"/>
              <a:gd name="T41" fmla="*/ 2538 h 7447"/>
              <a:gd name="T42" fmla="*/ 118 w 8062"/>
              <a:gd name="T43" fmla="*/ 2656 h 7447"/>
              <a:gd name="T44" fmla="*/ 2142 w 8062"/>
              <a:gd name="T45" fmla="*/ 2656 h 7447"/>
              <a:gd name="T46" fmla="*/ 3338 w 8062"/>
              <a:gd name="T47" fmla="*/ 3746 h 7447"/>
              <a:gd name="T48" fmla="*/ 2195 w 8062"/>
              <a:gd name="T49" fmla="*/ 4789 h 7447"/>
              <a:gd name="T50" fmla="*/ 118 w 8062"/>
              <a:gd name="T51" fmla="*/ 4789 h 7447"/>
              <a:gd name="T52" fmla="*/ 118 w 8062"/>
              <a:gd name="T53" fmla="*/ 4789 h 7447"/>
              <a:gd name="T54" fmla="*/ 0 w 8062"/>
              <a:gd name="T55" fmla="*/ 4907 h 7447"/>
              <a:gd name="T56" fmla="*/ 0 w 8062"/>
              <a:gd name="T57" fmla="*/ 7328 h 7447"/>
              <a:gd name="T58" fmla="*/ 0 w 8062"/>
              <a:gd name="T59" fmla="*/ 7328 h 7447"/>
              <a:gd name="T60" fmla="*/ 118 w 8062"/>
              <a:gd name="T61" fmla="*/ 7446 h 7447"/>
              <a:gd name="T62" fmla="*/ 2599 w 8062"/>
              <a:gd name="T63" fmla="*/ 7446 h 7447"/>
              <a:gd name="T64" fmla="*/ 2599 w 8062"/>
              <a:gd name="T65" fmla="*/ 7446 h 7447"/>
              <a:gd name="T66" fmla="*/ 2717 w 8062"/>
              <a:gd name="T67" fmla="*/ 7328 h 7447"/>
              <a:gd name="T68" fmla="*/ 2717 w 8062"/>
              <a:gd name="T69" fmla="*/ 5738 h 7447"/>
              <a:gd name="T70" fmla="*/ 4119 w 8062"/>
              <a:gd name="T71" fmla="*/ 4459 h 7447"/>
              <a:gd name="T72" fmla="*/ 5344 w 8062"/>
              <a:gd name="T73" fmla="*/ 5577 h 7447"/>
              <a:gd name="T74" fmla="*/ 5344 w 8062"/>
              <a:gd name="T75" fmla="*/ 7328 h 7447"/>
              <a:gd name="T76" fmla="*/ 5344 w 8062"/>
              <a:gd name="T77" fmla="*/ 7328 h 7447"/>
              <a:gd name="T78" fmla="*/ 5462 w 8062"/>
              <a:gd name="T79" fmla="*/ 7446 h 7447"/>
              <a:gd name="T80" fmla="*/ 7943 w 8062"/>
              <a:gd name="T81" fmla="*/ 7446 h 7447"/>
              <a:gd name="T82" fmla="*/ 7943 w 8062"/>
              <a:gd name="T83" fmla="*/ 7446 h 7447"/>
              <a:gd name="T84" fmla="*/ 8061 w 8062"/>
              <a:gd name="T85" fmla="*/ 7328 h 7447"/>
              <a:gd name="T86" fmla="*/ 8061 w 8062"/>
              <a:gd name="T87" fmla="*/ 4907 h 7447"/>
              <a:gd name="T88" fmla="*/ 8061 w 8062"/>
              <a:gd name="T89" fmla="*/ 4907 h 7447"/>
              <a:gd name="T90" fmla="*/ 7943 w 8062"/>
              <a:gd name="T91" fmla="*/ 4789 h 7447"/>
              <a:gd name="T92" fmla="*/ 6043 w 8062"/>
              <a:gd name="T93" fmla="*/ 4789 h 7447"/>
              <a:gd name="T94" fmla="*/ 4900 w 8062"/>
              <a:gd name="T95" fmla="*/ 3746 h 7447"/>
              <a:gd name="T96" fmla="*/ 6096 w 8062"/>
              <a:gd name="T97" fmla="*/ 2656 h 7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062" h="7447">
                <a:moveTo>
                  <a:pt x="6096" y="2656"/>
                </a:moveTo>
                <a:lnTo>
                  <a:pt x="7943" y="2656"/>
                </a:lnTo>
                <a:lnTo>
                  <a:pt x="7943" y="2656"/>
                </a:lnTo>
                <a:cubicBezTo>
                  <a:pt x="8008" y="2656"/>
                  <a:pt x="8061" y="2603"/>
                  <a:pt x="8061" y="2538"/>
                </a:cubicBezTo>
                <a:lnTo>
                  <a:pt x="8061" y="118"/>
                </a:lnTo>
                <a:lnTo>
                  <a:pt x="8061" y="118"/>
                </a:lnTo>
                <a:cubicBezTo>
                  <a:pt x="8061" y="53"/>
                  <a:pt x="8008" y="0"/>
                  <a:pt x="7943" y="0"/>
                </a:cubicBezTo>
                <a:lnTo>
                  <a:pt x="5462" y="0"/>
                </a:lnTo>
                <a:lnTo>
                  <a:pt x="5462" y="0"/>
                </a:lnTo>
                <a:cubicBezTo>
                  <a:pt x="5397" y="0"/>
                  <a:pt x="5344" y="53"/>
                  <a:pt x="5344" y="118"/>
                </a:cubicBezTo>
                <a:lnTo>
                  <a:pt x="5344" y="1916"/>
                </a:lnTo>
                <a:lnTo>
                  <a:pt x="4119" y="3034"/>
                </a:lnTo>
                <a:lnTo>
                  <a:pt x="2717" y="1756"/>
                </a:lnTo>
                <a:lnTo>
                  <a:pt x="2717" y="118"/>
                </a:lnTo>
                <a:lnTo>
                  <a:pt x="2717" y="118"/>
                </a:lnTo>
                <a:cubicBezTo>
                  <a:pt x="2717" y="53"/>
                  <a:pt x="2664" y="0"/>
                  <a:pt x="2599" y="0"/>
                </a:cubicBezTo>
                <a:lnTo>
                  <a:pt x="118" y="0"/>
                </a:lnTo>
                <a:lnTo>
                  <a:pt x="118" y="0"/>
                </a:lnTo>
                <a:cubicBezTo>
                  <a:pt x="53" y="0"/>
                  <a:pt x="0" y="53"/>
                  <a:pt x="0" y="118"/>
                </a:cubicBezTo>
                <a:lnTo>
                  <a:pt x="0" y="2538"/>
                </a:lnTo>
                <a:lnTo>
                  <a:pt x="0" y="2538"/>
                </a:lnTo>
                <a:cubicBezTo>
                  <a:pt x="0" y="2603"/>
                  <a:pt x="53" y="2656"/>
                  <a:pt x="118" y="2656"/>
                </a:cubicBezTo>
                <a:lnTo>
                  <a:pt x="2142" y="2656"/>
                </a:lnTo>
                <a:lnTo>
                  <a:pt x="3338" y="3746"/>
                </a:lnTo>
                <a:lnTo>
                  <a:pt x="2195" y="4789"/>
                </a:lnTo>
                <a:lnTo>
                  <a:pt x="118" y="4789"/>
                </a:lnTo>
                <a:lnTo>
                  <a:pt x="118" y="4789"/>
                </a:lnTo>
                <a:cubicBezTo>
                  <a:pt x="53" y="4789"/>
                  <a:pt x="0" y="4842"/>
                  <a:pt x="0" y="4907"/>
                </a:cubicBezTo>
                <a:lnTo>
                  <a:pt x="0" y="7328"/>
                </a:lnTo>
                <a:lnTo>
                  <a:pt x="0" y="7328"/>
                </a:lnTo>
                <a:cubicBezTo>
                  <a:pt x="0" y="7392"/>
                  <a:pt x="53" y="7446"/>
                  <a:pt x="118" y="7446"/>
                </a:cubicBezTo>
                <a:lnTo>
                  <a:pt x="2599" y="7446"/>
                </a:lnTo>
                <a:lnTo>
                  <a:pt x="2599" y="7446"/>
                </a:lnTo>
                <a:cubicBezTo>
                  <a:pt x="2664" y="7446"/>
                  <a:pt x="2717" y="7392"/>
                  <a:pt x="2717" y="7328"/>
                </a:cubicBezTo>
                <a:lnTo>
                  <a:pt x="2717" y="5738"/>
                </a:lnTo>
                <a:lnTo>
                  <a:pt x="4119" y="4459"/>
                </a:lnTo>
                <a:lnTo>
                  <a:pt x="5344" y="5577"/>
                </a:lnTo>
                <a:lnTo>
                  <a:pt x="5344" y="7328"/>
                </a:lnTo>
                <a:lnTo>
                  <a:pt x="5344" y="7328"/>
                </a:lnTo>
                <a:cubicBezTo>
                  <a:pt x="5344" y="7392"/>
                  <a:pt x="5397" y="7446"/>
                  <a:pt x="5462" y="7446"/>
                </a:cubicBezTo>
                <a:lnTo>
                  <a:pt x="7943" y="7446"/>
                </a:lnTo>
                <a:lnTo>
                  <a:pt x="7943" y="7446"/>
                </a:lnTo>
                <a:cubicBezTo>
                  <a:pt x="8008" y="7446"/>
                  <a:pt x="8061" y="7392"/>
                  <a:pt x="8061" y="7328"/>
                </a:cubicBezTo>
                <a:lnTo>
                  <a:pt x="8061" y="4907"/>
                </a:lnTo>
                <a:lnTo>
                  <a:pt x="8061" y="4907"/>
                </a:lnTo>
                <a:cubicBezTo>
                  <a:pt x="8061" y="4842"/>
                  <a:pt x="8008" y="4789"/>
                  <a:pt x="7943" y="4789"/>
                </a:cubicBezTo>
                <a:lnTo>
                  <a:pt x="6043" y="4789"/>
                </a:lnTo>
                <a:lnTo>
                  <a:pt x="4900" y="3746"/>
                </a:lnTo>
                <a:lnTo>
                  <a:pt x="6096" y="2656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375">
            <a:extLst>
              <a:ext uri="{FF2B5EF4-FFF2-40B4-BE49-F238E27FC236}">
                <a16:creationId xmlns:a16="http://schemas.microsoft.com/office/drawing/2014/main" id="{0B032D74-95CB-4945-B470-3B879138D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391" y="2430607"/>
            <a:ext cx="2944273" cy="2883848"/>
          </a:xfrm>
          <a:custGeom>
            <a:avLst/>
            <a:gdLst>
              <a:gd name="T0" fmla="*/ 2261 w 2365"/>
              <a:gd name="T1" fmla="*/ 2312 h 2313"/>
              <a:gd name="T2" fmla="*/ 103 w 2365"/>
              <a:gd name="T3" fmla="*/ 2312 h 2313"/>
              <a:gd name="T4" fmla="*/ 103 w 2365"/>
              <a:gd name="T5" fmla="*/ 2312 h 2313"/>
              <a:gd name="T6" fmla="*/ 0 w 2365"/>
              <a:gd name="T7" fmla="*/ 2209 h 2313"/>
              <a:gd name="T8" fmla="*/ 0 w 2365"/>
              <a:gd name="T9" fmla="*/ 103 h 2313"/>
              <a:gd name="T10" fmla="*/ 0 w 2365"/>
              <a:gd name="T11" fmla="*/ 103 h 2313"/>
              <a:gd name="T12" fmla="*/ 103 w 2365"/>
              <a:gd name="T13" fmla="*/ 0 h 2313"/>
              <a:gd name="T14" fmla="*/ 2261 w 2365"/>
              <a:gd name="T15" fmla="*/ 0 h 2313"/>
              <a:gd name="T16" fmla="*/ 2261 w 2365"/>
              <a:gd name="T17" fmla="*/ 0 h 2313"/>
              <a:gd name="T18" fmla="*/ 2364 w 2365"/>
              <a:gd name="T19" fmla="*/ 103 h 2313"/>
              <a:gd name="T20" fmla="*/ 2364 w 2365"/>
              <a:gd name="T21" fmla="*/ 2209 h 2313"/>
              <a:gd name="T22" fmla="*/ 2364 w 2365"/>
              <a:gd name="T23" fmla="*/ 2209 h 2313"/>
              <a:gd name="T24" fmla="*/ 2261 w 2365"/>
              <a:gd name="T25" fmla="*/ 2312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65" h="2313">
                <a:moveTo>
                  <a:pt x="2261" y="2312"/>
                </a:moveTo>
                <a:lnTo>
                  <a:pt x="103" y="2312"/>
                </a:lnTo>
                <a:lnTo>
                  <a:pt x="103" y="2312"/>
                </a:lnTo>
                <a:cubicBezTo>
                  <a:pt x="46" y="2312"/>
                  <a:pt x="0" y="2265"/>
                  <a:pt x="0" y="2209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46"/>
                  <a:pt x="46" y="0"/>
                  <a:pt x="103" y="0"/>
                </a:cubicBezTo>
                <a:lnTo>
                  <a:pt x="2261" y="0"/>
                </a:lnTo>
                <a:lnTo>
                  <a:pt x="2261" y="0"/>
                </a:lnTo>
                <a:cubicBezTo>
                  <a:pt x="2318" y="0"/>
                  <a:pt x="2364" y="46"/>
                  <a:pt x="2364" y="103"/>
                </a:cubicBezTo>
                <a:lnTo>
                  <a:pt x="2364" y="2209"/>
                </a:lnTo>
                <a:lnTo>
                  <a:pt x="2364" y="2209"/>
                </a:lnTo>
                <a:cubicBezTo>
                  <a:pt x="2364" y="2265"/>
                  <a:pt x="2318" y="2312"/>
                  <a:pt x="2261" y="23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376">
            <a:extLst>
              <a:ext uri="{FF2B5EF4-FFF2-40B4-BE49-F238E27FC236}">
                <a16:creationId xmlns:a16="http://schemas.microsoft.com/office/drawing/2014/main" id="{00D08029-36BF-4640-ADC3-FA27E2FCF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0966" y="2430607"/>
            <a:ext cx="2949763" cy="2883848"/>
          </a:xfrm>
          <a:custGeom>
            <a:avLst/>
            <a:gdLst>
              <a:gd name="T0" fmla="*/ 2262 w 2366"/>
              <a:gd name="T1" fmla="*/ 2312 h 2313"/>
              <a:gd name="T2" fmla="*/ 103 w 2366"/>
              <a:gd name="T3" fmla="*/ 2312 h 2313"/>
              <a:gd name="T4" fmla="*/ 103 w 2366"/>
              <a:gd name="T5" fmla="*/ 2312 h 2313"/>
              <a:gd name="T6" fmla="*/ 0 w 2366"/>
              <a:gd name="T7" fmla="*/ 2209 h 2313"/>
              <a:gd name="T8" fmla="*/ 0 w 2366"/>
              <a:gd name="T9" fmla="*/ 103 h 2313"/>
              <a:gd name="T10" fmla="*/ 0 w 2366"/>
              <a:gd name="T11" fmla="*/ 103 h 2313"/>
              <a:gd name="T12" fmla="*/ 103 w 2366"/>
              <a:gd name="T13" fmla="*/ 0 h 2313"/>
              <a:gd name="T14" fmla="*/ 2262 w 2366"/>
              <a:gd name="T15" fmla="*/ 0 h 2313"/>
              <a:gd name="T16" fmla="*/ 2262 w 2366"/>
              <a:gd name="T17" fmla="*/ 0 h 2313"/>
              <a:gd name="T18" fmla="*/ 2365 w 2366"/>
              <a:gd name="T19" fmla="*/ 103 h 2313"/>
              <a:gd name="T20" fmla="*/ 2365 w 2366"/>
              <a:gd name="T21" fmla="*/ 2209 h 2313"/>
              <a:gd name="T22" fmla="*/ 2365 w 2366"/>
              <a:gd name="T23" fmla="*/ 2209 h 2313"/>
              <a:gd name="T24" fmla="*/ 2262 w 2366"/>
              <a:gd name="T25" fmla="*/ 2312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66" h="2313">
                <a:moveTo>
                  <a:pt x="2262" y="2312"/>
                </a:moveTo>
                <a:lnTo>
                  <a:pt x="103" y="2312"/>
                </a:lnTo>
                <a:lnTo>
                  <a:pt x="103" y="2312"/>
                </a:lnTo>
                <a:cubicBezTo>
                  <a:pt x="47" y="2312"/>
                  <a:pt x="0" y="2265"/>
                  <a:pt x="0" y="2209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46"/>
                  <a:pt x="47" y="0"/>
                  <a:pt x="103" y="0"/>
                </a:cubicBezTo>
                <a:lnTo>
                  <a:pt x="2262" y="0"/>
                </a:lnTo>
                <a:lnTo>
                  <a:pt x="2262" y="0"/>
                </a:lnTo>
                <a:cubicBezTo>
                  <a:pt x="2318" y="0"/>
                  <a:pt x="2365" y="46"/>
                  <a:pt x="2365" y="103"/>
                </a:cubicBezTo>
                <a:lnTo>
                  <a:pt x="2365" y="2209"/>
                </a:lnTo>
                <a:lnTo>
                  <a:pt x="2365" y="2209"/>
                </a:lnTo>
                <a:cubicBezTo>
                  <a:pt x="2365" y="2265"/>
                  <a:pt x="2318" y="2312"/>
                  <a:pt x="2262" y="2312"/>
                </a:cubicBezTo>
              </a:path>
            </a:pathLst>
          </a:custGeom>
          <a:solidFill>
            <a:srgbClr val="CE6DC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377">
            <a:extLst>
              <a:ext uri="{FF2B5EF4-FFF2-40B4-BE49-F238E27FC236}">
                <a16:creationId xmlns:a16="http://schemas.microsoft.com/office/drawing/2014/main" id="{BFB6CA5D-5DE9-4DC2-B447-BF3EF582C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406" y="8396054"/>
            <a:ext cx="2944273" cy="2883848"/>
          </a:xfrm>
          <a:custGeom>
            <a:avLst/>
            <a:gdLst>
              <a:gd name="T0" fmla="*/ 2262 w 2365"/>
              <a:gd name="T1" fmla="*/ 2312 h 2313"/>
              <a:gd name="T2" fmla="*/ 103 w 2365"/>
              <a:gd name="T3" fmla="*/ 2312 h 2313"/>
              <a:gd name="T4" fmla="*/ 103 w 2365"/>
              <a:gd name="T5" fmla="*/ 2312 h 2313"/>
              <a:gd name="T6" fmla="*/ 0 w 2365"/>
              <a:gd name="T7" fmla="*/ 2209 h 2313"/>
              <a:gd name="T8" fmla="*/ 0 w 2365"/>
              <a:gd name="T9" fmla="*/ 103 h 2313"/>
              <a:gd name="T10" fmla="*/ 0 w 2365"/>
              <a:gd name="T11" fmla="*/ 103 h 2313"/>
              <a:gd name="T12" fmla="*/ 103 w 2365"/>
              <a:gd name="T13" fmla="*/ 0 h 2313"/>
              <a:gd name="T14" fmla="*/ 2262 w 2365"/>
              <a:gd name="T15" fmla="*/ 0 h 2313"/>
              <a:gd name="T16" fmla="*/ 2262 w 2365"/>
              <a:gd name="T17" fmla="*/ 0 h 2313"/>
              <a:gd name="T18" fmla="*/ 2364 w 2365"/>
              <a:gd name="T19" fmla="*/ 103 h 2313"/>
              <a:gd name="T20" fmla="*/ 2364 w 2365"/>
              <a:gd name="T21" fmla="*/ 2209 h 2313"/>
              <a:gd name="T22" fmla="*/ 2364 w 2365"/>
              <a:gd name="T23" fmla="*/ 2209 h 2313"/>
              <a:gd name="T24" fmla="*/ 2262 w 2365"/>
              <a:gd name="T25" fmla="*/ 2312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65" h="2313">
                <a:moveTo>
                  <a:pt x="2262" y="2312"/>
                </a:moveTo>
                <a:lnTo>
                  <a:pt x="103" y="2312"/>
                </a:lnTo>
                <a:lnTo>
                  <a:pt x="103" y="2312"/>
                </a:lnTo>
                <a:cubicBezTo>
                  <a:pt x="46" y="2312"/>
                  <a:pt x="0" y="2266"/>
                  <a:pt x="0" y="2209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47"/>
                  <a:pt x="46" y="0"/>
                  <a:pt x="103" y="0"/>
                </a:cubicBezTo>
                <a:lnTo>
                  <a:pt x="2262" y="0"/>
                </a:lnTo>
                <a:lnTo>
                  <a:pt x="2262" y="0"/>
                </a:lnTo>
                <a:cubicBezTo>
                  <a:pt x="2318" y="0"/>
                  <a:pt x="2364" y="47"/>
                  <a:pt x="2364" y="103"/>
                </a:cubicBezTo>
                <a:lnTo>
                  <a:pt x="2364" y="2209"/>
                </a:lnTo>
                <a:lnTo>
                  <a:pt x="2364" y="2209"/>
                </a:lnTo>
                <a:cubicBezTo>
                  <a:pt x="2364" y="2266"/>
                  <a:pt x="2318" y="2312"/>
                  <a:pt x="2262" y="23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378">
            <a:extLst>
              <a:ext uri="{FF2B5EF4-FFF2-40B4-BE49-F238E27FC236}">
                <a16:creationId xmlns:a16="http://schemas.microsoft.com/office/drawing/2014/main" id="{D87C92CC-CE01-4A52-A949-42EEE2776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5470" y="8396054"/>
            <a:ext cx="2944273" cy="2883848"/>
          </a:xfrm>
          <a:custGeom>
            <a:avLst/>
            <a:gdLst>
              <a:gd name="T0" fmla="*/ 2262 w 2365"/>
              <a:gd name="T1" fmla="*/ 2312 h 2313"/>
              <a:gd name="T2" fmla="*/ 103 w 2365"/>
              <a:gd name="T3" fmla="*/ 2312 h 2313"/>
              <a:gd name="T4" fmla="*/ 103 w 2365"/>
              <a:gd name="T5" fmla="*/ 2312 h 2313"/>
              <a:gd name="T6" fmla="*/ 0 w 2365"/>
              <a:gd name="T7" fmla="*/ 2209 h 2313"/>
              <a:gd name="T8" fmla="*/ 0 w 2365"/>
              <a:gd name="T9" fmla="*/ 103 h 2313"/>
              <a:gd name="T10" fmla="*/ 0 w 2365"/>
              <a:gd name="T11" fmla="*/ 103 h 2313"/>
              <a:gd name="T12" fmla="*/ 103 w 2365"/>
              <a:gd name="T13" fmla="*/ 0 h 2313"/>
              <a:gd name="T14" fmla="*/ 2262 w 2365"/>
              <a:gd name="T15" fmla="*/ 0 h 2313"/>
              <a:gd name="T16" fmla="*/ 2262 w 2365"/>
              <a:gd name="T17" fmla="*/ 0 h 2313"/>
              <a:gd name="T18" fmla="*/ 2364 w 2365"/>
              <a:gd name="T19" fmla="*/ 103 h 2313"/>
              <a:gd name="T20" fmla="*/ 2364 w 2365"/>
              <a:gd name="T21" fmla="*/ 2209 h 2313"/>
              <a:gd name="T22" fmla="*/ 2364 w 2365"/>
              <a:gd name="T23" fmla="*/ 2209 h 2313"/>
              <a:gd name="T24" fmla="*/ 2262 w 2365"/>
              <a:gd name="T25" fmla="*/ 2312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65" h="2313">
                <a:moveTo>
                  <a:pt x="2262" y="2312"/>
                </a:moveTo>
                <a:lnTo>
                  <a:pt x="103" y="2312"/>
                </a:lnTo>
                <a:lnTo>
                  <a:pt x="103" y="2312"/>
                </a:lnTo>
                <a:cubicBezTo>
                  <a:pt x="46" y="2312"/>
                  <a:pt x="0" y="2266"/>
                  <a:pt x="0" y="2209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47"/>
                  <a:pt x="46" y="0"/>
                  <a:pt x="103" y="0"/>
                </a:cubicBezTo>
                <a:lnTo>
                  <a:pt x="2262" y="0"/>
                </a:lnTo>
                <a:lnTo>
                  <a:pt x="2262" y="0"/>
                </a:lnTo>
                <a:cubicBezTo>
                  <a:pt x="2318" y="0"/>
                  <a:pt x="2364" y="47"/>
                  <a:pt x="2364" y="103"/>
                </a:cubicBezTo>
                <a:lnTo>
                  <a:pt x="2364" y="2209"/>
                </a:lnTo>
                <a:lnTo>
                  <a:pt x="2364" y="2209"/>
                </a:lnTo>
                <a:cubicBezTo>
                  <a:pt x="2364" y="2266"/>
                  <a:pt x="2318" y="2312"/>
                  <a:pt x="2262" y="2312"/>
                </a:cubicBezTo>
              </a:path>
            </a:pathLst>
          </a:custGeom>
          <a:solidFill>
            <a:srgbClr val="F05A68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379">
            <a:extLst>
              <a:ext uri="{FF2B5EF4-FFF2-40B4-BE49-F238E27FC236}">
                <a16:creationId xmlns:a16="http://schemas.microsoft.com/office/drawing/2014/main" id="{3C9BF12B-FCE7-42EC-8DD0-AEAD75B93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1047" y="5100225"/>
            <a:ext cx="3510058" cy="3510054"/>
          </a:xfrm>
          <a:custGeom>
            <a:avLst/>
            <a:gdLst>
              <a:gd name="T0" fmla="*/ 2816 w 2817"/>
              <a:gd name="T1" fmla="*/ 1408 h 2818"/>
              <a:gd name="T2" fmla="*/ 2816 w 2817"/>
              <a:gd name="T3" fmla="*/ 1408 h 2818"/>
              <a:gd name="T4" fmla="*/ 1409 w 2817"/>
              <a:gd name="T5" fmla="*/ 2817 h 2818"/>
              <a:gd name="T6" fmla="*/ 1409 w 2817"/>
              <a:gd name="T7" fmla="*/ 2817 h 2818"/>
              <a:gd name="T8" fmla="*/ 0 w 2817"/>
              <a:gd name="T9" fmla="*/ 1408 h 2818"/>
              <a:gd name="T10" fmla="*/ 0 w 2817"/>
              <a:gd name="T11" fmla="*/ 1408 h 2818"/>
              <a:gd name="T12" fmla="*/ 1409 w 2817"/>
              <a:gd name="T13" fmla="*/ 0 h 2818"/>
              <a:gd name="T14" fmla="*/ 1409 w 2817"/>
              <a:gd name="T15" fmla="*/ 0 h 2818"/>
              <a:gd name="T16" fmla="*/ 2816 w 2817"/>
              <a:gd name="T17" fmla="*/ 1408 h 2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17" h="2818">
                <a:moveTo>
                  <a:pt x="2816" y="1408"/>
                </a:moveTo>
                <a:lnTo>
                  <a:pt x="2816" y="1408"/>
                </a:lnTo>
                <a:cubicBezTo>
                  <a:pt x="2816" y="2186"/>
                  <a:pt x="2186" y="2817"/>
                  <a:pt x="1409" y="2817"/>
                </a:cubicBezTo>
                <a:lnTo>
                  <a:pt x="1409" y="2817"/>
                </a:lnTo>
                <a:cubicBezTo>
                  <a:pt x="630" y="2817"/>
                  <a:pt x="0" y="2186"/>
                  <a:pt x="0" y="1408"/>
                </a:cubicBezTo>
                <a:lnTo>
                  <a:pt x="0" y="1408"/>
                </a:lnTo>
                <a:cubicBezTo>
                  <a:pt x="0" y="630"/>
                  <a:pt x="630" y="0"/>
                  <a:pt x="1409" y="0"/>
                </a:cubicBezTo>
                <a:lnTo>
                  <a:pt x="1409" y="0"/>
                </a:lnTo>
                <a:cubicBezTo>
                  <a:pt x="2186" y="0"/>
                  <a:pt x="2816" y="630"/>
                  <a:pt x="2816" y="14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380">
            <a:extLst>
              <a:ext uri="{FF2B5EF4-FFF2-40B4-BE49-F238E27FC236}">
                <a16:creationId xmlns:a16="http://schemas.microsoft.com/office/drawing/2014/main" id="{A1504B86-ACE1-4B6E-A0A1-2F0D24F9D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5276" y="5314454"/>
            <a:ext cx="3087092" cy="3087092"/>
          </a:xfrm>
          <a:custGeom>
            <a:avLst/>
            <a:gdLst>
              <a:gd name="T0" fmla="*/ 2478 w 2479"/>
              <a:gd name="T1" fmla="*/ 1238 h 2478"/>
              <a:gd name="T2" fmla="*/ 2478 w 2479"/>
              <a:gd name="T3" fmla="*/ 1238 h 2478"/>
              <a:gd name="T4" fmla="*/ 1240 w 2479"/>
              <a:gd name="T5" fmla="*/ 2477 h 2478"/>
              <a:gd name="T6" fmla="*/ 1240 w 2479"/>
              <a:gd name="T7" fmla="*/ 2477 h 2478"/>
              <a:gd name="T8" fmla="*/ 0 w 2479"/>
              <a:gd name="T9" fmla="*/ 1238 h 2478"/>
              <a:gd name="T10" fmla="*/ 0 w 2479"/>
              <a:gd name="T11" fmla="*/ 1238 h 2478"/>
              <a:gd name="T12" fmla="*/ 1240 w 2479"/>
              <a:gd name="T13" fmla="*/ 0 h 2478"/>
              <a:gd name="T14" fmla="*/ 1240 w 2479"/>
              <a:gd name="T15" fmla="*/ 0 h 2478"/>
              <a:gd name="T16" fmla="*/ 2478 w 2479"/>
              <a:gd name="T17" fmla="*/ 1238 h 2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9" h="2478">
                <a:moveTo>
                  <a:pt x="2478" y="1238"/>
                </a:moveTo>
                <a:lnTo>
                  <a:pt x="2478" y="1238"/>
                </a:lnTo>
                <a:cubicBezTo>
                  <a:pt x="2478" y="1923"/>
                  <a:pt x="1923" y="2477"/>
                  <a:pt x="1240" y="2477"/>
                </a:cubicBezTo>
                <a:lnTo>
                  <a:pt x="1240" y="2477"/>
                </a:lnTo>
                <a:cubicBezTo>
                  <a:pt x="555" y="2477"/>
                  <a:pt x="0" y="1923"/>
                  <a:pt x="0" y="1238"/>
                </a:cubicBezTo>
                <a:lnTo>
                  <a:pt x="0" y="1238"/>
                </a:lnTo>
                <a:cubicBezTo>
                  <a:pt x="0" y="553"/>
                  <a:pt x="555" y="0"/>
                  <a:pt x="1240" y="0"/>
                </a:cubicBezTo>
                <a:lnTo>
                  <a:pt x="1240" y="0"/>
                </a:lnTo>
                <a:cubicBezTo>
                  <a:pt x="1923" y="0"/>
                  <a:pt x="2478" y="553"/>
                  <a:pt x="2478" y="123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4" name="TextBox 5">
            <a:extLst>
              <a:ext uri="{FF2B5EF4-FFF2-40B4-BE49-F238E27FC236}">
                <a16:creationId xmlns:a16="http://schemas.microsoft.com/office/drawing/2014/main" id="{5ED2B1E9-56B8-447B-8878-BB16181B1788}"/>
              </a:ext>
            </a:extLst>
          </p:cNvPr>
          <p:cNvSpPr txBox="1"/>
          <p:nvPr/>
        </p:nvSpPr>
        <p:spPr>
          <a:xfrm>
            <a:off x="1378500" y="2823554"/>
            <a:ext cx="4875904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b="1" spc="-30" dirty="0">
                <a:solidFill>
                  <a:srgbClr val="87C1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INDICADORES</a:t>
            </a:r>
          </a:p>
        </p:txBody>
      </p:sp>
      <p:sp>
        <p:nvSpPr>
          <p:cNvPr id="55" name="TextBox 6">
            <a:extLst>
              <a:ext uri="{FF2B5EF4-FFF2-40B4-BE49-F238E27FC236}">
                <a16:creationId xmlns:a16="http://schemas.microsoft.com/office/drawing/2014/main" id="{FAD8F400-150B-4705-9FE1-62A25B2ADA06}"/>
              </a:ext>
            </a:extLst>
          </p:cNvPr>
          <p:cNvSpPr txBox="1"/>
          <p:nvPr/>
        </p:nvSpPr>
        <p:spPr>
          <a:xfrm>
            <a:off x="1817674" y="3483748"/>
            <a:ext cx="5355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200" b="1" spc="-2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Escolha dos indicadores de desempenho</a:t>
            </a: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B56A31AD-23FB-4301-9887-1216EFC5AE0A}"/>
              </a:ext>
            </a:extLst>
          </p:cNvPr>
          <p:cNvSpPr txBox="1"/>
          <p:nvPr/>
        </p:nvSpPr>
        <p:spPr>
          <a:xfrm>
            <a:off x="1378501" y="8564236"/>
            <a:ext cx="4875904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b="1" spc="-30" dirty="0">
                <a:solidFill>
                  <a:srgbClr val="3470B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RELATÓRIOS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id="{D59FD491-0336-4987-85CD-5CE02F740757}"/>
              </a:ext>
            </a:extLst>
          </p:cNvPr>
          <p:cNvSpPr txBox="1"/>
          <p:nvPr/>
        </p:nvSpPr>
        <p:spPr>
          <a:xfrm>
            <a:off x="1378501" y="9250765"/>
            <a:ext cx="4875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200" b="1" spc="-2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Projeção dos relatórios</a:t>
            </a: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id="{A809B7E3-5E12-45D6-ACED-8EBDE93346F4}"/>
              </a:ext>
            </a:extLst>
          </p:cNvPr>
          <p:cNvSpPr txBox="1"/>
          <p:nvPr/>
        </p:nvSpPr>
        <p:spPr>
          <a:xfrm>
            <a:off x="18123241" y="2823554"/>
            <a:ext cx="4875903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-30" dirty="0">
                <a:solidFill>
                  <a:srgbClr val="BD1DB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DESENVOLVIMENTO</a:t>
            </a:r>
          </a:p>
        </p:txBody>
      </p:sp>
      <p:sp>
        <p:nvSpPr>
          <p:cNvPr id="59" name="TextBox 10">
            <a:extLst>
              <a:ext uri="{FF2B5EF4-FFF2-40B4-BE49-F238E27FC236}">
                <a16:creationId xmlns:a16="http://schemas.microsoft.com/office/drawing/2014/main" id="{C441F36C-4515-44DA-B919-9A1910934BCB}"/>
              </a:ext>
            </a:extLst>
          </p:cNvPr>
          <p:cNvSpPr txBox="1"/>
          <p:nvPr/>
        </p:nvSpPr>
        <p:spPr>
          <a:xfrm>
            <a:off x="18123242" y="3510083"/>
            <a:ext cx="4875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200" b="1" spc="-2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Desenvolvimento e construção dos relatório na ferramenta Sydle One</a:t>
            </a:r>
          </a:p>
        </p:txBody>
      </p:sp>
      <p:sp>
        <p:nvSpPr>
          <p:cNvPr id="60" name="TextBox 11">
            <a:extLst>
              <a:ext uri="{FF2B5EF4-FFF2-40B4-BE49-F238E27FC236}">
                <a16:creationId xmlns:a16="http://schemas.microsoft.com/office/drawing/2014/main" id="{83E644B5-0D0D-410D-AF3A-6DCFE12B488D}"/>
              </a:ext>
            </a:extLst>
          </p:cNvPr>
          <p:cNvSpPr txBox="1"/>
          <p:nvPr/>
        </p:nvSpPr>
        <p:spPr>
          <a:xfrm>
            <a:off x="18123241" y="8564236"/>
            <a:ext cx="4875903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-30" dirty="0">
                <a:solidFill>
                  <a:srgbClr val="F05A6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SQL</a:t>
            </a:r>
          </a:p>
        </p:txBody>
      </p:sp>
      <p:sp>
        <p:nvSpPr>
          <p:cNvPr id="61" name="TextBox 12">
            <a:extLst>
              <a:ext uri="{FF2B5EF4-FFF2-40B4-BE49-F238E27FC236}">
                <a16:creationId xmlns:a16="http://schemas.microsoft.com/office/drawing/2014/main" id="{0F5404C6-C8DB-401A-AAA4-5984404433C7}"/>
              </a:ext>
            </a:extLst>
          </p:cNvPr>
          <p:cNvSpPr txBox="1"/>
          <p:nvPr/>
        </p:nvSpPr>
        <p:spPr>
          <a:xfrm>
            <a:off x="18123242" y="9250765"/>
            <a:ext cx="4875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200" b="1" spc="-2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Engenharia reversa para elaborar as consultas SQLs que produzam os relatórios</a:t>
            </a:r>
          </a:p>
        </p:txBody>
      </p:sp>
      <p:sp>
        <p:nvSpPr>
          <p:cNvPr id="62" name="TextBox 13">
            <a:extLst>
              <a:ext uri="{FF2B5EF4-FFF2-40B4-BE49-F238E27FC236}">
                <a16:creationId xmlns:a16="http://schemas.microsoft.com/office/drawing/2014/main" id="{3D69BFFD-61A6-4769-86DB-3C66895522A3}"/>
              </a:ext>
            </a:extLst>
          </p:cNvPr>
          <p:cNvSpPr txBox="1"/>
          <p:nvPr/>
        </p:nvSpPr>
        <p:spPr>
          <a:xfrm>
            <a:off x="10583541" y="6317533"/>
            <a:ext cx="3196953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ANÁLISE DE DESEMPENHO</a:t>
            </a:r>
          </a:p>
        </p:txBody>
      </p:sp>
      <p:pic>
        <p:nvPicPr>
          <p:cNvPr id="64" name="Gráfico 63" descr="Gráfico de barras DPE">
            <a:extLst>
              <a:ext uri="{FF2B5EF4-FFF2-40B4-BE49-F238E27FC236}">
                <a16:creationId xmlns:a16="http://schemas.microsoft.com/office/drawing/2014/main" id="{29979C43-413A-40B4-B10A-D262C56CC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2345" y="3087219"/>
            <a:ext cx="1412192" cy="1412192"/>
          </a:xfrm>
          <a:prstGeom prst="rect">
            <a:avLst/>
          </a:prstGeom>
        </p:spPr>
      </p:pic>
      <p:pic>
        <p:nvPicPr>
          <p:cNvPr id="68" name="Gráfico 67" descr="Documento">
            <a:extLst>
              <a:ext uri="{FF2B5EF4-FFF2-40B4-BE49-F238E27FC236}">
                <a16:creationId xmlns:a16="http://schemas.microsoft.com/office/drawing/2014/main" id="{84D3B8BB-224A-40C4-AF12-68C9433AD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1645" y="9104993"/>
            <a:ext cx="1411200" cy="1411200"/>
          </a:xfrm>
          <a:prstGeom prst="rect">
            <a:avLst/>
          </a:prstGeom>
        </p:spPr>
      </p:pic>
      <p:pic>
        <p:nvPicPr>
          <p:cNvPr id="70" name="Gráfico 69" descr="Engrenagens">
            <a:extLst>
              <a:ext uri="{FF2B5EF4-FFF2-40B4-BE49-F238E27FC236}">
                <a16:creationId xmlns:a16="http://schemas.microsoft.com/office/drawing/2014/main" id="{BD64A481-DC70-407D-85BF-0AD8448FB1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838363" y="3088211"/>
            <a:ext cx="1411200" cy="1411200"/>
          </a:xfrm>
          <a:prstGeom prst="rect">
            <a:avLst/>
          </a:prstGeom>
        </p:spPr>
      </p:pic>
      <p:pic>
        <p:nvPicPr>
          <p:cNvPr id="72" name="Gráfico 71" descr="Servidor">
            <a:extLst>
              <a:ext uri="{FF2B5EF4-FFF2-40B4-BE49-F238E27FC236}">
                <a16:creationId xmlns:a16="http://schemas.microsoft.com/office/drawing/2014/main" id="{51588520-6423-48E5-BA17-987A85F99B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812006" y="9099163"/>
            <a:ext cx="1411200" cy="14112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BC0387F-1C42-499B-B4F6-48331CEF1422}"/>
              </a:ext>
            </a:extLst>
          </p:cNvPr>
          <p:cNvSpPr txBox="1"/>
          <p:nvPr/>
        </p:nvSpPr>
        <p:spPr>
          <a:xfrm>
            <a:off x="7495136" y="2441880"/>
            <a:ext cx="74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F619B21-6677-439D-ABF8-229F74FF72B0}"/>
              </a:ext>
            </a:extLst>
          </p:cNvPr>
          <p:cNvSpPr txBox="1"/>
          <p:nvPr/>
        </p:nvSpPr>
        <p:spPr>
          <a:xfrm>
            <a:off x="7495136" y="8422817"/>
            <a:ext cx="74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92A3202-64DC-4B9D-ACBF-6EF39C08CBFA}"/>
              </a:ext>
            </a:extLst>
          </p:cNvPr>
          <p:cNvSpPr txBox="1"/>
          <p:nvPr/>
        </p:nvSpPr>
        <p:spPr>
          <a:xfrm>
            <a:off x="14251154" y="2461402"/>
            <a:ext cx="74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9C1127B-164C-4D33-B62E-50009E5161FE}"/>
              </a:ext>
            </a:extLst>
          </p:cNvPr>
          <p:cNvSpPr txBox="1"/>
          <p:nvPr/>
        </p:nvSpPr>
        <p:spPr>
          <a:xfrm>
            <a:off x="14174030" y="8396054"/>
            <a:ext cx="74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652280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129C2B4-9E39-4754-9F47-524833169EA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4377649" cy="13716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9E175FF-04C8-4FA7-A82D-48DAE909F93B}"/>
              </a:ext>
            </a:extLst>
          </p:cNvPr>
          <p:cNvSpPr/>
          <p:nvPr/>
        </p:nvSpPr>
        <p:spPr>
          <a:xfrm>
            <a:off x="-2" y="2681"/>
            <a:ext cx="24377650" cy="13716000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1E76BFBC-0D0E-455F-BDB5-74BAF9E81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4583883"/>
            <a:ext cx="14792772" cy="2186232"/>
          </a:xfrm>
          <a:custGeom>
            <a:avLst/>
            <a:gdLst>
              <a:gd name="T0" fmla="*/ 0 w 11875"/>
              <a:gd name="T1" fmla="*/ 1755 h 1756"/>
              <a:gd name="T2" fmla="*/ 11874 w 11875"/>
              <a:gd name="T3" fmla="*/ 1755 h 1756"/>
              <a:gd name="T4" fmla="*/ 11874 w 11875"/>
              <a:gd name="T5" fmla="*/ 0 h 1756"/>
              <a:gd name="T6" fmla="*/ 0 w 11875"/>
              <a:gd name="T7" fmla="*/ 0 h 1756"/>
              <a:gd name="T8" fmla="*/ 0 w 11875"/>
              <a:gd name="T9" fmla="*/ 1755 h 1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75" h="1756">
                <a:moveTo>
                  <a:pt x="0" y="1755"/>
                </a:moveTo>
                <a:lnTo>
                  <a:pt x="11874" y="1755"/>
                </a:lnTo>
                <a:lnTo>
                  <a:pt x="11874" y="0"/>
                </a:lnTo>
                <a:lnTo>
                  <a:pt x="0" y="0"/>
                </a:lnTo>
                <a:lnTo>
                  <a:pt x="0" y="175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AC2A9CA-557F-47D2-A95F-1120BC97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1359" y="2681"/>
            <a:ext cx="115351" cy="5125013"/>
          </a:xfrm>
          <a:custGeom>
            <a:avLst/>
            <a:gdLst>
              <a:gd name="T0" fmla="*/ 0 w 94"/>
              <a:gd name="T1" fmla="*/ 4115 h 4116"/>
              <a:gd name="T2" fmla="*/ 93 w 94"/>
              <a:gd name="T3" fmla="*/ 4115 h 4116"/>
              <a:gd name="T4" fmla="*/ 93 w 94"/>
              <a:gd name="T5" fmla="*/ 0 h 4116"/>
              <a:gd name="T6" fmla="*/ 0 w 94"/>
              <a:gd name="T7" fmla="*/ 0 h 4116"/>
              <a:gd name="T8" fmla="*/ 0 w 94"/>
              <a:gd name="T9" fmla="*/ 4115 h 4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4116">
                <a:moveTo>
                  <a:pt x="0" y="4115"/>
                </a:moveTo>
                <a:lnTo>
                  <a:pt x="93" y="4115"/>
                </a:lnTo>
                <a:lnTo>
                  <a:pt x="93" y="0"/>
                </a:lnTo>
                <a:lnTo>
                  <a:pt x="0" y="0"/>
                </a:lnTo>
                <a:lnTo>
                  <a:pt x="0" y="411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" name="Line 151">
            <a:extLst>
              <a:ext uri="{FF2B5EF4-FFF2-40B4-BE49-F238E27FC236}">
                <a16:creationId xmlns:a16="http://schemas.microsoft.com/office/drawing/2014/main" id="{27BA118E-8002-40E2-B5D0-471D9C357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3664" y="5023324"/>
            <a:ext cx="0" cy="1301854"/>
          </a:xfrm>
          <a:prstGeom prst="line">
            <a:avLst/>
          </a:pr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1" name="Freeform 152">
            <a:extLst>
              <a:ext uri="{FF2B5EF4-FFF2-40B4-BE49-F238E27FC236}">
                <a16:creationId xmlns:a16="http://schemas.microsoft.com/office/drawing/2014/main" id="{D195CDC4-2182-4295-A3F9-244C3AF99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7033781"/>
            <a:ext cx="14792772" cy="2186232"/>
          </a:xfrm>
          <a:custGeom>
            <a:avLst/>
            <a:gdLst>
              <a:gd name="T0" fmla="*/ 11874 w 11875"/>
              <a:gd name="T1" fmla="*/ 1754 h 1755"/>
              <a:gd name="T2" fmla="*/ 0 w 11875"/>
              <a:gd name="T3" fmla="*/ 1754 h 1755"/>
              <a:gd name="T4" fmla="*/ 0 w 11875"/>
              <a:gd name="T5" fmla="*/ 0 h 1755"/>
              <a:gd name="T6" fmla="*/ 11874 w 11875"/>
              <a:gd name="T7" fmla="*/ 0 h 1755"/>
              <a:gd name="T8" fmla="*/ 11874 w 11875"/>
              <a:gd name="T9" fmla="*/ 1754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75" h="1755">
                <a:moveTo>
                  <a:pt x="11874" y="1754"/>
                </a:moveTo>
                <a:lnTo>
                  <a:pt x="0" y="1754"/>
                </a:lnTo>
                <a:lnTo>
                  <a:pt x="0" y="0"/>
                </a:lnTo>
                <a:lnTo>
                  <a:pt x="11874" y="0"/>
                </a:lnTo>
                <a:lnTo>
                  <a:pt x="11874" y="1754"/>
                </a:lnTo>
              </a:path>
            </a:pathLst>
          </a:custGeom>
          <a:solidFill>
            <a:srgbClr val="AAADE8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2" name="Line 228">
            <a:extLst>
              <a:ext uri="{FF2B5EF4-FFF2-40B4-BE49-F238E27FC236}">
                <a16:creationId xmlns:a16="http://schemas.microsoft.com/office/drawing/2014/main" id="{4474B976-2B55-40F9-8CA0-5A7E02459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3664" y="7473223"/>
            <a:ext cx="0" cy="1301854"/>
          </a:xfrm>
          <a:prstGeom prst="line">
            <a:avLst/>
          </a:pr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3" name="Freeform 229">
            <a:extLst>
              <a:ext uri="{FF2B5EF4-FFF2-40B4-BE49-F238E27FC236}">
                <a16:creationId xmlns:a16="http://schemas.microsoft.com/office/drawing/2014/main" id="{707D0204-A7B7-484E-A572-386608F9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9478188"/>
            <a:ext cx="14792772" cy="2186232"/>
          </a:xfrm>
          <a:custGeom>
            <a:avLst/>
            <a:gdLst>
              <a:gd name="T0" fmla="*/ 11874 w 11875"/>
              <a:gd name="T1" fmla="*/ 1755 h 1756"/>
              <a:gd name="T2" fmla="*/ 0 w 11875"/>
              <a:gd name="T3" fmla="*/ 1755 h 1756"/>
              <a:gd name="T4" fmla="*/ 0 w 11875"/>
              <a:gd name="T5" fmla="*/ 0 h 1756"/>
              <a:gd name="T6" fmla="*/ 11874 w 11875"/>
              <a:gd name="T7" fmla="*/ 0 h 1756"/>
              <a:gd name="T8" fmla="*/ 11874 w 11875"/>
              <a:gd name="T9" fmla="*/ 1755 h 1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75" h="1756">
                <a:moveTo>
                  <a:pt x="11874" y="1755"/>
                </a:moveTo>
                <a:lnTo>
                  <a:pt x="0" y="1755"/>
                </a:lnTo>
                <a:lnTo>
                  <a:pt x="0" y="0"/>
                </a:lnTo>
                <a:lnTo>
                  <a:pt x="11874" y="0"/>
                </a:lnTo>
                <a:lnTo>
                  <a:pt x="11874" y="1755"/>
                </a:ln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4" name="Freeform 230">
            <a:extLst>
              <a:ext uri="{FF2B5EF4-FFF2-40B4-BE49-F238E27FC236}">
                <a16:creationId xmlns:a16="http://schemas.microsoft.com/office/drawing/2014/main" id="{2FB5BE79-C180-4B51-A1C6-BDE7B9794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2528" y="4583883"/>
            <a:ext cx="2164260" cy="2960754"/>
          </a:xfrm>
          <a:custGeom>
            <a:avLst/>
            <a:gdLst>
              <a:gd name="T0" fmla="*/ 0 w 1738"/>
              <a:gd name="T1" fmla="*/ 1755 h 2377"/>
              <a:gd name="T2" fmla="*/ 1737 w 1738"/>
              <a:gd name="T3" fmla="*/ 2376 h 2377"/>
              <a:gd name="T4" fmla="*/ 1737 w 1738"/>
              <a:gd name="T5" fmla="*/ 1624 h 2377"/>
              <a:gd name="T6" fmla="*/ 0 w 1738"/>
              <a:gd name="T7" fmla="*/ 0 h 2377"/>
              <a:gd name="T8" fmla="*/ 0 w 1738"/>
              <a:gd name="T9" fmla="*/ 1755 h 2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8" h="2377">
                <a:moveTo>
                  <a:pt x="0" y="1755"/>
                </a:moveTo>
                <a:lnTo>
                  <a:pt x="1737" y="2376"/>
                </a:lnTo>
                <a:lnTo>
                  <a:pt x="1737" y="1624"/>
                </a:lnTo>
                <a:lnTo>
                  <a:pt x="0" y="0"/>
                </a:lnTo>
                <a:lnTo>
                  <a:pt x="0" y="175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231">
            <a:extLst>
              <a:ext uri="{FF2B5EF4-FFF2-40B4-BE49-F238E27FC236}">
                <a16:creationId xmlns:a16="http://schemas.microsoft.com/office/drawing/2014/main" id="{90EC800C-8230-499B-AD5A-55F8CC715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2528" y="7033781"/>
            <a:ext cx="2164260" cy="2186232"/>
          </a:xfrm>
          <a:custGeom>
            <a:avLst/>
            <a:gdLst>
              <a:gd name="T0" fmla="*/ 0 w 1738"/>
              <a:gd name="T1" fmla="*/ 1754 h 1755"/>
              <a:gd name="T2" fmla="*/ 1737 w 1738"/>
              <a:gd name="T3" fmla="*/ 1254 h 1755"/>
              <a:gd name="T4" fmla="*/ 1737 w 1738"/>
              <a:gd name="T5" fmla="*/ 501 h 1755"/>
              <a:gd name="T6" fmla="*/ 0 w 1738"/>
              <a:gd name="T7" fmla="*/ 0 h 1755"/>
              <a:gd name="T8" fmla="*/ 0 w 1738"/>
              <a:gd name="T9" fmla="*/ 1754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8" h="1755">
                <a:moveTo>
                  <a:pt x="0" y="1754"/>
                </a:moveTo>
                <a:lnTo>
                  <a:pt x="1737" y="1254"/>
                </a:lnTo>
                <a:lnTo>
                  <a:pt x="1737" y="501"/>
                </a:lnTo>
                <a:lnTo>
                  <a:pt x="0" y="0"/>
                </a:lnTo>
                <a:lnTo>
                  <a:pt x="0" y="1754"/>
                </a:lnTo>
              </a:path>
            </a:pathLst>
          </a:custGeom>
          <a:solidFill>
            <a:srgbClr val="AAADE8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232">
            <a:extLst>
              <a:ext uri="{FF2B5EF4-FFF2-40B4-BE49-F238E27FC236}">
                <a16:creationId xmlns:a16="http://schemas.microsoft.com/office/drawing/2014/main" id="{33D32A48-0BD1-45DC-B4CC-C9C40894D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2528" y="8709160"/>
            <a:ext cx="2164260" cy="2960750"/>
          </a:xfrm>
          <a:custGeom>
            <a:avLst/>
            <a:gdLst>
              <a:gd name="T0" fmla="*/ 0 w 1738"/>
              <a:gd name="T1" fmla="*/ 2376 h 2377"/>
              <a:gd name="T2" fmla="*/ 1737 w 1738"/>
              <a:gd name="T3" fmla="*/ 753 h 2377"/>
              <a:gd name="T4" fmla="*/ 1737 w 1738"/>
              <a:gd name="T5" fmla="*/ 0 h 2377"/>
              <a:gd name="T6" fmla="*/ 0 w 1738"/>
              <a:gd name="T7" fmla="*/ 621 h 2377"/>
              <a:gd name="T8" fmla="*/ 0 w 1738"/>
              <a:gd name="T9" fmla="*/ 2376 h 2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8" h="2377">
                <a:moveTo>
                  <a:pt x="0" y="2376"/>
                </a:moveTo>
                <a:lnTo>
                  <a:pt x="1737" y="753"/>
                </a:lnTo>
                <a:lnTo>
                  <a:pt x="1737" y="0"/>
                </a:lnTo>
                <a:lnTo>
                  <a:pt x="0" y="621"/>
                </a:lnTo>
                <a:lnTo>
                  <a:pt x="0" y="2376"/>
                </a:ln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233">
            <a:extLst>
              <a:ext uri="{FF2B5EF4-FFF2-40B4-BE49-F238E27FC236}">
                <a16:creationId xmlns:a16="http://schemas.microsoft.com/office/drawing/2014/main" id="{2B488F67-1CF1-4C52-B9AB-21EA3CC53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2528" y="4583883"/>
            <a:ext cx="2164260" cy="2960754"/>
          </a:xfrm>
          <a:custGeom>
            <a:avLst/>
            <a:gdLst>
              <a:gd name="T0" fmla="*/ 0 w 1738"/>
              <a:gd name="T1" fmla="*/ 1755 h 2377"/>
              <a:gd name="T2" fmla="*/ 1737 w 1738"/>
              <a:gd name="T3" fmla="*/ 2376 h 2377"/>
              <a:gd name="T4" fmla="*/ 1737 w 1738"/>
              <a:gd name="T5" fmla="*/ 1624 h 2377"/>
              <a:gd name="T6" fmla="*/ 0 w 1738"/>
              <a:gd name="T7" fmla="*/ 0 h 2377"/>
              <a:gd name="T8" fmla="*/ 0 w 1738"/>
              <a:gd name="T9" fmla="*/ 1755 h 2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8" h="2377">
                <a:moveTo>
                  <a:pt x="0" y="1755"/>
                </a:moveTo>
                <a:lnTo>
                  <a:pt x="1737" y="2376"/>
                </a:lnTo>
                <a:lnTo>
                  <a:pt x="1737" y="1624"/>
                </a:lnTo>
                <a:lnTo>
                  <a:pt x="0" y="0"/>
                </a:lnTo>
                <a:lnTo>
                  <a:pt x="0" y="1755"/>
                </a:lnTo>
              </a:path>
            </a:pathLst>
          </a:custGeom>
          <a:solidFill>
            <a:srgbClr val="111340">
              <a:alpha val="4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234">
            <a:extLst>
              <a:ext uri="{FF2B5EF4-FFF2-40B4-BE49-F238E27FC236}">
                <a16:creationId xmlns:a16="http://schemas.microsoft.com/office/drawing/2014/main" id="{A26A4999-15A4-4018-83F9-2E2B79914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3787" y="7050697"/>
            <a:ext cx="2164260" cy="2165113"/>
          </a:xfrm>
          <a:custGeom>
            <a:avLst/>
            <a:gdLst>
              <a:gd name="T0" fmla="*/ 0 w 1738"/>
              <a:gd name="T1" fmla="*/ 1754 h 1755"/>
              <a:gd name="T2" fmla="*/ 1737 w 1738"/>
              <a:gd name="T3" fmla="*/ 1254 h 1755"/>
              <a:gd name="T4" fmla="*/ 1737 w 1738"/>
              <a:gd name="T5" fmla="*/ 501 h 1755"/>
              <a:gd name="T6" fmla="*/ 0 w 1738"/>
              <a:gd name="T7" fmla="*/ 0 h 1755"/>
              <a:gd name="T8" fmla="*/ 0 w 1738"/>
              <a:gd name="T9" fmla="*/ 1754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8" h="1755">
                <a:moveTo>
                  <a:pt x="0" y="1754"/>
                </a:moveTo>
                <a:lnTo>
                  <a:pt x="1737" y="1254"/>
                </a:lnTo>
                <a:lnTo>
                  <a:pt x="1737" y="501"/>
                </a:lnTo>
                <a:lnTo>
                  <a:pt x="0" y="0"/>
                </a:lnTo>
                <a:lnTo>
                  <a:pt x="0" y="1754"/>
                </a:lnTo>
              </a:path>
            </a:pathLst>
          </a:custGeom>
          <a:solidFill>
            <a:srgbClr val="111340">
              <a:alpha val="4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235">
            <a:extLst>
              <a:ext uri="{FF2B5EF4-FFF2-40B4-BE49-F238E27FC236}">
                <a16:creationId xmlns:a16="http://schemas.microsoft.com/office/drawing/2014/main" id="{71B78DF0-5EF1-4D18-A931-E3CA1116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1792" y="8710451"/>
            <a:ext cx="2164260" cy="2960750"/>
          </a:xfrm>
          <a:custGeom>
            <a:avLst/>
            <a:gdLst>
              <a:gd name="T0" fmla="*/ 0 w 1738"/>
              <a:gd name="T1" fmla="*/ 2376 h 2377"/>
              <a:gd name="T2" fmla="*/ 1737 w 1738"/>
              <a:gd name="T3" fmla="*/ 753 h 2377"/>
              <a:gd name="T4" fmla="*/ 1737 w 1738"/>
              <a:gd name="T5" fmla="*/ 0 h 2377"/>
              <a:gd name="T6" fmla="*/ 0 w 1738"/>
              <a:gd name="T7" fmla="*/ 621 h 2377"/>
              <a:gd name="T8" fmla="*/ 0 w 1738"/>
              <a:gd name="T9" fmla="*/ 2376 h 2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8" h="2377">
                <a:moveTo>
                  <a:pt x="0" y="2376"/>
                </a:moveTo>
                <a:lnTo>
                  <a:pt x="1737" y="753"/>
                </a:lnTo>
                <a:lnTo>
                  <a:pt x="1737" y="0"/>
                </a:lnTo>
                <a:lnTo>
                  <a:pt x="0" y="621"/>
                </a:lnTo>
                <a:lnTo>
                  <a:pt x="0" y="2376"/>
                </a:lnTo>
              </a:path>
            </a:pathLst>
          </a:custGeom>
          <a:solidFill>
            <a:srgbClr val="111340">
              <a:alpha val="4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Line 313">
            <a:extLst>
              <a:ext uri="{FF2B5EF4-FFF2-40B4-BE49-F238E27FC236}">
                <a16:creationId xmlns:a16="http://schemas.microsoft.com/office/drawing/2014/main" id="{0E2D667F-6A00-47EB-B9E7-2D508AE00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3664" y="9923120"/>
            <a:ext cx="0" cy="1301854"/>
          </a:xfrm>
          <a:prstGeom prst="line">
            <a:avLst/>
          </a:pr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21" name="Group 30">
            <a:extLst>
              <a:ext uri="{FF2B5EF4-FFF2-40B4-BE49-F238E27FC236}">
                <a16:creationId xmlns:a16="http://schemas.microsoft.com/office/drawing/2014/main" id="{823D9CBA-692D-49C6-A12E-A7B1AB782273}"/>
              </a:ext>
            </a:extLst>
          </p:cNvPr>
          <p:cNvGrpSpPr/>
          <p:nvPr/>
        </p:nvGrpSpPr>
        <p:grpSpPr>
          <a:xfrm>
            <a:off x="19247390" y="5028818"/>
            <a:ext cx="3630902" cy="6196156"/>
            <a:chOff x="19247390" y="5028818"/>
            <a:chExt cx="3630902" cy="6196156"/>
          </a:xfrm>
        </p:grpSpPr>
        <p:sp>
          <p:nvSpPr>
            <p:cNvPr id="22" name="Freeform 145">
              <a:extLst>
                <a:ext uri="{FF2B5EF4-FFF2-40B4-BE49-F238E27FC236}">
                  <a16:creationId xmlns:a16="http://schemas.microsoft.com/office/drawing/2014/main" id="{1ADC9F59-0C68-4F25-8ABD-E7E3F973D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7390" y="5028818"/>
              <a:ext cx="3021175" cy="6196156"/>
            </a:xfrm>
            <a:custGeom>
              <a:avLst/>
              <a:gdLst>
                <a:gd name="T0" fmla="*/ 990 w 2427"/>
                <a:gd name="T1" fmla="*/ 4506 h 4975"/>
                <a:gd name="T2" fmla="*/ 1394 w 2427"/>
                <a:gd name="T3" fmla="*/ 4466 h 4975"/>
                <a:gd name="T4" fmla="*/ 1764 w 2427"/>
                <a:gd name="T5" fmla="*/ 4088 h 4975"/>
                <a:gd name="T6" fmla="*/ 2037 w 2427"/>
                <a:gd name="T7" fmla="*/ 3401 h 4975"/>
                <a:gd name="T8" fmla="*/ 2143 w 2427"/>
                <a:gd name="T9" fmla="*/ 2486 h 4975"/>
                <a:gd name="T10" fmla="*/ 2037 w 2427"/>
                <a:gd name="T11" fmla="*/ 1571 h 4975"/>
                <a:gd name="T12" fmla="*/ 1764 w 2427"/>
                <a:gd name="T13" fmla="*/ 885 h 4975"/>
                <a:gd name="T14" fmla="*/ 1394 w 2427"/>
                <a:gd name="T15" fmla="*/ 508 h 4975"/>
                <a:gd name="T16" fmla="*/ 990 w 2427"/>
                <a:gd name="T17" fmla="*/ 467 h 4975"/>
                <a:gd name="T18" fmla="*/ 631 w 2427"/>
                <a:gd name="T19" fmla="*/ 730 h 4975"/>
                <a:gd name="T20" fmla="*/ 367 w 2427"/>
                <a:gd name="T21" fmla="*/ 1198 h 4975"/>
                <a:gd name="T22" fmla="*/ 201 w 2427"/>
                <a:gd name="T23" fmla="*/ 1796 h 4975"/>
                <a:gd name="T24" fmla="*/ 143 w 2427"/>
                <a:gd name="T25" fmla="*/ 2486 h 4975"/>
                <a:gd name="T26" fmla="*/ 201 w 2427"/>
                <a:gd name="T27" fmla="*/ 3176 h 4975"/>
                <a:gd name="T28" fmla="*/ 367 w 2427"/>
                <a:gd name="T29" fmla="*/ 3776 h 4975"/>
                <a:gd name="T30" fmla="*/ 631 w 2427"/>
                <a:gd name="T31" fmla="*/ 4243 h 4975"/>
                <a:gd name="T32" fmla="*/ 990 w 2427"/>
                <a:gd name="T33" fmla="*/ 62 h 4975"/>
                <a:gd name="T34" fmla="*/ 1481 w 2427"/>
                <a:gd name="T35" fmla="*/ 82 h 4975"/>
                <a:gd name="T36" fmla="*/ 1942 w 2427"/>
                <a:gd name="T37" fmla="*/ 517 h 4975"/>
                <a:gd name="T38" fmla="*/ 2289 w 2427"/>
                <a:gd name="T39" fmla="*/ 1351 h 4975"/>
                <a:gd name="T40" fmla="*/ 2426 w 2427"/>
                <a:gd name="T41" fmla="*/ 2486 h 4975"/>
                <a:gd name="T42" fmla="*/ 2289 w 2427"/>
                <a:gd name="T43" fmla="*/ 3622 h 4975"/>
                <a:gd name="T44" fmla="*/ 1942 w 2427"/>
                <a:gd name="T45" fmla="*/ 4456 h 4975"/>
                <a:gd name="T46" fmla="*/ 1481 w 2427"/>
                <a:gd name="T47" fmla="*/ 4892 h 4975"/>
                <a:gd name="T48" fmla="*/ 990 w 2427"/>
                <a:gd name="T49" fmla="*/ 4911 h 4975"/>
                <a:gd name="T50" fmla="*/ 564 w 2427"/>
                <a:gd name="T51" fmla="*/ 4571 h 4975"/>
                <a:gd name="T52" fmla="*/ 256 w 2427"/>
                <a:gd name="T53" fmla="*/ 4004 h 4975"/>
                <a:gd name="T54" fmla="*/ 66 w 2427"/>
                <a:gd name="T55" fmla="*/ 3293 h 4975"/>
                <a:gd name="T56" fmla="*/ 0 w 2427"/>
                <a:gd name="T57" fmla="*/ 2486 h 4975"/>
                <a:gd name="T58" fmla="*/ 66 w 2427"/>
                <a:gd name="T59" fmla="*/ 1679 h 4975"/>
                <a:gd name="T60" fmla="*/ 256 w 2427"/>
                <a:gd name="T61" fmla="*/ 969 h 4975"/>
                <a:gd name="T62" fmla="*/ 564 w 2427"/>
                <a:gd name="T63" fmla="*/ 402 h 4975"/>
                <a:gd name="T64" fmla="*/ 990 w 2427"/>
                <a:gd name="T65" fmla="*/ 62 h 4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27" h="4975">
                  <a:moveTo>
                    <a:pt x="990" y="4506"/>
                  </a:moveTo>
                  <a:lnTo>
                    <a:pt x="990" y="4506"/>
                  </a:lnTo>
                  <a:cubicBezTo>
                    <a:pt x="1128" y="4550"/>
                    <a:pt x="1265" y="4535"/>
                    <a:pt x="1394" y="4466"/>
                  </a:cubicBezTo>
                  <a:lnTo>
                    <a:pt x="1394" y="4466"/>
                  </a:lnTo>
                  <a:cubicBezTo>
                    <a:pt x="1529" y="4394"/>
                    <a:pt x="1655" y="4266"/>
                    <a:pt x="1764" y="4088"/>
                  </a:cubicBezTo>
                  <a:lnTo>
                    <a:pt x="1764" y="4088"/>
                  </a:lnTo>
                  <a:cubicBezTo>
                    <a:pt x="1877" y="3905"/>
                    <a:pt x="1972" y="3672"/>
                    <a:pt x="2037" y="3401"/>
                  </a:cubicBezTo>
                  <a:lnTo>
                    <a:pt x="2037" y="3401"/>
                  </a:lnTo>
                  <a:cubicBezTo>
                    <a:pt x="2105" y="3126"/>
                    <a:pt x="2143" y="2816"/>
                    <a:pt x="2143" y="2486"/>
                  </a:cubicBezTo>
                  <a:lnTo>
                    <a:pt x="2143" y="2486"/>
                  </a:lnTo>
                  <a:cubicBezTo>
                    <a:pt x="2143" y="2157"/>
                    <a:pt x="2105" y="1846"/>
                    <a:pt x="2037" y="1571"/>
                  </a:cubicBezTo>
                  <a:lnTo>
                    <a:pt x="2037" y="1571"/>
                  </a:lnTo>
                  <a:cubicBezTo>
                    <a:pt x="1972" y="1301"/>
                    <a:pt x="1877" y="1068"/>
                    <a:pt x="1764" y="885"/>
                  </a:cubicBezTo>
                  <a:lnTo>
                    <a:pt x="1764" y="885"/>
                  </a:lnTo>
                  <a:cubicBezTo>
                    <a:pt x="1655" y="708"/>
                    <a:pt x="1529" y="579"/>
                    <a:pt x="1394" y="508"/>
                  </a:cubicBezTo>
                  <a:lnTo>
                    <a:pt x="1394" y="508"/>
                  </a:lnTo>
                  <a:cubicBezTo>
                    <a:pt x="1265" y="439"/>
                    <a:pt x="1128" y="423"/>
                    <a:pt x="990" y="467"/>
                  </a:cubicBezTo>
                  <a:lnTo>
                    <a:pt x="990" y="467"/>
                  </a:lnTo>
                  <a:cubicBezTo>
                    <a:pt x="858" y="508"/>
                    <a:pt x="737" y="601"/>
                    <a:pt x="631" y="730"/>
                  </a:cubicBezTo>
                  <a:lnTo>
                    <a:pt x="631" y="730"/>
                  </a:lnTo>
                  <a:cubicBezTo>
                    <a:pt x="529" y="855"/>
                    <a:pt x="439" y="1015"/>
                    <a:pt x="367" y="1198"/>
                  </a:cubicBezTo>
                  <a:lnTo>
                    <a:pt x="367" y="1198"/>
                  </a:lnTo>
                  <a:cubicBezTo>
                    <a:pt x="296" y="1377"/>
                    <a:pt x="239" y="1579"/>
                    <a:pt x="201" y="1796"/>
                  </a:cubicBezTo>
                  <a:lnTo>
                    <a:pt x="201" y="1796"/>
                  </a:lnTo>
                  <a:cubicBezTo>
                    <a:pt x="163" y="2012"/>
                    <a:pt x="143" y="2244"/>
                    <a:pt x="143" y="2486"/>
                  </a:cubicBezTo>
                  <a:lnTo>
                    <a:pt x="143" y="2486"/>
                  </a:lnTo>
                  <a:cubicBezTo>
                    <a:pt x="143" y="2728"/>
                    <a:pt x="163" y="2961"/>
                    <a:pt x="201" y="3176"/>
                  </a:cubicBezTo>
                  <a:lnTo>
                    <a:pt x="201" y="3176"/>
                  </a:lnTo>
                  <a:cubicBezTo>
                    <a:pt x="239" y="3393"/>
                    <a:pt x="296" y="3596"/>
                    <a:pt x="367" y="3776"/>
                  </a:cubicBezTo>
                  <a:lnTo>
                    <a:pt x="367" y="3776"/>
                  </a:lnTo>
                  <a:cubicBezTo>
                    <a:pt x="439" y="3959"/>
                    <a:pt x="529" y="4119"/>
                    <a:pt x="631" y="4243"/>
                  </a:cubicBezTo>
                  <a:lnTo>
                    <a:pt x="631" y="4243"/>
                  </a:lnTo>
                  <a:cubicBezTo>
                    <a:pt x="737" y="4373"/>
                    <a:pt x="858" y="4465"/>
                    <a:pt x="990" y="4506"/>
                  </a:cubicBezTo>
                  <a:close/>
                  <a:moveTo>
                    <a:pt x="990" y="62"/>
                  </a:moveTo>
                  <a:lnTo>
                    <a:pt x="990" y="62"/>
                  </a:lnTo>
                  <a:cubicBezTo>
                    <a:pt x="1156" y="0"/>
                    <a:pt x="1323" y="8"/>
                    <a:pt x="1481" y="82"/>
                  </a:cubicBezTo>
                  <a:lnTo>
                    <a:pt x="1481" y="82"/>
                  </a:lnTo>
                  <a:cubicBezTo>
                    <a:pt x="1648" y="159"/>
                    <a:pt x="1805" y="307"/>
                    <a:pt x="1942" y="517"/>
                  </a:cubicBezTo>
                  <a:lnTo>
                    <a:pt x="1942" y="517"/>
                  </a:lnTo>
                  <a:cubicBezTo>
                    <a:pt x="2085" y="736"/>
                    <a:pt x="2205" y="1019"/>
                    <a:pt x="2289" y="1351"/>
                  </a:cubicBezTo>
                  <a:lnTo>
                    <a:pt x="2289" y="1351"/>
                  </a:lnTo>
                  <a:cubicBezTo>
                    <a:pt x="2377" y="1691"/>
                    <a:pt x="2426" y="2076"/>
                    <a:pt x="2426" y="2486"/>
                  </a:cubicBezTo>
                  <a:lnTo>
                    <a:pt x="2426" y="2486"/>
                  </a:lnTo>
                  <a:cubicBezTo>
                    <a:pt x="2426" y="2896"/>
                    <a:pt x="2377" y="3282"/>
                    <a:pt x="2289" y="3622"/>
                  </a:cubicBezTo>
                  <a:lnTo>
                    <a:pt x="2289" y="3622"/>
                  </a:lnTo>
                  <a:cubicBezTo>
                    <a:pt x="2205" y="3955"/>
                    <a:pt x="2085" y="4237"/>
                    <a:pt x="1942" y="4456"/>
                  </a:cubicBezTo>
                  <a:lnTo>
                    <a:pt x="1942" y="4456"/>
                  </a:lnTo>
                  <a:cubicBezTo>
                    <a:pt x="1805" y="4667"/>
                    <a:pt x="1648" y="4815"/>
                    <a:pt x="1481" y="4892"/>
                  </a:cubicBezTo>
                  <a:lnTo>
                    <a:pt x="1481" y="4892"/>
                  </a:lnTo>
                  <a:cubicBezTo>
                    <a:pt x="1323" y="4966"/>
                    <a:pt x="1156" y="4974"/>
                    <a:pt x="990" y="4911"/>
                  </a:cubicBezTo>
                  <a:lnTo>
                    <a:pt x="990" y="4911"/>
                  </a:lnTo>
                  <a:cubicBezTo>
                    <a:pt x="832" y="4851"/>
                    <a:pt x="689" y="4731"/>
                    <a:pt x="564" y="4571"/>
                  </a:cubicBezTo>
                  <a:lnTo>
                    <a:pt x="564" y="4571"/>
                  </a:lnTo>
                  <a:cubicBezTo>
                    <a:pt x="444" y="4417"/>
                    <a:pt x="341" y="4223"/>
                    <a:pt x="256" y="4004"/>
                  </a:cubicBezTo>
                  <a:lnTo>
                    <a:pt x="256" y="4004"/>
                  </a:lnTo>
                  <a:cubicBezTo>
                    <a:pt x="174" y="3790"/>
                    <a:pt x="110" y="3550"/>
                    <a:pt x="66" y="3293"/>
                  </a:cubicBezTo>
                  <a:lnTo>
                    <a:pt x="66" y="3293"/>
                  </a:lnTo>
                  <a:cubicBezTo>
                    <a:pt x="23" y="3041"/>
                    <a:pt x="0" y="2769"/>
                    <a:pt x="0" y="2486"/>
                  </a:cubicBezTo>
                  <a:lnTo>
                    <a:pt x="0" y="2486"/>
                  </a:lnTo>
                  <a:cubicBezTo>
                    <a:pt x="0" y="2203"/>
                    <a:pt x="23" y="1931"/>
                    <a:pt x="66" y="1679"/>
                  </a:cubicBezTo>
                  <a:lnTo>
                    <a:pt x="66" y="1679"/>
                  </a:lnTo>
                  <a:cubicBezTo>
                    <a:pt x="110" y="1423"/>
                    <a:pt x="174" y="1183"/>
                    <a:pt x="256" y="969"/>
                  </a:cubicBezTo>
                  <a:lnTo>
                    <a:pt x="256" y="969"/>
                  </a:lnTo>
                  <a:cubicBezTo>
                    <a:pt x="341" y="750"/>
                    <a:pt x="444" y="556"/>
                    <a:pt x="564" y="402"/>
                  </a:cubicBezTo>
                  <a:lnTo>
                    <a:pt x="564" y="402"/>
                  </a:lnTo>
                  <a:cubicBezTo>
                    <a:pt x="689" y="242"/>
                    <a:pt x="832" y="123"/>
                    <a:pt x="990" y="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3" name="Freeform 146">
              <a:extLst>
                <a:ext uri="{FF2B5EF4-FFF2-40B4-BE49-F238E27FC236}">
                  <a16:creationId xmlns:a16="http://schemas.microsoft.com/office/drawing/2014/main" id="{A07EC078-A4BC-48FE-9E1E-7D79D9E1F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3170" y="6594336"/>
              <a:ext cx="1472136" cy="3059628"/>
            </a:xfrm>
            <a:custGeom>
              <a:avLst/>
              <a:gdLst>
                <a:gd name="T0" fmla="*/ 537 w 1183"/>
                <a:gd name="T1" fmla="*/ 2034 h 2455"/>
                <a:gd name="T2" fmla="*/ 693 w 1183"/>
                <a:gd name="T3" fmla="*/ 1989 h 2455"/>
                <a:gd name="T4" fmla="*/ 825 w 1183"/>
                <a:gd name="T5" fmla="*/ 1823 h 2455"/>
                <a:gd name="T6" fmla="*/ 918 w 1183"/>
                <a:gd name="T7" fmla="*/ 1560 h 2455"/>
                <a:gd name="T8" fmla="*/ 953 w 1183"/>
                <a:gd name="T9" fmla="*/ 1226 h 2455"/>
                <a:gd name="T10" fmla="*/ 918 w 1183"/>
                <a:gd name="T11" fmla="*/ 892 h 2455"/>
                <a:gd name="T12" fmla="*/ 825 w 1183"/>
                <a:gd name="T13" fmla="*/ 629 h 2455"/>
                <a:gd name="T14" fmla="*/ 693 w 1183"/>
                <a:gd name="T15" fmla="*/ 463 h 2455"/>
                <a:gd name="T16" fmla="*/ 537 w 1183"/>
                <a:gd name="T17" fmla="*/ 418 h 2455"/>
                <a:gd name="T18" fmla="*/ 388 w 1183"/>
                <a:gd name="T19" fmla="*/ 499 h 2455"/>
                <a:gd name="T20" fmla="*/ 272 w 1183"/>
                <a:gd name="T21" fmla="*/ 679 h 2455"/>
                <a:gd name="T22" fmla="*/ 196 w 1183"/>
                <a:gd name="T23" fmla="*/ 929 h 2455"/>
                <a:gd name="T24" fmla="*/ 169 w 1183"/>
                <a:gd name="T25" fmla="*/ 1226 h 2455"/>
                <a:gd name="T26" fmla="*/ 196 w 1183"/>
                <a:gd name="T27" fmla="*/ 1524 h 2455"/>
                <a:gd name="T28" fmla="*/ 272 w 1183"/>
                <a:gd name="T29" fmla="*/ 1774 h 2455"/>
                <a:gd name="T30" fmla="*/ 388 w 1183"/>
                <a:gd name="T31" fmla="*/ 1954 h 2455"/>
                <a:gd name="T32" fmla="*/ 537 w 1183"/>
                <a:gd name="T33" fmla="*/ 15 h 2455"/>
                <a:gd name="T34" fmla="*/ 774 w 1183"/>
                <a:gd name="T35" fmla="*/ 69 h 2455"/>
                <a:gd name="T36" fmla="*/ 980 w 1183"/>
                <a:gd name="T37" fmla="*/ 310 h 2455"/>
                <a:gd name="T38" fmla="*/ 1127 w 1183"/>
                <a:gd name="T39" fmla="*/ 711 h 2455"/>
                <a:gd name="T40" fmla="*/ 1182 w 1183"/>
                <a:gd name="T41" fmla="*/ 1226 h 2455"/>
                <a:gd name="T42" fmla="*/ 1127 w 1183"/>
                <a:gd name="T43" fmla="*/ 1741 h 2455"/>
                <a:gd name="T44" fmla="*/ 980 w 1183"/>
                <a:gd name="T45" fmla="*/ 2143 h 2455"/>
                <a:gd name="T46" fmla="*/ 774 w 1183"/>
                <a:gd name="T47" fmla="*/ 2385 h 2455"/>
                <a:gd name="T48" fmla="*/ 537 w 1183"/>
                <a:gd name="T49" fmla="*/ 2438 h 2455"/>
                <a:gd name="T50" fmla="*/ 317 w 1183"/>
                <a:gd name="T51" fmla="*/ 2305 h 2455"/>
                <a:gd name="T52" fmla="*/ 148 w 1183"/>
                <a:gd name="T53" fmla="*/ 2031 h 2455"/>
                <a:gd name="T54" fmla="*/ 39 w 1183"/>
                <a:gd name="T55" fmla="*/ 1661 h 2455"/>
                <a:gd name="T56" fmla="*/ 0 w 1183"/>
                <a:gd name="T57" fmla="*/ 1226 h 2455"/>
                <a:gd name="T58" fmla="*/ 39 w 1183"/>
                <a:gd name="T59" fmla="*/ 791 h 2455"/>
                <a:gd name="T60" fmla="*/ 148 w 1183"/>
                <a:gd name="T61" fmla="*/ 421 h 2455"/>
                <a:gd name="T62" fmla="*/ 317 w 1183"/>
                <a:gd name="T63" fmla="*/ 149 h 2455"/>
                <a:gd name="T64" fmla="*/ 537 w 1183"/>
                <a:gd name="T65" fmla="*/ 15 h 2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83" h="2455">
                  <a:moveTo>
                    <a:pt x="537" y="2034"/>
                  </a:moveTo>
                  <a:lnTo>
                    <a:pt x="537" y="2034"/>
                  </a:lnTo>
                  <a:cubicBezTo>
                    <a:pt x="591" y="2041"/>
                    <a:pt x="644" y="2025"/>
                    <a:pt x="693" y="1989"/>
                  </a:cubicBezTo>
                  <a:lnTo>
                    <a:pt x="693" y="1989"/>
                  </a:lnTo>
                  <a:cubicBezTo>
                    <a:pt x="742" y="1952"/>
                    <a:pt x="787" y="1896"/>
                    <a:pt x="825" y="1823"/>
                  </a:cubicBezTo>
                  <a:lnTo>
                    <a:pt x="825" y="1823"/>
                  </a:lnTo>
                  <a:cubicBezTo>
                    <a:pt x="865" y="1750"/>
                    <a:pt x="896" y="1661"/>
                    <a:pt x="918" y="1560"/>
                  </a:cubicBezTo>
                  <a:lnTo>
                    <a:pt x="918" y="1560"/>
                  </a:lnTo>
                  <a:cubicBezTo>
                    <a:pt x="940" y="1458"/>
                    <a:pt x="953" y="1345"/>
                    <a:pt x="953" y="1226"/>
                  </a:cubicBezTo>
                  <a:lnTo>
                    <a:pt x="953" y="1226"/>
                  </a:lnTo>
                  <a:cubicBezTo>
                    <a:pt x="953" y="1107"/>
                    <a:pt x="940" y="995"/>
                    <a:pt x="918" y="892"/>
                  </a:cubicBezTo>
                  <a:lnTo>
                    <a:pt x="918" y="892"/>
                  </a:lnTo>
                  <a:cubicBezTo>
                    <a:pt x="896" y="792"/>
                    <a:pt x="865" y="702"/>
                    <a:pt x="825" y="629"/>
                  </a:cubicBezTo>
                  <a:lnTo>
                    <a:pt x="825" y="629"/>
                  </a:lnTo>
                  <a:cubicBezTo>
                    <a:pt x="787" y="556"/>
                    <a:pt x="742" y="500"/>
                    <a:pt x="693" y="463"/>
                  </a:cubicBezTo>
                  <a:lnTo>
                    <a:pt x="693" y="463"/>
                  </a:lnTo>
                  <a:cubicBezTo>
                    <a:pt x="644" y="427"/>
                    <a:pt x="591" y="411"/>
                    <a:pt x="537" y="418"/>
                  </a:cubicBezTo>
                  <a:lnTo>
                    <a:pt x="537" y="418"/>
                  </a:lnTo>
                  <a:cubicBezTo>
                    <a:pt x="484" y="425"/>
                    <a:pt x="434" y="454"/>
                    <a:pt x="388" y="499"/>
                  </a:cubicBezTo>
                  <a:lnTo>
                    <a:pt x="388" y="499"/>
                  </a:lnTo>
                  <a:cubicBezTo>
                    <a:pt x="344" y="543"/>
                    <a:pt x="304" y="605"/>
                    <a:pt x="272" y="679"/>
                  </a:cubicBezTo>
                  <a:lnTo>
                    <a:pt x="272" y="679"/>
                  </a:lnTo>
                  <a:cubicBezTo>
                    <a:pt x="240" y="751"/>
                    <a:pt x="214" y="836"/>
                    <a:pt x="196" y="929"/>
                  </a:cubicBezTo>
                  <a:lnTo>
                    <a:pt x="196" y="929"/>
                  </a:lnTo>
                  <a:cubicBezTo>
                    <a:pt x="178" y="1020"/>
                    <a:pt x="169" y="1121"/>
                    <a:pt x="169" y="1226"/>
                  </a:cubicBezTo>
                  <a:lnTo>
                    <a:pt x="169" y="1226"/>
                  </a:lnTo>
                  <a:cubicBezTo>
                    <a:pt x="169" y="1331"/>
                    <a:pt x="178" y="1432"/>
                    <a:pt x="196" y="1524"/>
                  </a:cubicBezTo>
                  <a:lnTo>
                    <a:pt x="196" y="1524"/>
                  </a:lnTo>
                  <a:cubicBezTo>
                    <a:pt x="214" y="1617"/>
                    <a:pt x="240" y="1701"/>
                    <a:pt x="272" y="1774"/>
                  </a:cubicBezTo>
                  <a:lnTo>
                    <a:pt x="272" y="1774"/>
                  </a:lnTo>
                  <a:cubicBezTo>
                    <a:pt x="304" y="1847"/>
                    <a:pt x="344" y="1909"/>
                    <a:pt x="388" y="1954"/>
                  </a:cubicBezTo>
                  <a:lnTo>
                    <a:pt x="388" y="1954"/>
                  </a:lnTo>
                  <a:cubicBezTo>
                    <a:pt x="434" y="1999"/>
                    <a:pt x="484" y="2028"/>
                    <a:pt x="537" y="2034"/>
                  </a:cubicBezTo>
                  <a:close/>
                  <a:moveTo>
                    <a:pt x="537" y="15"/>
                  </a:moveTo>
                  <a:lnTo>
                    <a:pt x="537" y="15"/>
                  </a:lnTo>
                  <a:cubicBezTo>
                    <a:pt x="619" y="0"/>
                    <a:pt x="699" y="19"/>
                    <a:pt x="774" y="69"/>
                  </a:cubicBezTo>
                  <a:lnTo>
                    <a:pt x="774" y="69"/>
                  </a:lnTo>
                  <a:cubicBezTo>
                    <a:pt x="850" y="120"/>
                    <a:pt x="920" y="203"/>
                    <a:pt x="980" y="310"/>
                  </a:cubicBezTo>
                  <a:lnTo>
                    <a:pt x="980" y="310"/>
                  </a:lnTo>
                  <a:cubicBezTo>
                    <a:pt x="1042" y="420"/>
                    <a:pt x="1092" y="556"/>
                    <a:pt x="1127" y="711"/>
                  </a:cubicBezTo>
                  <a:lnTo>
                    <a:pt x="1127" y="711"/>
                  </a:lnTo>
                  <a:cubicBezTo>
                    <a:pt x="1163" y="868"/>
                    <a:pt x="1182" y="1042"/>
                    <a:pt x="1182" y="1226"/>
                  </a:cubicBezTo>
                  <a:lnTo>
                    <a:pt x="1182" y="1226"/>
                  </a:lnTo>
                  <a:cubicBezTo>
                    <a:pt x="1182" y="1410"/>
                    <a:pt x="1163" y="1585"/>
                    <a:pt x="1127" y="1741"/>
                  </a:cubicBezTo>
                  <a:lnTo>
                    <a:pt x="1127" y="1741"/>
                  </a:lnTo>
                  <a:cubicBezTo>
                    <a:pt x="1092" y="1897"/>
                    <a:pt x="1042" y="2033"/>
                    <a:pt x="980" y="2143"/>
                  </a:cubicBezTo>
                  <a:lnTo>
                    <a:pt x="980" y="2143"/>
                  </a:lnTo>
                  <a:cubicBezTo>
                    <a:pt x="920" y="2251"/>
                    <a:pt x="850" y="2333"/>
                    <a:pt x="774" y="2385"/>
                  </a:cubicBezTo>
                  <a:lnTo>
                    <a:pt x="774" y="2385"/>
                  </a:lnTo>
                  <a:cubicBezTo>
                    <a:pt x="699" y="2434"/>
                    <a:pt x="619" y="2454"/>
                    <a:pt x="537" y="2438"/>
                  </a:cubicBezTo>
                  <a:lnTo>
                    <a:pt x="537" y="2438"/>
                  </a:lnTo>
                  <a:cubicBezTo>
                    <a:pt x="457" y="2423"/>
                    <a:pt x="383" y="2376"/>
                    <a:pt x="317" y="2305"/>
                  </a:cubicBezTo>
                  <a:lnTo>
                    <a:pt x="317" y="2305"/>
                  </a:lnTo>
                  <a:cubicBezTo>
                    <a:pt x="252" y="2235"/>
                    <a:pt x="195" y="2141"/>
                    <a:pt x="148" y="2031"/>
                  </a:cubicBezTo>
                  <a:lnTo>
                    <a:pt x="148" y="2031"/>
                  </a:lnTo>
                  <a:cubicBezTo>
                    <a:pt x="101" y="1922"/>
                    <a:pt x="64" y="1798"/>
                    <a:pt x="39" y="1661"/>
                  </a:cubicBezTo>
                  <a:lnTo>
                    <a:pt x="39" y="1661"/>
                  </a:lnTo>
                  <a:cubicBezTo>
                    <a:pt x="14" y="1526"/>
                    <a:pt x="0" y="1379"/>
                    <a:pt x="0" y="1226"/>
                  </a:cubicBezTo>
                  <a:lnTo>
                    <a:pt x="0" y="1226"/>
                  </a:lnTo>
                  <a:cubicBezTo>
                    <a:pt x="0" y="1073"/>
                    <a:pt x="14" y="926"/>
                    <a:pt x="39" y="791"/>
                  </a:cubicBezTo>
                  <a:lnTo>
                    <a:pt x="39" y="791"/>
                  </a:lnTo>
                  <a:cubicBezTo>
                    <a:pt x="64" y="655"/>
                    <a:pt x="101" y="530"/>
                    <a:pt x="148" y="421"/>
                  </a:cubicBezTo>
                  <a:lnTo>
                    <a:pt x="148" y="421"/>
                  </a:lnTo>
                  <a:cubicBezTo>
                    <a:pt x="195" y="311"/>
                    <a:pt x="252" y="218"/>
                    <a:pt x="317" y="149"/>
                  </a:cubicBezTo>
                  <a:lnTo>
                    <a:pt x="317" y="149"/>
                  </a:lnTo>
                  <a:cubicBezTo>
                    <a:pt x="383" y="77"/>
                    <a:pt x="457" y="30"/>
                    <a:pt x="537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4" name="Freeform 147">
              <a:extLst>
                <a:ext uri="{FF2B5EF4-FFF2-40B4-BE49-F238E27FC236}">
                  <a16:creationId xmlns:a16="http://schemas.microsoft.com/office/drawing/2014/main" id="{B213F938-B77A-429F-AFDD-CF35535F8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8659" y="5578123"/>
              <a:ext cx="2493843" cy="5119519"/>
            </a:xfrm>
            <a:custGeom>
              <a:avLst/>
              <a:gdLst>
                <a:gd name="T0" fmla="*/ 200 w 2001"/>
                <a:gd name="T1" fmla="*/ 1479 h 4109"/>
                <a:gd name="T2" fmla="*/ 338 w 2001"/>
                <a:gd name="T3" fmla="*/ 993 h 4109"/>
                <a:gd name="T4" fmla="*/ 556 w 2001"/>
                <a:gd name="T5" fmla="*/ 624 h 4109"/>
                <a:gd name="T6" fmla="*/ 847 w 2001"/>
                <a:gd name="T7" fmla="*/ 429 h 4109"/>
                <a:gd name="T8" fmla="*/ 1166 w 2001"/>
                <a:gd name="T9" fmla="*/ 481 h 4109"/>
                <a:gd name="T10" fmla="*/ 1452 w 2001"/>
                <a:gd name="T11" fmla="*/ 794 h 4109"/>
                <a:gd name="T12" fmla="*/ 1658 w 2001"/>
                <a:gd name="T13" fmla="*/ 1335 h 4109"/>
                <a:gd name="T14" fmla="*/ 1737 w 2001"/>
                <a:gd name="T15" fmla="*/ 2044 h 4109"/>
                <a:gd name="T16" fmla="*/ 1658 w 2001"/>
                <a:gd name="T17" fmla="*/ 2753 h 4109"/>
                <a:gd name="T18" fmla="*/ 1452 w 2001"/>
                <a:gd name="T19" fmla="*/ 3295 h 4109"/>
                <a:gd name="T20" fmla="*/ 1166 w 2001"/>
                <a:gd name="T21" fmla="*/ 3608 h 4109"/>
                <a:gd name="T22" fmla="*/ 847 w 2001"/>
                <a:gd name="T23" fmla="*/ 3660 h 4109"/>
                <a:gd name="T24" fmla="*/ 556 w 2001"/>
                <a:gd name="T25" fmla="*/ 3466 h 4109"/>
                <a:gd name="T26" fmla="*/ 338 w 2001"/>
                <a:gd name="T27" fmla="*/ 3096 h 4109"/>
                <a:gd name="T28" fmla="*/ 200 w 2001"/>
                <a:gd name="T29" fmla="*/ 2610 h 4109"/>
                <a:gd name="T30" fmla="*/ 151 w 2001"/>
                <a:gd name="T31" fmla="*/ 2044 h 4109"/>
                <a:gd name="T32" fmla="*/ 224 w 2001"/>
                <a:gd name="T33" fmla="*/ 3334 h 4109"/>
                <a:gd name="T34" fmla="*/ 488 w 2001"/>
                <a:gd name="T35" fmla="*/ 3801 h 4109"/>
                <a:gd name="T36" fmla="*/ 847 w 2001"/>
                <a:gd name="T37" fmla="*/ 4064 h 4109"/>
                <a:gd name="T38" fmla="*/ 1251 w 2001"/>
                <a:gd name="T39" fmla="*/ 4024 h 4109"/>
                <a:gd name="T40" fmla="*/ 1621 w 2001"/>
                <a:gd name="T41" fmla="*/ 3646 h 4109"/>
                <a:gd name="T42" fmla="*/ 1894 w 2001"/>
                <a:gd name="T43" fmla="*/ 2959 h 4109"/>
                <a:gd name="T44" fmla="*/ 2000 w 2001"/>
                <a:gd name="T45" fmla="*/ 2044 h 4109"/>
                <a:gd name="T46" fmla="*/ 1989 w 2001"/>
                <a:gd name="T47" fmla="*/ 1737 h 4109"/>
                <a:gd name="T48" fmla="*/ 1979 w 2001"/>
                <a:gd name="T49" fmla="*/ 1630 h 4109"/>
                <a:gd name="T50" fmla="*/ 1972 w 2001"/>
                <a:gd name="T51" fmla="*/ 1559 h 4109"/>
                <a:gd name="T52" fmla="*/ 1941 w 2001"/>
                <a:gd name="T53" fmla="*/ 1351 h 4109"/>
                <a:gd name="T54" fmla="*/ 1927 w 2001"/>
                <a:gd name="T55" fmla="*/ 1276 h 4109"/>
                <a:gd name="T56" fmla="*/ 1894 w 2001"/>
                <a:gd name="T57" fmla="*/ 1129 h 4109"/>
                <a:gd name="T58" fmla="*/ 1621 w 2001"/>
                <a:gd name="T59" fmla="*/ 443 h 4109"/>
                <a:gd name="T60" fmla="*/ 1399 w 2001"/>
                <a:gd name="T61" fmla="*/ 170 h 4109"/>
                <a:gd name="T62" fmla="*/ 1251 w 2001"/>
                <a:gd name="T63" fmla="*/ 66 h 4109"/>
                <a:gd name="T64" fmla="*/ 1178 w 2001"/>
                <a:gd name="T65" fmla="*/ 33 h 4109"/>
                <a:gd name="T66" fmla="*/ 1055 w 2001"/>
                <a:gd name="T67" fmla="*/ 3 h 4109"/>
                <a:gd name="T68" fmla="*/ 1050 w 2001"/>
                <a:gd name="T69" fmla="*/ 3 h 4109"/>
                <a:gd name="T70" fmla="*/ 1001 w 2001"/>
                <a:gd name="T71" fmla="*/ 0 h 4109"/>
                <a:gd name="T72" fmla="*/ 950 w 2001"/>
                <a:gd name="T73" fmla="*/ 3 h 4109"/>
                <a:gd name="T74" fmla="*/ 847 w 2001"/>
                <a:gd name="T75" fmla="*/ 25 h 4109"/>
                <a:gd name="T76" fmla="*/ 592 w 2001"/>
                <a:gd name="T77" fmla="*/ 178 h 4109"/>
                <a:gd name="T78" fmla="*/ 488 w 2001"/>
                <a:gd name="T79" fmla="*/ 288 h 4109"/>
                <a:gd name="T80" fmla="*/ 224 w 2001"/>
                <a:gd name="T81" fmla="*/ 756 h 4109"/>
                <a:gd name="T82" fmla="*/ 58 w 2001"/>
                <a:gd name="T83" fmla="*/ 1354 h 4109"/>
                <a:gd name="T84" fmla="*/ 33 w 2001"/>
                <a:gd name="T85" fmla="*/ 1519 h 4109"/>
                <a:gd name="T86" fmla="*/ 0 w 2001"/>
                <a:gd name="T87" fmla="*/ 2044 h 4109"/>
                <a:gd name="T88" fmla="*/ 33 w 2001"/>
                <a:gd name="T89" fmla="*/ 2569 h 4109"/>
                <a:gd name="T90" fmla="*/ 58 w 2001"/>
                <a:gd name="T91" fmla="*/ 2734 h 4109"/>
                <a:gd name="T92" fmla="*/ 150 w 2001"/>
                <a:gd name="T93" fmla="*/ 3123 h 4109"/>
                <a:gd name="T94" fmla="*/ 224 w 2001"/>
                <a:gd name="T95" fmla="*/ 3334 h 4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01" h="4109">
                  <a:moveTo>
                    <a:pt x="200" y="1479"/>
                  </a:moveTo>
                  <a:lnTo>
                    <a:pt x="200" y="1479"/>
                  </a:lnTo>
                  <a:cubicBezTo>
                    <a:pt x="232" y="1301"/>
                    <a:pt x="279" y="1136"/>
                    <a:pt x="338" y="993"/>
                  </a:cubicBezTo>
                  <a:lnTo>
                    <a:pt x="338" y="993"/>
                  </a:lnTo>
                  <a:cubicBezTo>
                    <a:pt x="399" y="846"/>
                    <a:pt x="473" y="720"/>
                    <a:pt x="556" y="624"/>
                  </a:cubicBezTo>
                  <a:lnTo>
                    <a:pt x="556" y="624"/>
                  </a:lnTo>
                  <a:cubicBezTo>
                    <a:pt x="642" y="525"/>
                    <a:pt x="740" y="455"/>
                    <a:pt x="847" y="429"/>
                  </a:cubicBezTo>
                  <a:lnTo>
                    <a:pt x="847" y="429"/>
                  </a:lnTo>
                  <a:cubicBezTo>
                    <a:pt x="956" y="401"/>
                    <a:pt x="1065" y="421"/>
                    <a:pt x="1166" y="481"/>
                  </a:cubicBezTo>
                  <a:lnTo>
                    <a:pt x="1166" y="481"/>
                  </a:lnTo>
                  <a:cubicBezTo>
                    <a:pt x="1271" y="544"/>
                    <a:pt x="1368" y="651"/>
                    <a:pt x="1452" y="794"/>
                  </a:cubicBezTo>
                  <a:lnTo>
                    <a:pt x="1452" y="794"/>
                  </a:lnTo>
                  <a:cubicBezTo>
                    <a:pt x="1537" y="941"/>
                    <a:pt x="1608" y="1123"/>
                    <a:pt x="1658" y="1335"/>
                  </a:cubicBezTo>
                  <a:lnTo>
                    <a:pt x="1658" y="1335"/>
                  </a:lnTo>
                  <a:cubicBezTo>
                    <a:pt x="1709" y="1550"/>
                    <a:pt x="1737" y="1790"/>
                    <a:pt x="1737" y="2044"/>
                  </a:cubicBezTo>
                  <a:lnTo>
                    <a:pt x="1737" y="2044"/>
                  </a:lnTo>
                  <a:cubicBezTo>
                    <a:pt x="1737" y="2298"/>
                    <a:pt x="1709" y="2538"/>
                    <a:pt x="1658" y="2753"/>
                  </a:cubicBezTo>
                  <a:lnTo>
                    <a:pt x="1658" y="2753"/>
                  </a:lnTo>
                  <a:cubicBezTo>
                    <a:pt x="1608" y="2965"/>
                    <a:pt x="1537" y="3148"/>
                    <a:pt x="1452" y="3295"/>
                  </a:cubicBezTo>
                  <a:lnTo>
                    <a:pt x="1452" y="3295"/>
                  </a:lnTo>
                  <a:cubicBezTo>
                    <a:pt x="1368" y="3439"/>
                    <a:pt x="1271" y="3545"/>
                    <a:pt x="1166" y="3608"/>
                  </a:cubicBezTo>
                  <a:lnTo>
                    <a:pt x="1166" y="3608"/>
                  </a:lnTo>
                  <a:cubicBezTo>
                    <a:pt x="1065" y="3669"/>
                    <a:pt x="956" y="3688"/>
                    <a:pt x="847" y="3660"/>
                  </a:cubicBezTo>
                  <a:lnTo>
                    <a:pt x="847" y="3660"/>
                  </a:lnTo>
                  <a:cubicBezTo>
                    <a:pt x="740" y="3634"/>
                    <a:pt x="642" y="3565"/>
                    <a:pt x="556" y="3466"/>
                  </a:cubicBezTo>
                  <a:lnTo>
                    <a:pt x="556" y="3466"/>
                  </a:lnTo>
                  <a:cubicBezTo>
                    <a:pt x="473" y="3369"/>
                    <a:pt x="399" y="3243"/>
                    <a:pt x="338" y="3096"/>
                  </a:cubicBezTo>
                  <a:lnTo>
                    <a:pt x="338" y="3096"/>
                  </a:lnTo>
                  <a:cubicBezTo>
                    <a:pt x="279" y="2952"/>
                    <a:pt x="232" y="2788"/>
                    <a:pt x="200" y="2610"/>
                  </a:cubicBezTo>
                  <a:lnTo>
                    <a:pt x="200" y="2610"/>
                  </a:lnTo>
                  <a:cubicBezTo>
                    <a:pt x="168" y="2433"/>
                    <a:pt x="151" y="2243"/>
                    <a:pt x="151" y="2044"/>
                  </a:cubicBezTo>
                  <a:lnTo>
                    <a:pt x="151" y="2044"/>
                  </a:lnTo>
                  <a:cubicBezTo>
                    <a:pt x="151" y="1845"/>
                    <a:pt x="168" y="1655"/>
                    <a:pt x="200" y="1479"/>
                  </a:cubicBezTo>
                  <a:close/>
                  <a:moveTo>
                    <a:pt x="224" y="3334"/>
                  </a:moveTo>
                  <a:lnTo>
                    <a:pt x="224" y="3334"/>
                  </a:lnTo>
                  <a:cubicBezTo>
                    <a:pt x="296" y="3517"/>
                    <a:pt x="386" y="3677"/>
                    <a:pt x="488" y="3801"/>
                  </a:cubicBezTo>
                  <a:lnTo>
                    <a:pt x="488" y="3801"/>
                  </a:lnTo>
                  <a:cubicBezTo>
                    <a:pt x="594" y="3931"/>
                    <a:pt x="715" y="4023"/>
                    <a:pt x="847" y="4064"/>
                  </a:cubicBezTo>
                  <a:lnTo>
                    <a:pt x="847" y="4064"/>
                  </a:lnTo>
                  <a:cubicBezTo>
                    <a:pt x="985" y="4108"/>
                    <a:pt x="1122" y="4093"/>
                    <a:pt x="1251" y="4024"/>
                  </a:cubicBezTo>
                  <a:lnTo>
                    <a:pt x="1251" y="4024"/>
                  </a:lnTo>
                  <a:cubicBezTo>
                    <a:pt x="1386" y="3952"/>
                    <a:pt x="1512" y="3824"/>
                    <a:pt x="1621" y="3646"/>
                  </a:cubicBezTo>
                  <a:lnTo>
                    <a:pt x="1621" y="3646"/>
                  </a:lnTo>
                  <a:cubicBezTo>
                    <a:pt x="1734" y="3463"/>
                    <a:pt x="1829" y="3230"/>
                    <a:pt x="1894" y="2959"/>
                  </a:cubicBezTo>
                  <a:lnTo>
                    <a:pt x="1894" y="2959"/>
                  </a:lnTo>
                  <a:cubicBezTo>
                    <a:pt x="1962" y="2684"/>
                    <a:pt x="2000" y="2374"/>
                    <a:pt x="2000" y="2044"/>
                  </a:cubicBezTo>
                  <a:lnTo>
                    <a:pt x="2000" y="2044"/>
                  </a:lnTo>
                  <a:cubicBezTo>
                    <a:pt x="2000" y="1940"/>
                    <a:pt x="1996" y="1837"/>
                    <a:pt x="1989" y="1737"/>
                  </a:cubicBezTo>
                  <a:lnTo>
                    <a:pt x="1989" y="1737"/>
                  </a:lnTo>
                  <a:cubicBezTo>
                    <a:pt x="1986" y="1701"/>
                    <a:pt x="1983" y="1665"/>
                    <a:pt x="1979" y="1630"/>
                  </a:cubicBezTo>
                  <a:lnTo>
                    <a:pt x="1979" y="1630"/>
                  </a:lnTo>
                  <a:cubicBezTo>
                    <a:pt x="1977" y="1606"/>
                    <a:pt x="1974" y="1583"/>
                    <a:pt x="1972" y="1559"/>
                  </a:cubicBezTo>
                  <a:lnTo>
                    <a:pt x="1972" y="1559"/>
                  </a:lnTo>
                  <a:cubicBezTo>
                    <a:pt x="1963" y="1489"/>
                    <a:pt x="1953" y="1419"/>
                    <a:pt x="1941" y="1351"/>
                  </a:cubicBezTo>
                  <a:lnTo>
                    <a:pt x="1941" y="1351"/>
                  </a:lnTo>
                  <a:cubicBezTo>
                    <a:pt x="1937" y="1326"/>
                    <a:pt x="1932" y="1301"/>
                    <a:pt x="1927" y="1276"/>
                  </a:cubicBezTo>
                  <a:lnTo>
                    <a:pt x="1927" y="1276"/>
                  </a:lnTo>
                  <a:cubicBezTo>
                    <a:pt x="1917" y="1226"/>
                    <a:pt x="1906" y="1177"/>
                    <a:pt x="1894" y="1129"/>
                  </a:cubicBezTo>
                  <a:lnTo>
                    <a:pt x="1894" y="1129"/>
                  </a:lnTo>
                  <a:cubicBezTo>
                    <a:pt x="1829" y="859"/>
                    <a:pt x="1734" y="626"/>
                    <a:pt x="1621" y="443"/>
                  </a:cubicBezTo>
                  <a:lnTo>
                    <a:pt x="1621" y="443"/>
                  </a:lnTo>
                  <a:cubicBezTo>
                    <a:pt x="1553" y="332"/>
                    <a:pt x="1478" y="241"/>
                    <a:pt x="1399" y="170"/>
                  </a:cubicBezTo>
                  <a:lnTo>
                    <a:pt x="1399" y="170"/>
                  </a:lnTo>
                  <a:cubicBezTo>
                    <a:pt x="1351" y="128"/>
                    <a:pt x="1302" y="93"/>
                    <a:pt x="1251" y="66"/>
                  </a:cubicBezTo>
                  <a:lnTo>
                    <a:pt x="1251" y="66"/>
                  </a:lnTo>
                  <a:cubicBezTo>
                    <a:pt x="1227" y="53"/>
                    <a:pt x="1202" y="42"/>
                    <a:pt x="1178" y="33"/>
                  </a:cubicBezTo>
                  <a:lnTo>
                    <a:pt x="1178" y="33"/>
                  </a:lnTo>
                  <a:cubicBezTo>
                    <a:pt x="1137" y="17"/>
                    <a:pt x="1096" y="8"/>
                    <a:pt x="1055" y="3"/>
                  </a:cubicBezTo>
                  <a:lnTo>
                    <a:pt x="1055" y="3"/>
                  </a:lnTo>
                  <a:cubicBezTo>
                    <a:pt x="1054" y="3"/>
                    <a:pt x="1052" y="3"/>
                    <a:pt x="1050" y="3"/>
                  </a:cubicBezTo>
                  <a:lnTo>
                    <a:pt x="1050" y="3"/>
                  </a:lnTo>
                  <a:cubicBezTo>
                    <a:pt x="1034" y="1"/>
                    <a:pt x="1018" y="0"/>
                    <a:pt x="1001" y="0"/>
                  </a:cubicBezTo>
                  <a:lnTo>
                    <a:pt x="1001" y="0"/>
                  </a:lnTo>
                  <a:cubicBezTo>
                    <a:pt x="984" y="0"/>
                    <a:pt x="967" y="1"/>
                    <a:pt x="950" y="3"/>
                  </a:cubicBezTo>
                  <a:lnTo>
                    <a:pt x="950" y="3"/>
                  </a:lnTo>
                  <a:cubicBezTo>
                    <a:pt x="915" y="6"/>
                    <a:pt x="881" y="14"/>
                    <a:pt x="847" y="25"/>
                  </a:cubicBezTo>
                  <a:lnTo>
                    <a:pt x="847" y="25"/>
                  </a:lnTo>
                  <a:cubicBezTo>
                    <a:pt x="756" y="54"/>
                    <a:pt x="671" y="106"/>
                    <a:pt x="592" y="178"/>
                  </a:cubicBezTo>
                  <a:lnTo>
                    <a:pt x="592" y="178"/>
                  </a:lnTo>
                  <a:cubicBezTo>
                    <a:pt x="556" y="211"/>
                    <a:pt x="521" y="248"/>
                    <a:pt x="488" y="288"/>
                  </a:cubicBezTo>
                  <a:lnTo>
                    <a:pt x="488" y="288"/>
                  </a:lnTo>
                  <a:cubicBezTo>
                    <a:pt x="386" y="413"/>
                    <a:pt x="296" y="573"/>
                    <a:pt x="224" y="756"/>
                  </a:cubicBezTo>
                  <a:lnTo>
                    <a:pt x="224" y="756"/>
                  </a:lnTo>
                  <a:cubicBezTo>
                    <a:pt x="153" y="935"/>
                    <a:pt x="96" y="1137"/>
                    <a:pt x="58" y="1354"/>
                  </a:cubicBezTo>
                  <a:lnTo>
                    <a:pt x="58" y="1354"/>
                  </a:lnTo>
                  <a:cubicBezTo>
                    <a:pt x="49" y="1409"/>
                    <a:pt x="40" y="1463"/>
                    <a:pt x="33" y="1519"/>
                  </a:cubicBezTo>
                  <a:lnTo>
                    <a:pt x="33" y="1519"/>
                  </a:lnTo>
                  <a:cubicBezTo>
                    <a:pt x="11" y="1687"/>
                    <a:pt x="0" y="1863"/>
                    <a:pt x="0" y="2044"/>
                  </a:cubicBezTo>
                  <a:lnTo>
                    <a:pt x="0" y="2044"/>
                  </a:lnTo>
                  <a:cubicBezTo>
                    <a:pt x="0" y="2226"/>
                    <a:pt x="11" y="2402"/>
                    <a:pt x="33" y="2569"/>
                  </a:cubicBezTo>
                  <a:lnTo>
                    <a:pt x="33" y="2569"/>
                  </a:lnTo>
                  <a:cubicBezTo>
                    <a:pt x="40" y="2625"/>
                    <a:pt x="49" y="2680"/>
                    <a:pt x="58" y="2734"/>
                  </a:cubicBezTo>
                  <a:lnTo>
                    <a:pt x="58" y="2734"/>
                  </a:lnTo>
                  <a:cubicBezTo>
                    <a:pt x="82" y="2869"/>
                    <a:pt x="113" y="3000"/>
                    <a:pt x="150" y="3123"/>
                  </a:cubicBezTo>
                  <a:lnTo>
                    <a:pt x="150" y="3123"/>
                  </a:lnTo>
                  <a:cubicBezTo>
                    <a:pt x="172" y="3196"/>
                    <a:pt x="197" y="3266"/>
                    <a:pt x="224" y="33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5" name="Freeform 148">
              <a:extLst>
                <a:ext uri="{FF2B5EF4-FFF2-40B4-BE49-F238E27FC236}">
                  <a16:creationId xmlns:a16="http://schemas.microsoft.com/office/drawing/2014/main" id="{7C65C822-BFB4-42D4-87E0-CE2D9C8CF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1907" y="7110684"/>
              <a:ext cx="977763" cy="2032427"/>
            </a:xfrm>
            <a:custGeom>
              <a:avLst/>
              <a:gdLst>
                <a:gd name="T0" fmla="*/ 18 w 785"/>
                <a:gd name="T1" fmla="*/ 1062 h 1631"/>
                <a:gd name="T2" fmla="*/ 18 w 785"/>
                <a:gd name="T3" fmla="*/ 1062 h 1631"/>
                <a:gd name="T4" fmla="*/ 27 w 785"/>
                <a:gd name="T5" fmla="*/ 1113 h 1631"/>
                <a:gd name="T6" fmla="*/ 27 w 785"/>
                <a:gd name="T7" fmla="*/ 1113 h 1631"/>
                <a:gd name="T8" fmla="*/ 42 w 785"/>
                <a:gd name="T9" fmla="*/ 1181 h 1631"/>
                <a:gd name="T10" fmla="*/ 42 w 785"/>
                <a:gd name="T11" fmla="*/ 1181 h 1631"/>
                <a:gd name="T12" fmla="*/ 46 w 785"/>
                <a:gd name="T13" fmla="*/ 1197 h 1631"/>
                <a:gd name="T14" fmla="*/ 46 w 785"/>
                <a:gd name="T15" fmla="*/ 1197 h 1631"/>
                <a:gd name="T16" fmla="*/ 63 w 785"/>
                <a:gd name="T17" fmla="*/ 1256 h 1631"/>
                <a:gd name="T18" fmla="*/ 63 w 785"/>
                <a:gd name="T19" fmla="*/ 1256 h 1631"/>
                <a:gd name="T20" fmla="*/ 103 w 785"/>
                <a:gd name="T21" fmla="*/ 1363 h 1631"/>
                <a:gd name="T22" fmla="*/ 103 w 785"/>
                <a:gd name="T23" fmla="*/ 1363 h 1631"/>
                <a:gd name="T24" fmla="*/ 219 w 785"/>
                <a:gd name="T25" fmla="*/ 1543 h 1631"/>
                <a:gd name="T26" fmla="*/ 219 w 785"/>
                <a:gd name="T27" fmla="*/ 1543 h 1631"/>
                <a:gd name="T28" fmla="*/ 368 w 785"/>
                <a:gd name="T29" fmla="*/ 1623 h 1631"/>
                <a:gd name="T30" fmla="*/ 368 w 785"/>
                <a:gd name="T31" fmla="*/ 1623 h 1631"/>
                <a:gd name="T32" fmla="*/ 524 w 785"/>
                <a:gd name="T33" fmla="*/ 1578 h 1631"/>
                <a:gd name="T34" fmla="*/ 524 w 785"/>
                <a:gd name="T35" fmla="*/ 1578 h 1631"/>
                <a:gd name="T36" fmla="*/ 656 w 785"/>
                <a:gd name="T37" fmla="*/ 1412 h 1631"/>
                <a:gd name="T38" fmla="*/ 656 w 785"/>
                <a:gd name="T39" fmla="*/ 1412 h 1631"/>
                <a:gd name="T40" fmla="*/ 749 w 785"/>
                <a:gd name="T41" fmla="*/ 1149 h 1631"/>
                <a:gd name="T42" fmla="*/ 749 w 785"/>
                <a:gd name="T43" fmla="*/ 1149 h 1631"/>
                <a:gd name="T44" fmla="*/ 784 w 785"/>
                <a:gd name="T45" fmla="*/ 815 h 1631"/>
                <a:gd name="T46" fmla="*/ 784 w 785"/>
                <a:gd name="T47" fmla="*/ 815 h 1631"/>
                <a:gd name="T48" fmla="*/ 749 w 785"/>
                <a:gd name="T49" fmla="*/ 481 h 1631"/>
                <a:gd name="T50" fmla="*/ 749 w 785"/>
                <a:gd name="T51" fmla="*/ 481 h 1631"/>
                <a:gd name="T52" fmla="*/ 738 w 785"/>
                <a:gd name="T53" fmla="*/ 434 h 1631"/>
                <a:gd name="T54" fmla="*/ 738 w 785"/>
                <a:gd name="T55" fmla="*/ 434 h 1631"/>
                <a:gd name="T56" fmla="*/ 734 w 785"/>
                <a:gd name="T57" fmla="*/ 418 h 1631"/>
                <a:gd name="T58" fmla="*/ 734 w 785"/>
                <a:gd name="T59" fmla="*/ 418 h 1631"/>
                <a:gd name="T60" fmla="*/ 727 w 785"/>
                <a:gd name="T61" fmla="*/ 396 h 1631"/>
                <a:gd name="T62" fmla="*/ 727 w 785"/>
                <a:gd name="T63" fmla="*/ 396 h 1631"/>
                <a:gd name="T64" fmla="*/ 724 w 785"/>
                <a:gd name="T65" fmla="*/ 386 h 1631"/>
                <a:gd name="T66" fmla="*/ 724 w 785"/>
                <a:gd name="T67" fmla="*/ 386 h 1631"/>
                <a:gd name="T68" fmla="*/ 718 w 785"/>
                <a:gd name="T69" fmla="*/ 365 h 1631"/>
                <a:gd name="T70" fmla="*/ 718 w 785"/>
                <a:gd name="T71" fmla="*/ 365 h 1631"/>
                <a:gd name="T72" fmla="*/ 706 w 785"/>
                <a:gd name="T73" fmla="*/ 331 h 1631"/>
                <a:gd name="T74" fmla="*/ 706 w 785"/>
                <a:gd name="T75" fmla="*/ 331 h 1631"/>
                <a:gd name="T76" fmla="*/ 701 w 785"/>
                <a:gd name="T77" fmla="*/ 316 h 1631"/>
                <a:gd name="T78" fmla="*/ 701 w 785"/>
                <a:gd name="T79" fmla="*/ 316 h 1631"/>
                <a:gd name="T80" fmla="*/ 656 w 785"/>
                <a:gd name="T81" fmla="*/ 218 h 1631"/>
                <a:gd name="T82" fmla="*/ 656 w 785"/>
                <a:gd name="T83" fmla="*/ 218 h 1631"/>
                <a:gd name="T84" fmla="*/ 622 w 785"/>
                <a:gd name="T85" fmla="*/ 159 h 1631"/>
                <a:gd name="T86" fmla="*/ 622 w 785"/>
                <a:gd name="T87" fmla="*/ 159 h 1631"/>
                <a:gd name="T88" fmla="*/ 616 w 785"/>
                <a:gd name="T89" fmla="*/ 151 h 1631"/>
                <a:gd name="T90" fmla="*/ 616 w 785"/>
                <a:gd name="T91" fmla="*/ 151 h 1631"/>
                <a:gd name="T92" fmla="*/ 524 w 785"/>
                <a:gd name="T93" fmla="*/ 52 h 1631"/>
                <a:gd name="T94" fmla="*/ 524 w 785"/>
                <a:gd name="T95" fmla="*/ 52 h 1631"/>
                <a:gd name="T96" fmla="*/ 368 w 785"/>
                <a:gd name="T97" fmla="*/ 7 h 1631"/>
                <a:gd name="T98" fmla="*/ 368 w 785"/>
                <a:gd name="T99" fmla="*/ 7 h 1631"/>
                <a:gd name="T100" fmla="*/ 219 w 785"/>
                <a:gd name="T101" fmla="*/ 88 h 1631"/>
                <a:gd name="T102" fmla="*/ 219 w 785"/>
                <a:gd name="T103" fmla="*/ 88 h 1631"/>
                <a:gd name="T104" fmla="*/ 103 w 785"/>
                <a:gd name="T105" fmla="*/ 268 h 1631"/>
                <a:gd name="T106" fmla="*/ 103 w 785"/>
                <a:gd name="T107" fmla="*/ 268 h 1631"/>
                <a:gd name="T108" fmla="*/ 27 w 785"/>
                <a:gd name="T109" fmla="*/ 518 h 1631"/>
                <a:gd name="T110" fmla="*/ 27 w 785"/>
                <a:gd name="T111" fmla="*/ 518 h 1631"/>
                <a:gd name="T112" fmla="*/ 1 w 785"/>
                <a:gd name="T113" fmla="*/ 757 h 1631"/>
                <a:gd name="T114" fmla="*/ 1 w 785"/>
                <a:gd name="T115" fmla="*/ 757 h 1631"/>
                <a:gd name="T116" fmla="*/ 0 w 785"/>
                <a:gd name="T117" fmla="*/ 815 h 1631"/>
                <a:gd name="T118" fmla="*/ 0 w 785"/>
                <a:gd name="T119" fmla="*/ 815 h 1631"/>
                <a:gd name="T120" fmla="*/ 6 w 785"/>
                <a:gd name="T121" fmla="*/ 969 h 1631"/>
                <a:gd name="T122" fmla="*/ 6 w 785"/>
                <a:gd name="T123" fmla="*/ 969 h 1631"/>
                <a:gd name="T124" fmla="*/ 18 w 785"/>
                <a:gd name="T125" fmla="*/ 1062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5" h="1631">
                  <a:moveTo>
                    <a:pt x="18" y="1062"/>
                  </a:moveTo>
                  <a:lnTo>
                    <a:pt x="18" y="1062"/>
                  </a:lnTo>
                  <a:cubicBezTo>
                    <a:pt x="21" y="1080"/>
                    <a:pt x="24" y="1097"/>
                    <a:pt x="27" y="1113"/>
                  </a:cubicBezTo>
                  <a:lnTo>
                    <a:pt x="27" y="1113"/>
                  </a:lnTo>
                  <a:cubicBezTo>
                    <a:pt x="31" y="1136"/>
                    <a:pt x="36" y="1159"/>
                    <a:pt x="42" y="1181"/>
                  </a:cubicBezTo>
                  <a:lnTo>
                    <a:pt x="42" y="1181"/>
                  </a:lnTo>
                  <a:cubicBezTo>
                    <a:pt x="43" y="1187"/>
                    <a:pt x="44" y="1192"/>
                    <a:pt x="46" y="1197"/>
                  </a:cubicBezTo>
                  <a:lnTo>
                    <a:pt x="46" y="1197"/>
                  </a:lnTo>
                  <a:cubicBezTo>
                    <a:pt x="51" y="1217"/>
                    <a:pt x="57" y="1237"/>
                    <a:pt x="63" y="1256"/>
                  </a:cubicBezTo>
                  <a:lnTo>
                    <a:pt x="63" y="1256"/>
                  </a:lnTo>
                  <a:cubicBezTo>
                    <a:pt x="75" y="1294"/>
                    <a:pt x="88" y="1330"/>
                    <a:pt x="103" y="1363"/>
                  </a:cubicBezTo>
                  <a:lnTo>
                    <a:pt x="103" y="1363"/>
                  </a:lnTo>
                  <a:cubicBezTo>
                    <a:pt x="135" y="1436"/>
                    <a:pt x="175" y="1498"/>
                    <a:pt x="219" y="1543"/>
                  </a:cubicBezTo>
                  <a:lnTo>
                    <a:pt x="219" y="1543"/>
                  </a:lnTo>
                  <a:cubicBezTo>
                    <a:pt x="265" y="1588"/>
                    <a:pt x="315" y="1617"/>
                    <a:pt x="368" y="1623"/>
                  </a:cubicBezTo>
                  <a:lnTo>
                    <a:pt x="368" y="1623"/>
                  </a:lnTo>
                  <a:cubicBezTo>
                    <a:pt x="422" y="1630"/>
                    <a:pt x="475" y="1614"/>
                    <a:pt x="524" y="1578"/>
                  </a:cubicBezTo>
                  <a:lnTo>
                    <a:pt x="524" y="1578"/>
                  </a:lnTo>
                  <a:cubicBezTo>
                    <a:pt x="573" y="1541"/>
                    <a:pt x="618" y="1485"/>
                    <a:pt x="656" y="1412"/>
                  </a:cubicBezTo>
                  <a:lnTo>
                    <a:pt x="656" y="1412"/>
                  </a:lnTo>
                  <a:cubicBezTo>
                    <a:pt x="696" y="1339"/>
                    <a:pt x="727" y="1250"/>
                    <a:pt x="749" y="1149"/>
                  </a:cubicBezTo>
                  <a:lnTo>
                    <a:pt x="749" y="1149"/>
                  </a:lnTo>
                  <a:cubicBezTo>
                    <a:pt x="771" y="1047"/>
                    <a:pt x="784" y="934"/>
                    <a:pt x="784" y="815"/>
                  </a:cubicBezTo>
                  <a:lnTo>
                    <a:pt x="784" y="815"/>
                  </a:lnTo>
                  <a:cubicBezTo>
                    <a:pt x="784" y="696"/>
                    <a:pt x="771" y="584"/>
                    <a:pt x="749" y="481"/>
                  </a:cubicBezTo>
                  <a:lnTo>
                    <a:pt x="749" y="481"/>
                  </a:lnTo>
                  <a:cubicBezTo>
                    <a:pt x="746" y="466"/>
                    <a:pt x="742" y="449"/>
                    <a:pt x="738" y="434"/>
                  </a:cubicBezTo>
                  <a:lnTo>
                    <a:pt x="738" y="434"/>
                  </a:lnTo>
                  <a:cubicBezTo>
                    <a:pt x="737" y="428"/>
                    <a:pt x="735" y="423"/>
                    <a:pt x="734" y="418"/>
                  </a:cubicBezTo>
                  <a:lnTo>
                    <a:pt x="734" y="418"/>
                  </a:lnTo>
                  <a:cubicBezTo>
                    <a:pt x="732" y="411"/>
                    <a:pt x="729" y="403"/>
                    <a:pt x="727" y="396"/>
                  </a:cubicBezTo>
                  <a:lnTo>
                    <a:pt x="727" y="396"/>
                  </a:lnTo>
                  <a:cubicBezTo>
                    <a:pt x="726" y="392"/>
                    <a:pt x="725" y="389"/>
                    <a:pt x="724" y="386"/>
                  </a:cubicBezTo>
                  <a:lnTo>
                    <a:pt x="724" y="386"/>
                  </a:lnTo>
                  <a:cubicBezTo>
                    <a:pt x="722" y="378"/>
                    <a:pt x="720" y="371"/>
                    <a:pt x="718" y="365"/>
                  </a:cubicBezTo>
                  <a:lnTo>
                    <a:pt x="718" y="365"/>
                  </a:lnTo>
                  <a:cubicBezTo>
                    <a:pt x="714" y="353"/>
                    <a:pt x="710" y="342"/>
                    <a:pt x="706" y="331"/>
                  </a:cubicBezTo>
                  <a:lnTo>
                    <a:pt x="706" y="331"/>
                  </a:lnTo>
                  <a:cubicBezTo>
                    <a:pt x="704" y="326"/>
                    <a:pt x="702" y="321"/>
                    <a:pt x="701" y="316"/>
                  </a:cubicBezTo>
                  <a:lnTo>
                    <a:pt x="701" y="316"/>
                  </a:lnTo>
                  <a:cubicBezTo>
                    <a:pt x="687" y="281"/>
                    <a:pt x="672" y="248"/>
                    <a:pt x="656" y="218"/>
                  </a:cubicBezTo>
                  <a:lnTo>
                    <a:pt x="656" y="218"/>
                  </a:lnTo>
                  <a:cubicBezTo>
                    <a:pt x="645" y="197"/>
                    <a:pt x="634" y="177"/>
                    <a:pt x="622" y="159"/>
                  </a:cubicBezTo>
                  <a:lnTo>
                    <a:pt x="622" y="159"/>
                  </a:lnTo>
                  <a:cubicBezTo>
                    <a:pt x="620" y="156"/>
                    <a:pt x="618" y="154"/>
                    <a:pt x="616" y="151"/>
                  </a:cubicBezTo>
                  <a:lnTo>
                    <a:pt x="616" y="151"/>
                  </a:lnTo>
                  <a:cubicBezTo>
                    <a:pt x="588" y="110"/>
                    <a:pt x="557" y="77"/>
                    <a:pt x="524" y="52"/>
                  </a:cubicBezTo>
                  <a:lnTo>
                    <a:pt x="524" y="52"/>
                  </a:lnTo>
                  <a:cubicBezTo>
                    <a:pt x="475" y="16"/>
                    <a:pt x="422" y="0"/>
                    <a:pt x="368" y="7"/>
                  </a:cubicBezTo>
                  <a:lnTo>
                    <a:pt x="368" y="7"/>
                  </a:lnTo>
                  <a:cubicBezTo>
                    <a:pt x="315" y="14"/>
                    <a:pt x="265" y="43"/>
                    <a:pt x="219" y="88"/>
                  </a:cubicBezTo>
                  <a:lnTo>
                    <a:pt x="219" y="88"/>
                  </a:lnTo>
                  <a:cubicBezTo>
                    <a:pt x="175" y="132"/>
                    <a:pt x="135" y="194"/>
                    <a:pt x="103" y="268"/>
                  </a:cubicBezTo>
                  <a:lnTo>
                    <a:pt x="103" y="268"/>
                  </a:lnTo>
                  <a:cubicBezTo>
                    <a:pt x="71" y="340"/>
                    <a:pt x="45" y="425"/>
                    <a:pt x="27" y="518"/>
                  </a:cubicBezTo>
                  <a:lnTo>
                    <a:pt x="27" y="518"/>
                  </a:lnTo>
                  <a:cubicBezTo>
                    <a:pt x="13" y="592"/>
                    <a:pt x="3" y="672"/>
                    <a:pt x="1" y="757"/>
                  </a:cubicBezTo>
                  <a:lnTo>
                    <a:pt x="1" y="757"/>
                  </a:lnTo>
                  <a:cubicBezTo>
                    <a:pt x="0" y="776"/>
                    <a:pt x="0" y="795"/>
                    <a:pt x="0" y="815"/>
                  </a:cubicBezTo>
                  <a:lnTo>
                    <a:pt x="0" y="815"/>
                  </a:lnTo>
                  <a:cubicBezTo>
                    <a:pt x="0" y="867"/>
                    <a:pt x="2" y="919"/>
                    <a:pt x="6" y="969"/>
                  </a:cubicBezTo>
                  <a:lnTo>
                    <a:pt x="6" y="969"/>
                  </a:lnTo>
                  <a:cubicBezTo>
                    <a:pt x="9" y="1001"/>
                    <a:pt x="14" y="1032"/>
                    <a:pt x="18" y="10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6" name="Freeform 149">
              <a:extLst>
                <a:ext uri="{FF2B5EF4-FFF2-40B4-BE49-F238E27FC236}">
                  <a16:creationId xmlns:a16="http://schemas.microsoft.com/office/drawing/2014/main" id="{49477BF4-B7F0-4862-8ACE-5EBB02507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5420" y="6077991"/>
              <a:ext cx="1977497" cy="4097813"/>
            </a:xfrm>
            <a:custGeom>
              <a:avLst/>
              <a:gdLst>
                <a:gd name="T0" fmla="*/ 696 w 1587"/>
                <a:gd name="T1" fmla="*/ 2855 h 3288"/>
                <a:gd name="T2" fmla="*/ 933 w 1587"/>
                <a:gd name="T3" fmla="*/ 2802 h 3288"/>
                <a:gd name="T4" fmla="*/ 1139 w 1587"/>
                <a:gd name="T5" fmla="*/ 2560 h 3288"/>
                <a:gd name="T6" fmla="*/ 1286 w 1587"/>
                <a:gd name="T7" fmla="*/ 2158 h 3288"/>
                <a:gd name="T8" fmla="*/ 1341 w 1587"/>
                <a:gd name="T9" fmla="*/ 1643 h 3288"/>
                <a:gd name="T10" fmla="*/ 1286 w 1587"/>
                <a:gd name="T11" fmla="*/ 1128 h 3288"/>
                <a:gd name="T12" fmla="*/ 1139 w 1587"/>
                <a:gd name="T13" fmla="*/ 727 h 3288"/>
                <a:gd name="T14" fmla="*/ 933 w 1587"/>
                <a:gd name="T15" fmla="*/ 486 h 3288"/>
                <a:gd name="T16" fmla="*/ 696 w 1587"/>
                <a:gd name="T17" fmla="*/ 432 h 3288"/>
                <a:gd name="T18" fmla="*/ 476 w 1587"/>
                <a:gd name="T19" fmla="*/ 566 h 3288"/>
                <a:gd name="T20" fmla="*/ 307 w 1587"/>
                <a:gd name="T21" fmla="*/ 838 h 3288"/>
                <a:gd name="T22" fmla="*/ 198 w 1587"/>
                <a:gd name="T23" fmla="*/ 1208 h 3288"/>
                <a:gd name="T24" fmla="*/ 159 w 1587"/>
                <a:gd name="T25" fmla="*/ 1643 h 3288"/>
                <a:gd name="T26" fmla="*/ 198 w 1587"/>
                <a:gd name="T27" fmla="*/ 2078 h 3288"/>
                <a:gd name="T28" fmla="*/ 307 w 1587"/>
                <a:gd name="T29" fmla="*/ 2448 h 3288"/>
                <a:gd name="T30" fmla="*/ 476 w 1587"/>
                <a:gd name="T31" fmla="*/ 2722 h 3288"/>
                <a:gd name="T32" fmla="*/ 696 w 1587"/>
                <a:gd name="T33" fmla="*/ 28 h 3288"/>
                <a:gd name="T34" fmla="*/ 1015 w 1587"/>
                <a:gd name="T35" fmla="*/ 80 h 3288"/>
                <a:gd name="T36" fmla="*/ 1301 w 1587"/>
                <a:gd name="T37" fmla="*/ 393 h 3288"/>
                <a:gd name="T38" fmla="*/ 1507 w 1587"/>
                <a:gd name="T39" fmla="*/ 934 h 3288"/>
                <a:gd name="T40" fmla="*/ 1586 w 1587"/>
                <a:gd name="T41" fmla="*/ 1643 h 3288"/>
                <a:gd name="T42" fmla="*/ 1507 w 1587"/>
                <a:gd name="T43" fmla="*/ 2352 h 3288"/>
                <a:gd name="T44" fmla="*/ 1301 w 1587"/>
                <a:gd name="T45" fmla="*/ 2894 h 3288"/>
                <a:gd name="T46" fmla="*/ 1015 w 1587"/>
                <a:gd name="T47" fmla="*/ 3207 h 3288"/>
                <a:gd name="T48" fmla="*/ 696 w 1587"/>
                <a:gd name="T49" fmla="*/ 3259 h 3288"/>
                <a:gd name="T50" fmla="*/ 405 w 1587"/>
                <a:gd name="T51" fmla="*/ 3065 h 3288"/>
                <a:gd name="T52" fmla="*/ 187 w 1587"/>
                <a:gd name="T53" fmla="*/ 2695 h 3288"/>
                <a:gd name="T54" fmla="*/ 49 w 1587"/>
                <a:gd name="T55" fmla="*/ 2209 h 3288"/>
                <a:gd name="T56" fmla="*/ 0 w 1587"/>
                <a:gd name="T57" fmla="*/ 1643 h 3288"/>
                <a:gd name="T58" fmla="*/ 49 w 1587"/>
                <a:gd name="T59" fmla="*/ 1078 h 3288"/>
                <a:gd name="T60" fmla="*/ 187 w 1587"/>
                <a:gd name="T61" fmla="*/ 592 h 3288"/>
                <a:gd name="T62" fmla="*/ 405 w 1587"/>
                <a:gd name="T63" fmla="*/ 223 h 3288"/>
                <a:gd name="T64" fmla="*/ 696 w 1587"/>
                <a:gd name="T65" fmla="*/ 28 h 3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87" h="3288">
                  <a:moveTo>
                    <a:pt x="696" y="2855"/>
                  </a:moveTo>
                  <a:lnTo>
                    <a:pt x="696" y="2855"/>
                  </a:lnTo>
                  <a:cubicBezTo>
                    <a:pt x="778" y="2871"/>
                    <a:pt x="858" y="2851"/>
                    <a:pt x="933" y="2802"/>
                  </a:cubicBezTo>
                  <a:lnTo>
                    <a:pt x="933" y="2802"/>
                  </a:lnTo>
                  <a:cubicBezTo>
                    <a:pt x="1009" y="2750"/>
                    <a:pt x="1079" y="2668"/>
                    <a:pt x="1139" y="2560"/>
                  </a:cubicBezTo>
                  <a:lnTo>
                    <a:pt x="1139" y="2560"/>
                  </a:lnTo>
                  <a:cubicBezTo>
                    <a:pt x="1201" y="2450"/>
                    <a:pt x="1251" y="2314"/>
                    <a:pt x="1286" y="2158"/>
                  </a:cubicBezTo>
                  <a:lnTo>
                    <a:pt x="1286" y="2158"/>
                  </a:lnTo>
                  <a:cubicBezTo>
                    <a:pt x="1322" y="2002"/>
                    <a:pt x="1341" y="1827"/>
                    <a:pt x="1341" y="1643"/>
                  </a:cubicBezTo>
                  <a:lnTo>
                    <a:pt x="1341" y="1643"/>
                  </a:lnTo>
                  <a:cubicBezTo>
                    <a:pt x="1341" y="1459"/>
                    <a:pt x="1322" y="1285"/>
                    <a:pt x="1286" y="1128"/>
                  </a:cubicBezTo>
                  <a:lnTo>
                    <a:pt x="1286" y="1128"/>
                  </a:lnTo>
                  <a:cubicBezTo>
                    <a:pt x="1251" y="973"/>
                    <a:pt x="1201" y="837"/>
                    <a:pt x="1139" y="727"/>
                  </a:cubicBezTo>
                  <a:lnTo>
                    <a:pt x="1139" y="727"/>
                  </a:lnTo>
                  <a:cubicBezTo>
                    <a:pt x="1079" y="620"/>
                    <a:pt x="1009" y="537"/>
                    <a:pt x="933" y="486"/>
                  </a:cubicBezTo>
                  <a:lnTo>
                    <a:pt x="933" y="486"/>
                  </a:lnTo>
                  <a:cubicBezTo>
                    <a:pt x="858" y="436"/>
                    <a:pt x="778" y="417"/>
                    <a:pt x="696" y="432"/>
                  </a:cubicBezTo>
                  <a:lnTo>
                    <a:pt x="696" y="432"/>
                  </a:lnTo>
                  <a:cubicBezTo>
                    <a:pt x="616" y="447"/>
                    <a:pt x="542" y="494"/>
                    <a:pt x="476" y="566"/>
                  </a:cubicBezTo>
                  <a:lnTo>
                    <a:pt x="476" y="566"/>
                  </a:lnTo>
                  <a:cubicBezTo>
                    <a:pt x="411" y="635"/>
                    <a:pt x="354" y="728"/>
                    <a:pt x="307" y="838"/>
                  </a:cubicBezTo>
                  <a:lnTo>
                    <a:pt x="307" y="838"/>
                  </a:lnTo>
                  <a:cubicBezTo>
                    <a:pt x="260" y="947"/>
                    <a:pt x="223" y="1072"/>
                    <a:pt x="198" y="1208"/>
                  </a:cubicBezTo>
                  <a:lnTo>
                    <a:pt x="198" y="1208"/>
                  </a:lnTo>
                  <a:cubicBezTo>
                    <a:pt x="173" y="1343"/>
                    <a:pt x="159" y="1490"/>
                    <a:pt x="159" y="1643"/>
                  </a:cubicBezTo>
                  <a:lnTo>
                    <a:pt x="159" y="1643"/>
                  </a:lnTo>
                  <a:cubicBezTo>
                    <a:pt x="159" y="1796"/>
                    <a:pt x="173" y="1943"/>
                    <a:pt x="198" y="2078"/>
                  </a:cubicBezTo>
                  <a:lnTo>
                    <a:pt x="198" y="2078"/>
                  </a:lnTo>
                  <a:cubicBezTo>
                    <a:pt x="223" y="2215"/>
                    <a:pt x="260" y="2339"/>
                    <a:pt x="307" y="2448"/>
                  </a:cubicBezTo>
                  <a:lnTo>
                    <a:pt x="307" y="2448"/>
                  </a:lnTo>
                  <a:cubicBezTo>
                    <a:pt x="354" y="2558"/>
                    <a:pt x="411" y="2652"/>
                    <a:pt x="476" y="2722"/>
                  </a:cubicBezTo>
                  <a:lnTo>
                    <a:pt x="476" y="2722"/>
                  </a:lnTo>
                  <a:cubicBezTo>
                    <a:pt x="542" y="2793"/>
                    <a:pt x="616" y="2840"/>
                    <a:pt x="696" y="2855"/>
                  </a:cubicBezTo>
                  <a:close/>
                  <a:moveTo>
                    <a:pt x="696" y="28"/>
                  </a:moveTo>
                  <a:lnTo>
                    <a:pt x="696" y="28"/>
                  </a:lnTo>
                  <a:cubicBezTo>
                    <a:pt x="805" y="0"/>
                    <a:pt x="914" y="20"/>
                    <a:pt x="1015" y="80"/>
                  </a:cubicBezTo>
                  <a:lnTo>
                    <a:pt x="1015" y="80"/>
                  </a:lnTo>
                  <a:cubicBezTo>
                    <a:pt x="1120" y="143"/>
                    <a:pt x="1217" y="250"/>
                    <a:pt x="1301" y="393"/>
                  </a:cubicBezTo>
                  <a:lnTo>
                    <a:pt x="1301" y="393"/>
                  </a:lnTo>
                  <a:cubicBezTo>
                    <a:pt x="1386" y="540"/>
                    <a:pt x="1457" y="722"/>
                    <a:pt x="1507" y="934"/>
                  </a:cubicBezTo>
                  <a:lnTo>
                    <a:pt x="1507" y="934"/>
                  </a:lnTo>
                  <a:cubicBezTo>
                    <a:pt x="1558" y="1149"/>
                    <a:pt x="1586" y="1389"/>
                    <a:pt x="1586" y="1643"/>
                  </a:cubicBezTo>
                  <a:lnTo>
                    <a:pt x="1586" y="1643"/>
                  </a:lnTo>
                  <a:cubicBezTo>
                    <a:pt x="1586" y="1897"/>
                    <a:pt x="1558" y="2137"/>
                    <a:pt x="1507" y="2352"/>
                  </a:cubicBezTo>
                  <a:lnTo>
                    <a:pt x="1507" y="2352"/>
                  </a:lnTo>
                  <a:cubicBezTo>
                    <a:pt x="1457" y="2564"/>
                    <a:pt x="1386" y="2747"/>
                    <a:pt x="1301" y="2894"/>
                  </a:cubicBezTo>
                  <a:lnTo>
                    <a:pt x="1301" y="2894"/>
                  </a:lnTo>
                  <a:cubicBezTo>
                    <a:pt x="1217" y="3037"/>
                    <a:pt x="1120" y="3144"/>
                    <a:pt x="1015" y="3207"/>
                  </a:cubicBezTo>
                  <a:lnTo>
                    <a:pt x="1015" y="3207"/>
                  </a:lnTo>
                  <a:cubicBezTo>
                    <a:pt x="914" y="3268"/>
                    <a:pt x="805" y="3287"/>
                    <a:pt x="696" y="3259"/>
                  </a:cubicBezTo>
                  <a:lnTo>
                    <a:pt x="696" y="3259"/>
                  </a:lnTo>
                  <a:cubicBezTo>
                    <a:pt x="589" y="3233"/>
                    <a:pt x="491" y="3164"/>
                    <a:pt x="405" y="3065"/>
                  </a:cubicBezTo>
                  <a:lnTo>
                    <a:pt x="405" y="3065"/>
                  </a:lnTo>
                  <a:cubicBezTo>
                    <a:pt x="322" y="2968"/>
                    <a:pt x="248" y="2842"/>
                    <a:pt x="187" y="2695"/>
                  </a:cubicBezTo>
                  <a:lnTo>
                    <a:pt x="187" y="2695"/>
                  </a:lnTo>
                  <a:cubicBezTo>
                    <a:pt x="128" y="2551"/>
                    <a:pt x="81" y="2387"/>
                    <a:pt x="49" y="2209"/>
                  </a:cubicBezTo>
                  <a:lnTo>
                    <a:pt x="49" y="2209"/>
                  </a:lnTo>
                  <a:cubicBezTo>
                    <a:pt x="17" y="2032"/>
                    <a:pt x="0" y="1842"/>
                    <a:pt x="0" y="1643"/>
                  </a:cubicBezTo>
                  <a:lnTo>
                    <a:pt x="0" y="1643"/>
                  </a:lnTo>
                  <a:cubicBezTo>
                    <a:pt x="0" y="1444"/>
                    <a:pt x="17" y="1254"/>
                    <a:pt x="49" y="1078"/>
                  </a:cubicBezTo>
                  <a:lnTo>
                    <a:pt x="49" y="1078"/>
                  </a:lnTo>
                  <a:cubicBezTo>
                    <a:pt x="81" y="900"/>
                    <a:pt x="128" y="735"/>
                    <a:pt x="187" y="592"/>
                  </a:cubicBezTo>
                  <a:lnTo>
                    <a:pt x="187" y="592"/>
                  </a:lnTo>
                  <a:cubicBezTo>
                    <a:pt x="248" y="445"/>
                    <a:pt x="322" y="319"/>
                    <a:pt x="405" y="223"/>
                  </a:cubicBezTo>
                  <a:lnTo>
                    <a:pt x="405" y="223"/>
                  </a:lnTo>
                  <a:cubicBezTo>
                    <a:pt x="491" y="124"/>
                    <a:pt x="589" y="54"/>
                    <a:pt x="696" y="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150">
              <a:extLst>
                <a:ext uri="{FF2B5EF4-FFF2-40B4-BE49-F238E27FC236}">
                  <a16:creationId xmlns:a16="http://schemas.microsoft.com/office/drawing/2014/main" id="{CEFCC590-EE26-4770-859F-3BAF55866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1359" y="5056283"/>
              <a:ext cx="2026933" cy="6135735"/>
            </a:xfrm>
            <a:custGeom>
              <a:avLst/>
              <a:gdLst>
                <a:gd name="T0" fmla="*/ 1623 w 1627"/>
                <a:gd name="T1" fmla="*/ 2282 h 4925"/>
                <a:gd name="T2" fmla="*/ 1613 w 1627"/>
                <a:gd name="T3" fmla="*/ 2112 h 4925"/>
                <a:gd name="T4" fmla="*/ 1583 w 1627"/>
                <a:gd name="T5" fmla="*/ 1834 h 4925"/>
                <a:gd name="T6" fmla="*/ 1540 w 1627"/>
                <a:gd name="T7" fmla="*/ 1583 h 4925"/>
                <a:gd name="T8" fmla="*/ 1504 w 1627"/>
                <a:gd name="T9" fmla="*/ 1426 h 4925"/>
                <a:gd name="T10" fmla="*/ 1467 w 1627"/>
                <a:gd name="T11" fmla="*/ 1290 h 4925"/>
                <a:gd name="T12" fmla="*/ 1419 w 1627"/>
                <a:gd name="T13" fmla="*/ 1137 h 4925"/>
                <a:gd name="T14" fmla="*/ 1368 w 1627"/>
                <a:gd name="T15" fmla="*/ 1003 h 4925"/>
                <a:gd name="T16" fmla="*/ 1297 w 1627"/>
                <a:gd name="T17" fmla="*/ 839 h 4925"/>
                <a:gd name="T18" fmla="*/ 1242 w 1627"/>
                <a:gd name="T19" fmla="*/ 732 h 4925"/>
                <a:gd name="T20" fmla="*/ 1168 w 1627"/>
                <a:gd name="T21" fmla="*/ 605 h 4925"/>
                <a:gd name="T22" fmla="*/ 1094 w 1627"/>
                <a:gd name="T23" fmla="*/ 497 h 4925"/>
                <a:gd name="T24" fmla="*/ 1022 w 1627"/>
                <a:gd name="T25" fmla="*/ 406 h 4925"/>
                <a:gd name="T26" fmla="*/ 932 w 1627"/>
                <a:gd name="T27" fmla="*/ 310 h 4925"/>
                <a:gd name="T28" fmla="*/ 871 w 1627"/>
                <a:gd name="T29" fmla="*/ 255 h 4925"/>
                <a:gd name="T30" fmla="*/ 794 w 1627"/>
                <a:gd name="T31" fmla="*/ 196 h 4925"/>
                <a:gd name="T32" fmla="*/ 719 w 1627"/>
                <a:gd name="T33" fmla="*/ 149 h 4925"/>
                <a:gd name="T34" fmla="*/ 639 w 1627"/>
                <a:gd name="T35" fmla="*/ 109 h 4925"/>
                <a:gd name="T36" fmla="*/ 564 w 1627"/>
                <a:gd name="T37" fmla="*/ 81 h 4925"/>
                <a:gd name="T38" fmla="*/ 482 w 1627"/>
                <a:gd name="T39" fmla="*/ 61 h 4925"/>
                <a:gd name="T40" fmla="*/ 55 w 1627"/>
                <a:gd name="T41" fmla="*/ 9 h 4925"/>
                <a:gd name="T42" fmla="*/ 208 w 1627"/>
                <a:gd name="T43" fmla="*/ 63 h 4925"/>
                <a:gd name="T44" fmla="*/ 361 w 1627"/>
                <a:gd name="T45" fmla="*/ 160 h 4925"/>
                <a:gd name="T46" fmla="*/ 488 w 1627"/>
                <a:gd name="T47" fmla="*/ 278 h 4925"/>
                <a:gd name="T48" fmla="*/ 624 w 1627"/>
                <a:gd name="T49" fmla="*/ 447 h 4925"/>
                <a:gd name="T50" fmla="*/ 737 w 1627"/>
                <a:gd name="T51" fmla="*/ 631 h 4925"/>
                <a:gd name="T52" fmla="*/ 855 w 1627"/>
                <a:gd name="T53" fmla="*/ 880 h 4925"/>
                <a:gd name="T54" fmla="*/ 955 w 1627"/>
                <a:gd name="T55" fmla="*/ 1160 h 4925"/>
                <a:gd name="T56" fmla="*/ 1037 w 1627"/>
                <a:gd name="T57" fmla="*/ 1476 h 4925"/>
                <a:gd name="T58" fmla="*/ 1093 w 1627"/>
                <a:gd name="T59" fmla="*/ 1795 h 4925"/>
                <a:gd name="T60" fmla="*/ 1127 w 1627"/>
                <a:gd name="T61" fmla="*/ 2138 h 4925"/>
                <a:gd name="T62" fmla="*/ 1137 w 1627"/>
                <a:gd name="T63" fmla="*/ 2524 h 4925"/>
                <a:gd name="T64" fmla="*/ 1123 w 1627"/>
                <a:gd name="T65" fmla="*/ 2841 h 4925"/>
                <a:gd name="T66" fmla="*/ 1097 w 1627"/>
                <a:gd name="T67" fmla="*/ 3096 h 4925"/>
                <a:gd name="T68" fmla="*/ 1039 w 1627"/>
                <a:gd name="T69" fmla="*/ 3437 h 4925"/>
                <a:gd name="T70" fmla="*/ 973 w 1627"/>
                <a:gd name="T71" fmla="*/ 3705 h 4925"/>
                <a:gd name="T72" fmla="*/ 874 w 1627"/>
                <a:gd name="T73" fmla="*/ 3996 h 4925"/>
                <a:gd name="T74" fmla="*/ 776 w 1627"/>
                <a:gd name="T75" fmla="*/ 4218 h 4925"/>
                <a:gd name="T76" fmla="*/ 648 w 1627"/>
                <a:gd name="T77" fmla="*/ 4441 h 4925"/>
                <a:gd name="T78" fmla="*/ 512 w 1627"/>
                <a:gd name="T79" fmla="*/ 4620 h 4925"/>
                <a:gd name="T80" fmla="*/ 364 w 1627"/>
                <a:gd name="T81" fmla="*/ 4760 h 4925"/>
                <a:gd name="T82" fmla="*/ 233 w 1627"/>
                <a:gd name="T83" fmla="*/ 4847 h 4925"/>
                <a:gd name="T84" fmla="*/ 75 w 1627"/>
                <a:gd name="T85" fmla="*/ 4909 h 4925"/>
                <a:gd name="T86" fmla="*/ 534 w 1627"/>
                <a:gd name="T87" fmla="*/ 4851 h 4925"/>
                <a:gd name="T88" fmla="*/ 663 w 1627"/>
                <a:gd name="T89" fmla="*/ 4804 h 4925"/>
                <a:gd name="T90" fmla="*/ 800 w 1627"/>
                <a:gd name="T91" fmla="*/ 4724 h 4925"/>
                <a:gd name="T92" fmla="*/ 890 w 1627"/>
                <a:gd name="T93" fmla="*/ 4651 h 4925"/>
                <a:gd name="T94" fmla="*/ 999 w 1627"/>
                <a:gd name="T95" fmla="*/ 4544 h 4925"/>
                <a:gd name="T96" fmla="*/ 1072 w 1627"/>
                <a:gd name="T97" fmla="*/ 4456 h 4925"/>
                <a:gd name="T98" fmla="*/ 1148 w 1627"/>
                <a:gd name="T99" fmla="*/ 4349 h 4925"/>
                <a:gd name="T100" fmla="*/ 1211 w 1627"/>
                <a:gd name="T101" fmla="*/ 4247 h 4925"/>
                <a:gd name="T102" fmla="*/ 1273 w 1627"/>
                <a:gd name="T103" fmla="*/ 4133 h 4925"/>
                <a:gd name="T104" fmla="*/ 1331 w 1627"/>
                <a:gd name="T105" fmla="*/ 4009 h 4925"/>
                <a:gd name="T106" fmla="*/ 1386 w 1627"/>
                <a:gd name="T107" fmla="*/ 3875 h 4925"/>
                <a:gd name="T108" fmla="*/ 1433 w 1627"/>
                <a:gd name="T109" fmla="*/ 3743 h 4925"/>
                <a:gd name="T110" fmla="*/ 1471 w 1627"/>
                <a:gd name="T111" fmla="*/ 3622 h 4925"/>
                <a:gd name="T112" fmla="*/ 1515 w 1627"/>
                <a:gd name="T113" fmla="*/ 3450 h 4925"/>
                <a:gd name="T114" fmla="*/ 1547 w 1627"/>
                <a:gd name="T115" fmla="*/ 3303 h 4925"/>
                <a:gd name="T116" fmla="*/ 1576 w 1627"/>
                <a:gd name="T117" fmla="*/ 3137 h 4925"/>
                <a:gd name="T118" fmla="*/ 1597 w 1627"/>
                <a:gd name="T119" fmla="*/ 2976 h 4925"/>
                <a:gd name="T120" fmla="*/ 1613 w 1627"/>
                <a:gd name="T121" fmla="*/ 2811 h 4925"/>
                <a:gd name="T122" fmla="*/ 1621 w 1627"/>
                <a:gd name="T123" fmla="*/ 2671 h 4925"/>
                <a:gd name="T124" fmla="*/ 1626 w 1627"/>
                <a:gd name="T125" fmla="*/ 2523 h 4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27" h="4925">
                  <a:moveTo>
                    <a:pt x="1626" y="2444"/>
                  </a:moveTo>
                  <a:lnTo>
                    <a:pt x="1626" y="2444"/>
                  </a:lnTo>
                  <a:cubicBezTo>
                    <a:pt x="1626" y="2438"/>
                    <a:pt x="1626" y="2432"/>
                    <a:pt x="1626" y="2426"/>
                  </a:cubicBezTo>
                  <a:lnTo>
                    <a:pt x="1626" y="2426"/>
                  </a:lnTo>
                  <a:cubicBezTo>
                    <a:pt x="1626" y="2420"/>
                    <a:pt x="1626" y="2414"/>
                    <a:pt x="1626" y="2409"/>
                  </a:cubicBezTo>
                  <a:lnTo>
                    <a:pt x="1626" y="2399"/>
                  </a:lnTo>
                  <a:lnTo>
                    <a:pt x="1626" y="2399"/>
                  </a:lnTo>
                  <a:cubicBezTo>
                    <a:pt x="1626" y="2398"/>
                    <a:pt x="1626" y="2397"/>
                    <a:pt x="1626" y="2397"/>
                  </a:cubicBezTo>
                  <a:lnTo>
                    <a:pt x="1626" y="2397"/>
                  </a:lnTo>
                  <a:cubicBezTo>
                    <a:pt x="1626" y="2395"/>
                    <a:pt x="1626" y="2393"/>
                    <a:pt x="1626" y="2391"/>
                  </a:cubicBezTo>
                  <a:lnTo>
                    <a:pt x="1626" y="2391"/>
                  </a:lnTo>
                  <a:cubicBezTo>
                    <a:pt x="1625" y="2384"/>
                    <a:pt x="1625" y="2376"/>
                    <a:pt x="1625" y="2369"/>
                  </a:cubicBezTo>
                  <a:lnTo>
                    <a:pt x="1625" y="2369"/>
                  </a:lnTo>
                  <a:cubicBezTo>
                    <a:pt x="1625" y="2362"/>
                    <a:pt x="1625" y="2355"/>
                    <a:pt x="1625" y="2348"/>
                  </a:cubicBezTo>
                  <a:lnTo>
                    <a:pt x="1625" y="2348"/>
                  </a:lnTo>
                  <a:cubicBezTo>
                    <a:pt x="1625" y="2344"/>
                    <a:pt x="1625" y="2341"/>
                    <a:pt x="1625" y="2338"/>
                  </a:cubicBezTo>
                  <a:lnTo>
                    <a:pt x="1625" y="2332"/>
                  </a:lnTo>
                  <a:lnTo>
                    <a:pt x="1625" y="2332"/>
                  </a:lnTo>
                  <a:cubicBezTo>
                    <a:pt x="1624" y="2330"/>
                    <a:pt x="1624" y="2328"/>
                    <a:pt x="1624" y="2326"/>
                  </a:cubicBezTo>
                  <a:lnTo>
                    <a:pt x="1624" y="2326"/>
                  </a:lnTo>
                  <a:cubicBezTo>
                    <a:pt x="1624" y="2318"/>
                    <a:pt x="1624" y="2311"/>
                    <a:pt x="1623" y="2304"/>
                  </a:cubicBezTo>
                  <a:lnTo>
                    <a:pt x="1623" y="2304"/>
                  </a:lnTo>
                  <a:cubicBezTo>
                    <a:pt x="1623" y="2296"/>
                    <a:pt x="1623" y="2289"/>
                    <a:pt x="1623" y="2282"/>
                  </a:cubicBezTo>
                  <a:lnTo>
                    <a:pt x="1623" y="2282"/>
                  </a:lnTo>
                  <a:cubicBezTo>
                    <a:pt x="1623" y="2279"/>
                    <a:pt x="1623" y="2277"/>
                    <a:pt x="1622" y="2276"/>
                  </a:cubicBezTo>
                  <a:lnTo>
                    <a:pt x="1622" y="2276"/>
                  </a:lnTo>
                  <a:cubicBezTo>
                    <a:pt x="1622" y="2273"/>
                    <a:pt x="1622" y="2271"/>
                    <a:pt x="1622" y="2269"/>
                  </a:cubicBezTo>
                  <a:lnTo>
                    <a:pt x="1622" y="2269"/>
                  </a:lnTo>
                  <a:cubicBezTo>
                    <a:pt x="1622" y="2265"/>
                    <a:pt x="1622" y="2262"/>
                    <a:pt x="1621" y="2259"/>
                  </a:cubicBezTo>
                  <a:lnTo>
                    <a:pt x="1621" y="2259"/>
                  </a:lnTo>
                  <a:cubicBezTo>
                    <a:pt x="1621" y="2251"/>
                    <a:pt x="1621" y="2244"/>
                    <a:pt x="1621" y="2236"/>
                  </a:cubicBezTo>
                  <a:lnTo>
                    <a:pt x="1621" y="2236"/>
                  </a:lnTo>
                  <a:cubicBezTo>
                    <a:pt x="1620" y="2229"/>
                    <a:pt x="1620" y="2221"/>
                    <a:pt x="1620" y="2214"/>
                  </a:cubicBezTo>
                  <a:lnTo>
                    <a:pt x="1620" y="2214"/>
                  </a:lnTo>
                  <a:lnTo>
                    <a:pt x="1620" y="2213"/>
                  </a:lnTo>
                  <a:lnTo>
                    <a:pt x="1620" y="2213"/>
                  </a:lnTo>
                  <a:cubicBezTo>
                    <a:pt x="1619" y="2210"/>
                    <a:pt x="1619" y="2206"/>
                    <a:pt x="1619" y="2203"/>
                  </a:cubicBezTo>
                  <a:lnTo>
                    <a:pt x="1619" y="2203"/>
                  </a:lnTo>
                  <a:cubicBezTo>
                    <a:pt x="1619" y="2195"/>
                    <a:pt x="1618" y="2188"/>
                    <a:pt x="1618" y="2180"/>
                  </a:cubicBezTo>
                  <a:lnTo>
                    <a:pt x="1618" y="2180"/>
                  </a:lnTo>
                  <a:cubicBezTo>
                    <a:pt x="1617" y="2172"/>
                    <a:pt x="1617" y="2164"/>
                    <a:pt x="1616" y="2157"/>
                  </a:cubicBezTo>
                  <a:lnTo>
                    <a:pt x="1616" y="2157"/>
                  </a:lnTo>
                  <a:cubicBezTo>
                    <a:pt x="1616" y="2153"/>
                    <a:pt x="1615" y="2149"/>
                    <a:pt x="1615" y="2145"/>
                  </a:cubicBezTo>
                  <a:lnTo>
                    <a:pt x="1615" y="2145"/>
                  </a:lnTo>
                  <a:cubicBezTo>
                    <a:pt x="1615" y="2134"/>
                    <a:pt x="1614" y="2123"/>
                    <a:pt x="1613" y="2112"/>
                  </a:cubicBezTo>
                  <a:lnTo>
                    <a:pt x="1613" y="2112"/>
                  </a:lnTo>
                  <a:cubicBezTo>
                    <a:pt x="1613" y="2108"/>
                    <a:pt x="1613" y="2103"/>
                    <a:pt x="1612" y="2097"/>
                  </a:cubicBezTo>
                  <a:lnTo>
                    <a:pt x="1612" y="2097"/>
                  </a:lnTo>
                  <a:cubicBezTo>
                    <a:pt x="1611" y="2092"/>
                    <a:pt x="1611" y="2087"/>
                    <a:pt x="1610" y="2082"/>
                  </a:cubicBezTo>
                  <a:lnTo>
                    <a:pt x="1610" y="2082"/>
                  </a:lnTo>
                  <a:cubicBezTo>
                    <a:pt x="1610" y="2081"/>
                    <a:pt x="1610" y="2080"/>
                    <a:pt x="1610" y="2079"/>
                  </a:cubicBezTo>
                  <a:lnTo>
                    <a:pt x="1610" y="2079"/>
                  </a:lnTo>
                  <a:cubicBezTo>
                    <a:pt x="1610" y="2075"/>
                    <a:pt x="1610" y="2072"/>
                    <a:pt x="1609" y="2068"/>
                  </a:cubicBezTo>
                  <a:lnTo>
                    <a:pt x="1609" y="2068"/>
                  </a:lnTo>
                  <a:cubicBezTo>
                    <a:pt x="1608" y="2051"/>
                    <a:pt x="1606" y="2035"/>
                    <a:pt x="1605" y="2018"/>
                  </a:cubicBezTo>
                  <a:lnTo>
                    <a:pt x="1605" y="2018"/>
                  </a:lnTo>
                  <a:cubicBezTo>
                    <a:pt x="1604" y="2012"/>
                    <a:pt x="1604" y="2007"/>
                    <a:pt x="1603" y="2002"/>
                  </a:cubicBezTo>
                  <a:lnTo>
                    <a:pt x="1603" y="2002"/>
                  </a:lnTo>
                  <a:cubicBezTo>
                    <a:pt x="1602" y="1986"/>
                    <a:pt x="1600" y="1971"/>
                    <a:pt x="1598" y="1956"/>
                  </a:cubicBezTo>
                  <a:lnTo>
                    <a:pt x="1598" y="1956"/>
                  </a:lnTo>
                  <a:cubicBezTo>
                    <a:pt x="1598" y="1954"/>
                    <a:pt x="1598" y="1953"/>
                    <a:pt x="1598" y="1951"/>
                  </a:cubicBezTo>
                  <a:lnTo>
                    <a:pt x="1598" y="1951"/>
                  </a:lnTo>
                  <a:cubicBezTo>
                    <a:pt x="1597" y="1947"/>
                    <a:pt x="1597" y="1942"/>
                    <a:pt x="1596" y="1937"/>
                  </a:cubicBezTo>
                  <a:lnTo>
                    <a:pt x="1596" y="1937"/>
                  </a:lnTo>
                  <a:cubicBezTo>
                    <a:pt x="1595" y="1923"/>
                    <a:pt x="1593" y="1909"/>
                    <a:pt x="1591" y="1895"/>
                  </a:cubicBezTo>
                  <a:lnTo>
                    <a:pt x="1591" y="1895"/>
                  </a:lnTo>
                  <a:cubicBezTo>
                    <a:pt x="1590" y="1888"/>
                    <a:pt x="1589" y="1881"/>
                    <a:pt x="1589" y="1874"/>
                  </a:cubicBezTo>
                  <a:lnTo>
                    <a:pt x="1589" y="1874"/>
                  </a:lnTo>
                  <a:cubicBezTo>
                    <a:pt x="1587" y="1861"/>
                    <a:pt x="1585" y="1847"/>
                    <a:pt x="1583" y="1834"/>
                  </a:cubicBezTo>
                  <a:lnTo>
                    <a:pt x="1583" y="1834"/>
                  </a:lnTo>
                  <a:cubicBezTo>
                    <a:pt x="1582" y="1831"/>
                    <a:pt x="1582" y="1828"/>
                    <a:pt x="1582" y="1825"/>
                  </a:cubicBezTo>
                  <a:lnTo>
                    <a:pt x="1582" y="1825"/>
                  </a:lnTo>
                  <a:cubicBezTo>
                    <a:pt x="1581" y="1821"/>
                    <a:pt x="1581" y="1816"/>
                    <a:pt x="1580" y="1812"/>
                  </a:cubicBezTo>
                  <a:lnTo>
                    <a:pt x="1580" y="1812"/>
                  </a:lnTo>
                  <a:cubicBezTo>
                    <a:pt x="1578" y="1799"/>
                    <a:pt x="1576" y="1786"/>
                    <a:pt x="1574" y="1774"/>
                  </a:cubicBezTo>
                  <a:lnTo>
                    <a:pt x="1574" y="1774"/>
                  </a:lnTo>
                  <a:cubicBezTo>
                    <a:pt x="1573" y="1766"/>
                    <a:pt x="1571" y="1759"/>
                    <a:pt x="1570" y="1751"/>
                  </a:cubicBezTo>
                  <a:lnTo>
                    <a:pt x="1570" y="1751"/>
                  </a:lnTo>
                  <a:cubicBezTo>
                    <a:pt x="1568" y="1739"/>
                    <a:pt x="1567" y="1726"/>
                    <a:pt x="1564" y="1715"/>
                  </a:cubicBezTo>
                  <a:lnTo>
                    <a:pt x="1564" y="1715"/>
                  </a:lnTo>
                  <a:cubicBezTo>
                    <a:pt x="1563" y="1711"/>
                    <a:pt x="1563" y="1706"/>
                    <a:pt x="1562" y="1702"/>
                  </a:cubicBezTo>
                  <a:lnTo>
                    <a:pt x="1562" y="1702"/>
                  </a:lnTo>
                  <a:cubicBezTo>
                    <a:pt x="1562" y="1698"/>
                    <a:pt x="1561" y="1695"/>
                    <a:pt x="1560" y="1691"/>
                  </a:cubicBezTo>
                  <a:lnTo>
                    <a:pt x="1560" y="1691"/>
                  </a:lnTo>
                  <a:cubicBezTo>
                    <a:pt x="1558" y="1679"/>
                    <a:pt x="1556" y="1668"/>
                    <a:pt x="1554" y="1656"/>
                  </a:cubicBezTo>
                  <a:lnTo>
                    <a:pt x="1554" y="1656"/>
                  </a:lnTo>
                  <a:cubicBezTo>
                    <a:pt x="1552" y="1648"/>
                    <a:pt x="1551" y="1639"/>
                    <a:pt x="1550" y="1632"/>
                  </a:cubicBezTo>
                  <a:lnTo>
                    <a:pt x="1550" y="1632"/>
                  </a:lnTo>
                  <a:cubicBezTo>
                    <a:pt x="1547" y="1621"/>
                    <a:pt x="1545" y="1610"/>
                    <a:pt x="1543" y="1598"/>
                  </a:cubicBezTo>
                  <a:lnTo>
                    <a:pt x="1543" y="1598"/>
                  </a:lnTo>
                  <a:cubicBezTo>
                    <a:pt x="1541" y="1593"/>
                    <a:pt x="1541" y="1587"/>
                    <a:pt x="1540" y="1583"/>
                  </a:cubicBezTo>
                  <a:lnTo>
                    <a:pt x="1540" y="1583"/>
                  </a:lnTo>
                  <a:cubicBezTo>
                    <a:pt x="1539" y="1578"/>
                    <a:pt x="1538" y="1573"/>
                    <a:pt x="1537" y="1568"/>
                  </a:cubicBezTo>
                  <a:lnTo>
                    <a:pt x="1537" y="1568"/>
                  </a:lnTo>
                  <a:cubicBezTo>
                    <a:pt x="1536" y="1565"/>
                    <a:pt x="1535" y="1562"/>
                    <a:pt x="1535" y="1558"/>
                  </a:cubicBezTo>
                  <a:lnTo>
                    <a:pt x="1535" y="1558"/>
                  </a:lnTo>
                  <a:cubicBezTo>
                    <a:pt x="1534" y="1556"/>
                    <a:pt x="1534" y="1553"/>
                    <a:pt x="1533" y="1550"/>
                  </a:cubicBezTo>
                  <a:lnTo>
                    <a:pt x="1533" y="1550"/>
                  </a:lnTo>
                  <a:cubicBezTo>
                    <a:pt x="1530" y="1539"/>
                    <a:pt x="1528" y="1528"/>
                    <a:pt x="1526" y="1518"/>
                  </a:cubicBezTo>
                  <a:lnTo>
                    <a:pt x="1526" y="1518"/>
                  </a:lnTo>
                  <a:cubicBezTo>
                    <a:pt x="1526" y="1515"/>
                    <a:pt x="1525" y="1513"/>
                    <a:pt x="1524" y="1511"/>
                  </a:cubicBezTo>
                  <a:lnTo>
                    <a:pt x="1524" y="1511"/>
                  </a:lnTo>
                  <a:cubicBezTo>
                    <a:pt x="1524" y="1510"/>
                    <a:pt x="1524" y="1509"/>
                    <a:pt x="1524" y="1507"/>
                  </a:cubicBezTo>
                  <a:lnTo>
                    <a:pt x="1524" y="1507"/>
                  </a:lnTo>
                  <a:cubicBezTo>
                    <a:pt x="1523" y="1506"/>
                    <a:pt x="1523" y="1504"/>
                    <a:pt x="1523" y="1502"/>
                  </a:cubicBezTo>
                  <a:lnTo>
                    <a:pt x="1523" y="1502"/>
                  </a:lnTo>
                  <a:cubicBezTo>
                    <a:pt x="1521" y="1496"/>
                    <a:pt x="1520" y="1491"/>
                    <a:pt x="1519" y="1486"/>
                  </a:cubicBezTo>
                  <a:lnTo>
                    <a:pt x="1519" y="1486"/>
                  </a:lnTo>
                  <a:cubicBezTo>
                    <a:pt x="1516" y="1475"/>
                    <a:pt x="1513" y="1465"/>
                    <a:pt x="1511" y="1454"/>
                  </a:cubicBezTo>
                  <a:lnTo>
                    <a:pt x="1511" y="1454"/>
                  </a:lnTo>
                  <a:lnTo>
                    <a:pt x="1511" y="1454"/>
                  </a:lnTo>
                  <a:lnTo>
                    <a:pt x="1511" y="1454"/>
                  </a:lnTo>
                  <a:lnTo>
                    <a:pt x="1511" y="1453"/>
                  </a:lnTo>
                  <a:lnTo>
                    <a:pt x="1511" y="1453"/>
                  </a:lnTo>
                  <a:cubicBezTo>
                    <a:pt x="1508" y="1445"/>
                    <a:pt x="1506" y="1436"/>
                    <a:pt x="1504" y="1426"/>
                  </a:cubicBezTo>
                  <a:lnTo>
                    <a:pt x="1504" y="1426"/>
                  </a:lnTo>
                  <a:cubicBezTo>
                    <a:pt x="1502" y="1419"/>
                    <a:pt x="1500" y="1412"/>
                    <a:pt x="1499" y="1406"/>
                  </a:cubicBezTo>
                  <a:lnTo>
                    <a:pt x="1499" y="1406"/>
                  </a:lnTo>
                  <a:cubicBezTo>
                    <a:pt x="1498" y="1404"/>
                    <a:pt x="1498" y="1402"/>
                    <a:pt x="1498" y="1400"/>
                  </a:cubicBezTo>
                  <a:lnTo>
                    <a:pt x="1498" y="1400"/>
                  </a:lnTo>
                  <a:cubicBezTo>
                    <a:pt x="1498" y="1399"/>
                    <a:pt x="1497" y="1399"/>
                    <a:pt x="1497" y="1398"/>
                  </a:cubicBezTo>
                  <a:lnTo>
                    <a:pt x="1497" y="1398"/>
                  </a:lnTo>
                  <a:cubicBezTo>
                    <a:pt x="1494" y="1389"/>
                    <a:pt x="1492" y="1379"/>
                    <a:pt x="1489" y="1370"/>
                  </a:cubicBezTo>
                  <a:lnTo>
                    <a:pt x="1489" y="1370"/>
                  </a:lnTo>
                  <a:cubicBezTo>
                    <a:pt x="1488" y="1365"/>
                    <a:pt x="1487" y="1360"/>
                    <a:pt x="1485" y="1355"/>
                  </a:cubicBezTo>
                  <a:lnTo>
                    <a:pt x="1485" y="1355"/>
                  </a:lnTo>
                  <a:cubicBezTo>
                    <a:pt x="1485" y="1352"/>
                    <a:pt x="1484" y="1349"/>
                    <a:pt x="1483" y="1346"/>
                  </a:cubicBezTo>
                  <a:lnTo>
                    <a:pt x="1483" y="1346"/>
                  </a:lnTo>
                  <a:cubicBezTo>
                    <a:pt x="1483" y="1345"/>
                    <a:pt x="1482" y="1343"/>
                    <a:pt x="1482" y="1342"/>
                  </a:cubicBezTo>
                  <a:lnTo>
                    <a:pt x="1482" y="1342"/>
                  </a:lnTo>
                  <a:cubicBezTo>
                    <a:pt x="1480" y="1334"/>
                    <a:pt x="1477" y="1324"/>
                    <a:pt x="1475" y="1316"/>
                  </a:cubicBezTo>
                  <a:lnTo>
                    <a:pt x="1475" y="1316"/>
                  </a:lnTo>
                  <a:cubicBezTo>
                    <a:pt x="1474" y="1311"/>
                    <a:pt x="1472" y="1308"/>
                    <a:pt x="1471" y="1304"/>
                  </a:cubicBezTo>
                  <a:lnTo>
                    <a:pt x="1471" y="1304"/>
                  </a:lnTo>
                  <a:cubicBezTo>
                    <a:pt x="1470" y="1300"/>
                    <a:pt x="1469" y="1297"/>
                    <a:pt x="1469" y="1294"/>
                  </a:cubicBezTo>
                  <a:lnTo>
                    <a:pt x="1469" y="1294"/>
                  </a:lnTo>
                  <a:cubicBezTo>
                    <a:pt x="1468" y="1293"/>
                    <a:pt x="1467" y="1291"/>
                    <a:pt x="1467" y="1290"/>
                  </a:cubicBezTo>
                  <a:lnTo>
                    <a:pt x="1467" y="1290"/>
                  </a:lnTo>
                  <a:cubicBezTo>
                    <a:pt x="1464" y="1282"/>
                    <a:pt x="1462" y="1273"/>
                    <a:pt x="1460" y="1264"/>
                  </a:cubicBezTo>
                  <a:lnTo>
                    <a:pt x="1460" y="1264"/>
                  </a:lnTo>
                  <a:cubicBezTo>
                    <a:pt x="1458" y="1261"/>
                    <a:pt x="1457" y="1257"/>
                    <a:pt x="1456" y="1253"/>
                  </a:cubicBezTo>
                  <a:lnTo>
                    <a:pt x="1456" y="1253"/>
                  </a:lnTo>
                  <a:cubicBezTo>
                    <a:pt x="1455" y="1250"/>
                    <a:pt x="1454" y="1247"/>
                    <a:pt x="1453" y="1244"/>
                  </a:cubicBezTo>
                  <a:lnTo>
                    <a:pt x="1453" y="1244"/>
                  </a:lnTo>
                  <a:cubicBezTo>
                    <a:pt x="1453" y="1242"/>
                    <a:pt x="1452" y="1241"/>
                    <a:pt x="1452" y="1239"/>
                  </a:cubicBezTo>
                  <a:lnTo>
                    <a:pt x="1452" y="1239"/>
                  </a:lnTo>
                  <a:cubicBezTo>
                    <a:pt x="1449" y="1231"/>
                    <a:pt x="1447" y="1222"/>
                    <a:pt x="1444" y="1214"/>
                  </a:cubicBezTo>
                  <a:lnTo>
                    <a:pt x="1444" y="1214"/>
                  </a:lnTo>
                  <a:cubicBezTo>
                    <a:pt x="1443" y="1210"/>
                    <a:pt x="1442" y="1207"/>
                    <a:pt x="1441" y="1204"/>
                  </a:cubicBezTo>
                  <a:lnTo>
                    <a:pt x="1441" y="1204"/>
                  </a:lnTo>
                  <a:cubicBezTo>
                    <a:pt x="1439" y="1200"/>
                    <a:pt x="1438" y="1197"/>
                    <a:pt x="1437" y="1193"/>
                  </a:cubicBezTo>
                  <a:lnTo>
                    <a:pt x="1437" y="1193"/>
                  </a:lnTo>
                  <a:cubicBezTo>
                    <a:pt x="1437" y="1192"/>
                    <a:pt x="1436" y="1190"/>
                    <a:pt x="1436" y="1188"/>
                  </a:cubicBezTo>
                  <a:lnTo>
                    <a:pt x="1436" y="1188"/>
                  </a:lnTo>
                  <a:cubicBezTo>
                    <a:pt x="1432" y="1179"/>
                    <a:pt x="1430" y="1171"/>
                    <a:pt x="1427" y="1162"/>
                  </a:cubicBezTo>
                  <a:lnTo>
                    <a:pt x="1427" y="1162"/>
                  </a:lnTo>
                  <a:cubicBezTo>
                    <a:pt x="1426" y="1160"/>
                    <a:pt x="1425" y="1157"/>
                    <a:pt x="1425" y="1155"/>
                  </a:cubicBezTo>
                  <a:lnTo>
                    <a:pt x="1425" y="1155"/>
                  </a:lnTo>
                  <a:cubicBezTo>
                    <a:pt x="1424" y="1151"/>
                    <a:pt x="1422" y="1148"/>
                    <a:pt x="1421" y="1144"/>
                  </a:cubicBezTo>
                  <a:lnTo>
                    <a:pt x="1421" y="1144"/>
                  </a:lnTo>
                  <a:cubicBezTo>
                    <a:pt x="1420" y="1141"/>
                    <a:pt x="1419" y="1140"/>
                    <a:pt x="1419" y="1137"/>
                  </a:cubicBezTo>
                  <a:lnTo>
                    <a:pt x="1419" y="1137"/>
                  </a:lnTo>
                  <a:cubicBezTo>
                    <a:pt x="1415" y="1128"/>
                    <a:pt x="1413" y="1120"/>
                    <a:pt x="1409" y="1110"/>
                  </a:cubicBezTo>
                  <a:lnTo>
                    <a:pt x="1409" y="1110"/>
                  </a:lnTo>
                  <a:cubicBezTo>
                    <a:pt x="1409" y="1109"/>
                    <a:pt x="1408" y="1107"/>
                    <a:pt x="1408" y="1106"/>
                  </a:cubicBezTo>
                  <a:lnTo>
                    <a:pt x="1408" y="1106"/>
                  </a:lnTo>
                  <a:cubicBezTo>
                    <a:pt x="1406" y="1102"/>
                    <a:pt x="1404" y="1098"/>
                    <a:pt x="1403" y="1094"/>
                  </a:cubicBezTo>
                  <a:lnTo>
                    <a:pt x="1403" y="1094"/>
                  </a:lnTo>
                  <a:cubicBezTo>
                    <a:pt x="1402" y="1091"/>
                    <a:pt x="1401" y="1087"/>
                    <a:pt x="1400" y="1083"/>
                  </a:cubicBezTo>
                  <a:lnTo>
                    <a:pt x="1400" y="1083"/>
                  </a:lnTo>
                  <a:cubicBezTo>
                    <a:pt x="1396" y="1075"/>
                    <a:pt x="1393" y="1066"/>
                    <a:pt x="1390" y="1057"/>
                  </a:cubicBezTo>
                  <a:lnTo>
                    <a:pt x="1390" y="1057"/>
                  </a:lnTo>
                  <a:lnTo>
                    <a:pt x="1389" y="1057"/>
                  </a:lnTo>
                  <a:lnTo>
                    <a:pt x="1389" y="1057"/>
                  </a:lnTo>
                  <a:cubicBezTo>
                    <a:pt x="1388" y="1054"/>
                    <a:pt x="1387" y="1051"/>
                    <a:pt x="1386" y="1047"/>
                  </a:cubicBezTo>
                  <a:lnTo>
                    <a:pt x="1386" y="1047"/>
                  </a:lnTo>
                  <a:cubicBezTo>
                    <a:pt x="1384" y="1042"/>
                    <a:pt x="1382" y="1037"/>
                    <a:pt x="1379" y="1031"/>
                  </a:cubicBezTo>
                  <a:lnTo>
                    <a:pt x="1379" y="1031"/>
                  </a:lnTo>
                  <a:cubicBezTo>
                    <a:pt x="1378" y="1026"/>
                    <a:pt x="1375" y="1020"/>
                    <a:pt x="1373" y="1015"/>
                  </a:cubicBezTo>
                  <a:lnTo>
                    <a:pt x="1373" y="1015"/>
                  </a:lnTo>
                  <a:cubicBezTo>
                    <a:pt x="1372" y="1012"/>
                    <a:pt x="1371" y="1008"/>
                    <a:pt x="1369" y="1005"/>
                  </a:cubicBezTo>
                  <a:lnTo>
                    <a:pt x="1369" y="1005"/>
                  </a:lnTo>
                  <a:cubicBezTo>
                    <a:pt x="1369" y="1005"/>
                    <a:pt x="1369" y="1004"/>
                    <a:pt x="1368" y="1003"/>
                  </a:cubicBezTo>
                  <a:lnTo>
                    <a:pt x="1368" y="1003"/>
                  </a:lnTo>
                  <a:cubicBezTo>
                    <a:pt x="1365" y="994"/>
                    <a:pt x="1361" y="985"/>
                    <a:pt x="1357" y="976"/>
                  </a:cubicBezTo>
                  <a:lnTo>
                    <a:pt x="1357" y="976"/>
                  </a:lnTo>
                  <a:cubicBezTo>
                    <a:pt x="1357" y="973"/>
                    <a:pt x="1356" y="971"/>
                    <a:pt x="1354" y="968"/>
                  </a:cubicBezTo>
                  <a:lnTo>
                    <a:pt x="1354" y="968"/>
                  </a:lnTo>
                  <a:cubicBezTo>
                    <a:pt x="1352" y="965"/>
                    <a:pt x="1351" y="961"/>
                    <a:pt x="1350" y="957"/>
                  </a:cubicBezTo>
                  <a:lnTo>
                    <a:pt x="1350" y="957"/>
                  </a:lnTo>
                  <a:cubicBezTo>
                    <a:pt x="1348" y="954"/>
                    <a:pt x="1348" y="951"/>
                    <a:pt x="1346" y="949"/>
                  </a:cubicBezTo>
                  <a:lnTo>
                    <a:pt x="1346" y="949"/>
                  </a:lnTo>
                  <a:cubicBezTo>
                    <a:pt x="1343" y="940"/>
                    <a:pt x="1338" y="931"/>
                    <a:pt x="1335" y="922"/>
                  </a:cubicBezTo>
                  <a:lnTo>
                    <a:pt x="1335" y="922"/>
                  </a:lnTo>
                  <a:cubicBezTo>
                    <a:pt x="1335" y="921"/>
                    <a:pt x="1334" y="921"/>
                    <a:pt x="1334" y="921"/>
                  </a:cubicBezTo>
                  <a:lnTo>
                    <a:pt x="1334" y="921"/>
                  </a:lnTo>
                  <a:cubicBezTo>
                    <a:pt x="1333" y="918"/>
                    <a:pt x="1332" y="915"/>
                    <a:pt x="1330" y="912"/>
                  </a:cubicBezTo>
                  <a:lnTo>
                    <a:pt x="1330" y="912"/>
                  </a:lnTo>
                  <a:cubicBezTo>
                    <a:pt x="1327" y="906"/>
                    <a:pt x="1325" y="900"/>
                    <a:pt x="1322" y="894"/>
                  </a:cubicBezTo>
                  <a:lnTo>
                    <a:pt x="1322" y="894"/>
                  </a:lnTo>
                  <a:cubicBezTo>
                    <a:pt x="1320" y="890"/>
                    <a:pt x="1318" y="885"/>
                    <a:pt x="1316" y="881"/>
                  </a:cubicBezTo>
                  <a:lnTo>
                    <a:pt x="1316" y="881"/>
                  </a:lnTo>
                  <a:cubicBezTo>
                    <a:pt x="1315" y="877"/>
                    <a:pt x="1313" y="874"/>
                    <a:pt x="1312" y="871"/>
                  </a:cubicBezTo>
                  <a:lnTo>
                    <a:pt x="1312" y="871"/>
                  </a:lnTo>
                  <a:cubicBezTo>
                    <a:pt x="1311" y="870"/>
                    <a:pt x="1310" y="868"/>
                    <a:pt x="1310" y="867"/>
                  </a:cubicBezTo>
                  <a:lnTo>
                    <a:pt x="1310" y="867"/>
                  </a:lnTo>
                  <a:cubicBezTo>
                    <a:pt x="1305" y="858"/>
                    <a:pt x="1301" y="849"/>
                    <a:pt x="1297" y="839"/>
                  </a:cubicBezTo>
                  <a:lnTo>
                    <a:pt x="1297" y="839"/>
                  </a:lnTo>
                  <a:cubicBezTo>
                    <a:pt x="1296" y="838"/>
                    <a:pt x="1296" y="836"/>
                    <a:pt x="1295" y="835"/>
                  </a:cubicBezTo>
                  <a:lnTo>
                    <a:pt x="1295" y="835"/>
                  </a:lnTo>
                  <a:cubicBezTo>
                    <a:pt x="1294" y="832"/>
                    <a:pt x="1292" y="830"/>
                    <a:pt x="1291" y="827"/>
                  </a:cubicBezTo>
                  <a:lnTo>
                    <a:pt x="1291" y="827"/>
                  </a:lnTo>
                  <a:cubicBezTo>
                    <a:pt x="1289" y="822"/>
                    <a:pt x="1287" y="817"/>
                    <a:pt x="1284" y="813"/>
                  </a:cubicBezTo>
                  <a:lnTo>
                    <a:pt x="1284" y="813"/>
                  </a:lnTo>
                  <a:cubicBezTo>
                    <a:pt x="1281" y="807"/>
                    <a:pt x="1278" y="801"/>
                    <a:pt x="1275" y="795"/>
                  </a:cubicBezTo>
                  <a:lnTo>
                    <a:pt x="1275" y="795"/>
                  </a:lnTo>
                  <a:cubicBezTo>
                    <a:pt x="1274" y="793"/>
                    <a:pt x="1273" y="791"/>
                    <a:pt x="1272" y="789"/>
                  </a:cubicBezTo>
                  <a:lnTo>
                    <a:pt x="1272" y="789"/>
                  </a:lnTo>
                  <a:cubicBezTo>
                    <a:pt x="1271" y="787"/>
                    <a:pt x="1270" y="786"/>
                    <a:pt x="1270" y="786"/>
                  </a:cubicBezTo>
                  <a:lnTo>
                    <a:pt x="1270" y="786"/>
                  </a:lnTo>
                  <a:cubicBezTo>
                    <a:pt x="1266" y="776"/>
                    <a:pt x="1261" y="767"/>
                    <a:pt x="1257" y="759"/>
                  </a:cubicBezTo>
                  <a:lnTo>
                    <a:pt x="1257" y="759"/>
                  </a:lnTo>
                  <a:cubicBezTo>
                    <a:pt x="1255" y="757"/>
                    <a:pt x="1255" y="755"/>
                    <a:pt x="1253" y="753"/>
                  </a:cubicBezTo>
                  <a:lnTo>
                    <a:pt x="1253" y="753"/>
                  </a:lnTo>
                  <a:cubicBezTo>
                    <a:pt x="1253" y="752"/>
                    <a:pt x="1252" y="751"/>
                    <a:pt x="1252" y="749"/>
                  </a:cubicBezTo>
                  <a:lnTo>
                    <a:pt x="1252" y="749"/>
                  </a:lnTo>
                  <a:cubicBezTo>
                    <a:pt x="1251" y="748"/>
                    <a:pt x="1250" y="747"/>
                    <a:pt x="1249" y="744"/>
                  </a:cubicBezTo>
                  <a:lnTo>
                    <a:pt x="1249" y="744"/>
                  </a:lnTo>
                  <a:cubicBezTo>
                    <a:pt x="1247" y="740"/>
                    <a:pt x="1244" y="736"/>
                    <a:pt x="1242" y="732"/>
                  </a:cubicBezTo>
                  <a:lnTo>
                    <a:pt x="1242" y="732"/>
                  </a:lnTo>
                  <a:cubicBezTo>
                    <a:pt x="1239" y="727"/>
                    <a:pt x="1236" y="721"/>
                    <a:pt x="1234" y="716"/>
                  </a:cubicBezTo>
                  <a:lnTo>
                    <a:pt x="1234" y="716"/>
                  </a:lnTo>
                  <a:cubicBezTo>
                    <a:pt x="1233" y="714"/>
                    <a:pt x="1231" y="712"/>
                    <a:pt x="1230" y="709"/>
                  </a:cubicBezTo>
                  <a:lnTo>
                    <a:pt x="1230" y="709"/>
                  </a:lnTo>
                  <a:cubicBezTo>
                    <a:pt x="1229" y="708"/>
                    <a:pt x="1228" y="707"/>
                    <a:pt x="1228" y="705"/>
                  </a:cubicBezTo>
                  <a:lnTo>
                    <a:pt x="1228" y="705"/>
                  </a:lnTo>
                  <a:cubicBezTo>
                    <a:pt x="1224" y="697"/>
                    <a:pt x="1219" y="689"/>
                    <a:pt x="1214" y="681"/>
                  </a:cubicBezTo>
                  <a:lnTo>
                    <a:pt x="1214" y="681"/>
                  </a:lnTo>
                  <a:cubicBezTo>
                    <a:pt x="1213" y="679"/>
                    <a:pt x="1212" y="678"/>
                    <a:pt x="1211" y="677"/>
                  </a:cubicBezTo>
                  <a:lnTo>
                    <a:pt x="1211" y="677"/>
                  </a:lnTo>
                  <a:cubicBezTo>
                    <a:pt x="1209" y="674"/>
                    <a:pt x="1208" y="671"/>
                    <a:pt x="1206" y="669"/>
                  </a:cubicBezTo>
                  <a:lnTo>
                    <a:pt x="1206" y="669"/>
                  </a:lnTo>
                  <a:cubicBezTo>
                    <a:pt x="1204" y="664"/>
                    <a:pt x="1202" y="660"/>
                    <a:pt x="1200" y="657"/>
                  </a:cubicBezTo>
                  <a:lnTo>
                    <a:pt x="1200" y="657"/>
                  </a:lnTo>
                  <a:cubicBezTo>
                    <a:pt x="1196" y="652"/>
                    <a:pt x="1194" y="647"/>
                    <a:pt x="1191" y="643"/>
                  </a:cubicBezTo>
                  <a:lnTo>
                    <a:pt x="1191" y="643"/>
                  </a:lnTo>
                  <a:cubicBezTo>
                    <a:pt x="1189" y="640"/>
                    <a:pt x="1188" y="638"/>
                    <a:pt x="1187" y="635"/>
                  </a:cubicBezTo>
                  <a:lnTo>
                    <a:pt x="1187" y="635"/>
                  </a:lnTo>
                  <a:cubicBezTo>
                    <a:pt x="1186" y="634"/>
                    <a:pt x="1185" y="633"/>
                    <a:pt x="1185" y="632"/>
                  </a:cubicBezTo>
                  <a:lnTo>
                    <a:pt x="1185" y="632"/>
                  </a:lnTo>
                  <a:cubicBezTo>
                    <a:pt x="1180" y="624"/>
                    <a:pt x="1175" y="617"/>
                    <a:pt x="1170" y="609"/>
                  </a:cubicBezTo>
                  <a:lnTo>
                    <a:pt x="1170" y="609"/>
                  </a:lnTo>
                  <a:cubicBezTo>
                    <a:pt x="1170" y="608"/>
                    <a:pt x="1168" y="606"/>
                    <a:pt x="1168" y="605"/>
                  </a:cubicBezTo>
                  <a:lnTo>
                    <a:pt x="1168" y="605"/>
                  </a:lnTo>
                  <a:cubicBezTo>
                    <a:pt x="1166" y="602"/>
                    <a:pt x="1164" y="599"/>
                    <a:pt x="1162" y="597"/>
                  </a:cubicBezTo>
                  <a:lnTo>
                    <a:pt x="1162" y="597"/>
                  </a:lnTo>
                  <a:cubicBezTo>
                    <a:pt x="1161" y="593"/>
                    <a:pt x="1158" y="590"/>
                    <a:pt x="1156" y="586"/>
                  </a:cubicBezTo>
                  <a:lnTo>
                    <a:pt x="1156" y="586"/>
                  </a:lnTo>
                  <a:cubicBezTo>
                    <a:pt x="1153" y="581"/>
                    <a:pt x="1149" y="576"/>
                    <a:pt x="1146" y="571"/>
                  </a:cubicBezTo>
                  <a:lnTo>
                    <a:pt x="1146" y="571"/>
                  </a:lnTo>
                  <a:cubicBezTo>
                    <a:pt x="1145" y="570"/>
                    <a:pt x="1143" y="567"/>
                    <a:pt x="1142" y="565"/>
                  </a:cubicBezTo>
                  <a:lnTo>
                    <a:pt x="1142" y="565"/>
                  </a:lnTo>
                  <a:cubicBezTo>
                    <a:pt x="1142" y="565"/>
                    <a:pt x="1142" y="565"/>
                    <a:pt x="1142" y="564"/>
                  </a:cubicBezTo>
                  <a:lnTo>
                    <a:pt x="1142" y="564"/>
                  </a:lnTo>
                  <a:cubicBezTo>
                    <a:pt x="1137" y="557"/>
                    <a:pt x="1132" y="550"/>
                    <a:pt x="1127" y="543"/>
                  </a:cubicBezTo>
                  <a:lnTo>
                    <a:pt x="1127" y="543"/>
                  </a:lnTo>
                  <a:cubicBezTo>
                    <a:pt x="1126" y="541"/>
                    <a:pt x="1124" y="539"/>
                    <a:pt x="1123" y="537"/>
                  </a:cubicBezTo>
                  <a:lnTo>
                    <a:pt x="1123" y="537"/>
                  </a:lnTo>
                  <a:cubicBezTo>
                    <a:pt x="1121" y="535"/>
                    <a:pt x="1119" y="532"/>
                    <a:pt x="1117" y="529"/>
                  </a:cubicBezTo>
                  <a:lnTo>
                    <a:pt x="1117" y="529"/>
                  </a:lnTo>
                  <a:cubicBezTo>
                    <a:pt x="1115" y="526"/>
                    <a:pt x="1114" y="524"/>
                    <a:pt x="1112" y="522"/>
                  </a:cubicBezTo>
                  <a:lnTo>
                    <a:pt x="1112" y="522"/>
                  </a:lnTo>
                  <a:cubicBezTo>
                    <a:pt x="1107" y="515"/>
                    <a:pt x="1103" y="508"/>
                    <a:pt x="1098" y="502"/>
                  </a:cubicBezTo>
                  <a:lnTo>
                    <a:pt x="1098" y="502"/>
                  </a:lnTo>
                  <a:lnTo>
                    <a:pt x="1098" y="502"/>
                  </a:lnTo>
                  <a:cubicBezTo>
                    <a:pt x="1097" y="501"/>
                    <a:pt x="1096" y="499"/>
                    <a:pt x="1094" y="497"/>
                  </a:cubicBezTo>
                  <a:lnTo>
                    <a:pt x="1094" y="497"/>
                  </a:lnTo>
                  <a:cubicBezTo>
                    <a:pt x="1091" y="493"/>
                    <a:pt x="1088" y="488"/>
                    <a:pt x="1084" y="483"/>
                  </a:cubicBezTo>
                  <a:lnTo>
                    <a:pt x="1084" y="483"/>
                  </a:lnTo>
                  <a:cubicBezTo>
                    <a:pt x="1081" y="480"/>
                    <a:pt x="1079" y="477"/>
                    <a:pt x="1077" y="474"/>
                  </a:cubicBezTo>
                  <a:lnTo>
                    <a:pt x="1077" y="474"/>
                  </a:lnTo>
                  <a:cubicBezTo>
                    <a:pt x="1075" y="472"/>
                    <a:pt x="1074" y="469"/>
                    <a:pt x="1072" y="467"/>
                  </a:cubicBezTo>
                  <a:lnTo>
                    <a:pt x="1072" y="467"/>
                  </a:lnTo>
                  <a:cubicBezTo>
                    <a:pt x="1071" y="466"/>
                    <a:pt x="1070" y="466"/>
                    <a:pt x="1070" y="465"/>
                  </a:cubicBezTo>
                  <a:lnTo>
                    <a:pt x="1070" y="465"/>
                  </a:lnTo>
                  <a:cubicBezTo>
                    <a:pt x="1065" y="458"/>
                    <a:pt x="1060" y="452"/>
                    <a:pt x="1055" y="447"/>
                  </a:cubicBezTo>
                  <a:lnTo>
                    <a:pt x="1055" y="447"/>
                  </a:lnTo>
                  <a:cubicBezTo>
                    <a:pt x="1054" y="445"/>
                    <a:pt x="1053" y="444"/>
                    <a:pt x="1052" y="443"/>
                  </a:cubicBezTo>
                  <a:lnTo>
                    <a:pt x="1052" y="443"/>
                  </a:lnTo>
                  <a:cubicBezTo>
                    <a:pt x="1051" y="440"/>
                    <a:pt x="1048" y="438"/>
                    <a:pt x="1047" y="436"/>
                  </a:cubicBezTo>
                  <a:lnTo>
                    <a:pt x="1047" y="436"/>
                  </a:lnTo>
                  <a:cubicBezTo>
                    <a:pt x="1045" y="433"/>
                    <a:pt x="1044" y="432"/>
                    <a:pt x="1042" y="430"/>
                  </a:cubicBezTo>
                  <a:lnTo>
                    <a:pt x="1042" y="430"/>
                  </a:lnTo>
                  <a:cubicBezTo>
                    <a:pt x="1037" y="424"/>
                    <a:pt x="1033" y="419"/>
                    <a:pt x="1028" y="413"/>
                  </a:cubicBezTo>
                  <a:lnTo>
                    <a:pt x="1028" y="413"/>
                  </a:lnTo>
                  <a:cubicBezTo>
                    <a:pt x="1028" y="413"/>
                    <a:pt x="1027" y="412"/>
                    <a:pt x="1027" y="411"/>
                  </a:cubicBezTo>
                  <a:lnTo>
                    <a:pt x="1027" y="411"/>
                  </a:lnTo>
                  <a:cubicBezTo>
                    <a:pt x="1025" y="410"/>
                    <a:pt x="1023" y="408"/>
                    <a:pt x="1022" y="406"/>
                  </a:cubicBezTo>
                  <a:lnTo>
                    <a:pt x="1022" y="406"/>
                  </a:lnTo>
                  <a:cubicBezTo>
                    <a:pt x="1020" y="403"/>
                    <a:pt x="1017" y="400"/>
                    <a:pt x="1014" y="397"/>
                  </a:cubicBezTo>
                  <a:lnTo>
                    <a:pt x="1014" y="397"/>
                  </a:lnTo>
                  <a:cubicBezTo>
                    <a:pt x="1010" y="392"/>
                    <a:pt x="1006" y="388"/>
                    <a:pt x="1002" y="383"/>
                  </a:cubicBezTo>
                  <a:lnTo>
                    <a:pt x="1002" y="383"/>
                  </a:lnTo>
                  <a:cubicBezTo>
                    <a:pt x="1001" y="382"/>
                    <a:pt x="1000" y="381"/>
                    <a:pt x="1000" y="381"/>
                  </a:cubicBezTo>
                  <a:lnTo>
                    <a:pt x="1000" y="381"/>
                  </a:lnTo>
                  <a:cubicBezTo>
                    <a:pt x="995" y="376"/>
                    <a:pt x="991" y="371"/>
                    <a:pt x="987" y="366"/>
                  </a:cubicBezTo>
                  <a:lnTo>
                    <a:pt x="987" y="366"/>
                  </a:lnTo>
                  <a:cubicBezTo>
                    <a:pt x="984" y="363"/>
                    <a:pt x="981" y="360"/>
                    <a:pt x="978" y="357"/>
                  </a:cubicBezTo>
                  <a:lnTo>
                    <a:pt x="978" y="357"/>
                  </a:lnTo>
                  <a:cubicBezTo>
                    <a:pt x="977" y="356"/>
                    <a:pt x="976" y="354"/>
                    <a:pt x="975" y="353"/>
                  </a:cubicBezTo>
                  <a:lnTo>
                    <a:pt x="975" y="353"/>
                  </a:lnTo>
                  <a:cubicBezTo>
                    <a:pt x="974" y="353"/>
                    <a:pt x="973" y="352"/>
                    <a:pt x="973" y="351"/>
                  </a:cubicBezTo>
                  <a:lnTo>
                    <a:pt x="973" y="351"/>
                  </a:lnTo>
                  <a:cubicBezTo>
                    <a:pt x="968" y="346"/>
                    <a:pt x="964" y="341"/>
                    <a:pt x="959" y="337"/>
                  </a:cubicBezTo>
                  <a:lnTo>
                    <a:pt x="959" y="337"/>
                  </a:lnTo>
                  <a:cubicBezTo>
                    <a:pt x="957" y="335"/>
                    <a:pt x="955" y="333"/>
                    <a:pt x="953" y="330"/>
                  </a:cubicBezTo>
                  <a:lnTo>
                    <a:pt x="953" y="330"/>
                  </a:lnTo>
                  <a:cubicBezTo>
                    <a:pt x="951" y="329"/>
                    <a:pt x="950" y="328"/>
                    <a:pt x="949" y="326"/>
                  </a:cubicBezTo>
                  <a:lnTo>
                    <a:pt x="949" y="326"/>
                  </a:lnTo>
                  <a:cubicBezTo>
                    <a:pt x="948" y="326"/>
                    <a:pt x="946" y="324"/>
                    <a:pt x="945" y="323"/>
                  </a:cubicBezTo>
                  <a:lnTo>
                    <a:pt x="945" y="323"/>
                  </a:lnTo>
                  <a:cubicBezTo>
                    <a:pt x="941" y="319"/>
                    <a:pt x="937" y="315"/>
                    <a:pt x="932" y="310"/>
                  </a:cubicBezTo>
                  <a:lnTo>
                    <a:pt x="932" y="310"/>
                  </a:lnTo>
                  <a:cubicBezTo>
                    <a:pt x="931" y="309"/>
                    <a:pt x="929" y="307"/>
                    <a:pt x="927" y="305"/>
                  </a:cubicBezTo>
                  <a:lnTo>
                    <a:pt x="927" y="305"/>
                  </a:lnTo>
                  <a:cubicBezTo>
                    <a:pt x="926" y="304"/>
                    <a:pt x="924" y="303"/>
                    <a:pt x="923" y="302"/>
                  </a:cubicBezTo>
                  <a:lnTo>
                    <a:pt x="923" y="302"/>
                  </a:lnTo>
                  <a:cubicBezTo>
                    <a:pt x="922" y="301"/>
                    <a:pt x="920" y="299"/>
                    <a:pt x="919" y="298"/>
                  </a:cubicBezTo>
                  <a:lnTo>
                    <a:pt x="919" y="298"/>
                  </a:lnTo>
                  <a:cubicBezTo>
                    <a:pt x="915" y="294"/>
                    <a:pt x="910" y="290"/>
                    <a:pt x="906" y="285"/>
                  </a:cubicBezTo>
                  <a:lnTo>
                    <a:pt x="906" y="285"/>
                  </a:lnTo>
                  <a:cubicBezTo>
                    <a:pt x="904" y="284"/>
                    <a:pt x="902" y="282"/>
                    <a:pt x="901" y="281"/>
                  </a:cubicBezTo>
                  <a:lnTo>
                    <a:pt x="901" y="281"/>
                  </a:lnTo>
                  <a:cubicBezTo>
                    <a:pt x="899" y="280"/>
                    <a:pt x="899" y="279"/>
                    <a:pt x="897" y="278"/>
                  </a:cubicBezTo>
                  <a:lnTo>
                    <a:pt x="897" y="278"/>
                  </a:lnTo>
                  <a:cubicBezTo>
                    <a:pt x="896" y="277"/>
                    <a:pt x="894" y="275"/>
                    <a:pt x="892" y="274"/>
                  </a:cubicBezTo>
                  <a:lnTo>
                    <a:pt x="892" y="274"/>
                  </a:lnTo>
                  <a:cubicBezTo>
                    <a:pt x="888" y="270"/>
                    <a:pt x="884" y="266"/>
                    <a:pt x="879" y="262"/>
                  </a:cubicBezTo>
                  <a:lnTo>
                    <a:pt x="879" y="262"/>
                  </a:lnTo>
                  <a:cubicBezTo>
                    <a:pt x="878" y="261"/>
                    <a:pt x="876" y="260"/>
                    <a:pt x="874" y="258"/>
                  </a:cubicBezTo>
                  <a:lnTo>
                    <a:pt x="874" y="258"/>
                  </a:lnTo>
                  <a:cubicBezTo>
                    <a:pt x="874" y="258"/>
                    <a:pt x="874" y="257"/>
                    <a:pt x="873" y="257"/>
                  </a:cubicBezTo>
                  <a:lnTo>
                    <a:pt x="873" y="257"/>
                  </a:lnTo>
                  <a:cubicBezTo>
                    <a:pt x="873" y="256"/>
                    <a:pt x="872" y="256"/>
                    <a:pt x="871" y="255"/>
                  </a:cubicBezTo>
                  <a:lnTo>
                    <a:pt x="871" y="255"/>
                  </a:lnTo>
                  <a:cubicBezTo>
                    <a:pt x="869" y="254"/>
                    <a:pt x="868" y="252"/>
                    <a:pt x="866" y="251"/>
                  </a:cubicBezTo>
                  <a:lnTo>
                    <a:pt x="866" y="251"/>
                  </a:lnTo>
                  <a:cubicBezTo>
                    <a:pt x="861" y="247"/>
                    <a:pt x="857" y="244"/>
                    <a:pt x="853" y="240"/>
                  </a:cubicBezTo>
                  <a:lnTo>
                    <a:pt x="853" y="240"/>
                  </a:lnTo>
                  <a:cubicBezTo>
                    <a:pt x="852" y="239"/>
                    <a:pt x="850" y="238"/>
                    <a:pt x="849" y="237"/>
                  </a:cubicBezTo>
                  <a:lnTo>
                    <a:pt x="849" y="237"/>
                  </a:lnTo>
                  <a:cubicBezTo>
                    <a:pt x="848" y="236"/>
                    <a:pt x="847" y="235"/>
                    <a:pt x="845" y="235"/>
                  </a:cubicBezTo>
                  <a:lnTo>
                    <a:pt x="845" y="235"/>
                  </a:lnTo>
                  <a:cubicBezTo>
                    <a:pt x="844" y="233"/>
                    <a:pt x="841" y="231"/>
                    <a:pt x="839" y="229"/>
                  </a:cubicBezTo>
                  <a:lnTo>
                    <a:pt x="839" y="229"/>
                  </a:lnTo>
                  <a:cubicBezTo>
                    <a:pt x="835" y="226"/>
                    <a:pt x="831" y="223"/>
                    <a:pt x="827" y="219"/>
                  </a:cubicBezTo>
                  <a:lnTo>
                    <a:pt x="827" y="219"/>
                  </a:lnTo>
                  <a:cubicBezTo>
                    <a:pt x="825" y="219"/>
                    <a:pt x="824" y="218"/>
                    <a:pt x="823" y="217"/>
                  </a:cubicBezTo>
                  <a:lnTo>
                    <a:pt x="823" y="217"/>
                  </a:lnTo>
                  <a:cubicBezTo>
                    <a:pt x="822" y="216"/>
                    <a:pt x="821" y="215"/>
                    <a:pt x="820" y="214"/>
                  </a:cubicBezTo>
                  <a:lnTo>
                    <a:pt x="820" y="214"/>
                  </a:lnTo>
                  <a:cubicBezTo>
                    <a:pt x="818" y="213"/>
                    <a:pt x="816" y="211"/>
                    <a:pt x="813" y="209"/>
                  </a:cubicBezTo>
                  <a:lnTo>
                    <a:pt x="813" y="209"/>
                  </a:lnTo>
                  <a:cubicBezTo>
                    <a:pt x="809" y="207"/>
                    <a:pt x="805" y="203"/>
                    <a:pt x="800" y="200"/>
                  </a:cubicBezTo>
                  <a:lnTo>
                    <a:pt x="800" y="200"/>
                  </a:lnTo>
                  <a:cubicBezTo>
                    <a:pt x="800" y="200"/>
                    <a:pt x="798" y="199"/>
                    <a:pt x="797" y="198"/>
                  </a:cubicBezTo>
                  <a:lnTo>
                    <a:pt x="797" y="198"/>
                  </a:lnTo>
                  <a:cubicBezTo>
                    <a:pt x="796" y="197"/>
                    <a:pt x="795" y="197"/>
                    <a:pt x="794" y="196"/>
                  </a:cubicBezTo>
                  <a:lnTo>
                    <a:pt x="794" y="196"/>
                  </a:lnTo>
                  <a:cubicBezTo>
                    <a:pt x="792" y="194"/>
                    <a:pt x="789" y="193"/>
                    <a:pt x="787" y="191"/>
                  </a:cubicBezTo>
                  <a:lnTo>
                    <a:pt x="787" y="191"/>
                  </a:lnTo>
                  <a:cubicBezTo>
                    <a:pt x="783" y="188"/>
                    <a:pt x="779" y="186"/>
                    <a:pt x="775" y="183"/>
                  </a:cubicBezTo>
                  <a:lnTo>
                    <a:pt x="775" y="183"/>
                  </a:lnTo>
                  <a:cubicBezTo>
                    <a:pt x="773" y="182"/>
                    <a:pt x="772" y="181"/>
                    <a:pt x="771" y="181"/>
                  </a:cubicBezTo>
                  <a:lnTo>
                    <a:pt x="771" y="181"/>
                  </a:lnTo>
                  <a:cubicBezTo>
                    <a:pt x="770" y="180"/>
                    <a:pt x="769" y="179"/>
                    <a:pt x="768" y="178"/>
                  </a:cubicBezTo>
                  <a:lnTo>
                    <a:pt x="768" y="178"/>
                  </a:lnTo>
                  <a:cubicBezTo>
                    <a:pt x="765" y="177"/>
                    <a:pt x="764" y="175"/>
                    <a:pt x="761" y="174"/>
                  </a:cubicBezTo>
                  <a:lnTo>
                    <a:pt x="761" y="174"/>
                  </a:lnTo>
                  <a:cubicBezTo>
                    <a:pt x="757" y="172"/>
                    <a:pt x="753" y="168"/>
                    <a:pt x="748" y="166"/>
                  </a:cubicBezTo>
                  <a:lnTo>
                    <a:pt x="748" y="166"/>
                  </a:lnTo>
                  <a:cubicBezTo>
                    <a:pt x="747" y="165"/>
                    <a:pt x="747" y="165"/>
                    <a:pt x="745" y="164"/>
                  </a:cubicBezTo>
                  <a:lnTo>
                    <a:pt x="745" y="164"/>
                  </a:lnTo>
                  <a:cubicBezTo>
                    <a:pt x="744" y="163"/>
                    <a:pt x="743" y="162"/>
                    <a:pt x="742" y="162"/>
                  </a:cubicBezTo>
                  <a:lnTo>
                    <a:pt x="742" y="162"/>
                  </a:lnTo>
                  <a:cubicBezTo>
                    <a:pt x="739" y="161"/>
                    <a:pt x="737" y="159"/>
                    <a:pt x="735" y="158"/>
                  </a:cubicBezTo>
                  <a:lnTo>
                    <a:pt x="735" y="158"/>
                  </a:lnTo>
                  <a:cubicBezTo>
                    <a:pt x="731" y="156"/>
                    <a:pt x="726" y="152"/>
                    <a:pt x="722" y="150"/>
                  </a:cubicBezTo>
                  <a:lnTo>
                    <a:pt x="722" y="150"/>
                  </a:lnTo>
                  <a:cubicBezTo>
                    <a:pt x="721" y="150"/>
                    <a:pt x="720" y="150"/>
                    <a:pt x="719" y="149"/>
                  </a:cubicBezTo>
                  <a:lnTo>
                    <a:pt x="719" y="149"/>
                  </a:lnTo>
                  <a:cubicBezTo>
                    <a:pt x="718" y="148"/>
                    <a:pt x="717" y="147"/>
                    <a:pt x="715" y="146"/>
                  </a:cubicBezTo>
                  <a:lnTo>
                    <a:pt x="715" y="146"/>
                  </a:lnTo>
                  <a:cubicBezTo>
                    <a:pt x="713" y="145"/>
                    <a:pt x="711" y="144"/>
                    <a:pt x="709" y="144"/>
                  </a:cubicBezTo>
                  <a:lnTo>
                    <a:pt x="709" y="144"/>
                  </a:lnTo>
                  <a:cubicBezTo>
                    <a:pt x="705" y="141"/>
                    <a:pt x="701" y="139"/>
                    <a:pt x="696" y="136"/>
                  </a:cubicBezTo>
                  <a:lnTo>
                    <a:pt x="696" y="136"/>
                  </a:lnTo>
                  <a:cubicBezTo>
                    <a:pt x="695" y="135"/>
                    <a:pt x="694" y="135"/>
                    <a:pt x="693" y="134"/>
                  </a:cubicBezTo>
                  <a:lnTo>
                    <a:pt x="693" y="134"/>
                  </a:lnTo>
                  <a:cubicBezTo>
                    <a:pt x="691" y="134"/>
                    <a:pt x="690" y="133"/>
                    <a:pt x="688" y="133"/>
                  </a:cubicBezTo>
                  <a:lnTo>
                    <a:pt x="688" y="133"/>
                  </a:lnTo>
                  <a:cubicBezTo>
                    <a:pt x="686" y="131"/>
                    <a:pt x="685" y="131"/>
                    <a:pt x="683" y="129"/>
                  </a:cubicBezTo>
                  <a:lnTo>
                    <a:pt x="683" y="129"/>
                  </a:lnTo>
                  <a:cubicBezTo>
                    <a:pt x="679" y="128"/>
                    <a:pt x="674" y="125"/>
                    <a:pt x="670" y="123"/>
                  </a:cubicBezTo>
                  <a:lnTo>
                    <a:pt x="670" y="123"/>
                  </a:lnTo>
                  <a:cubicBezTo>
                    <a:pt x="669" y="123"/>
                    <a:pt x="667" y="122"/>
                    <a:pt x="666" y="121"/>
                  </a:cubicBezTo>
                  <a:lnTo>
                    <a:pt x="666" y="121"/>
                  </a:lnTo>
                  <a:cubicBezTo>
                    <a:pt x="664" y="121"/>
                    <a:pt x="663" y="120"/>
                    <a:pt x="661" y="119"/>
                  </a:cubicBezTo>
                  <a:lnTo>
                    <a:pt x="661" y="119"/>
                  </a:lnTo>
                  <a:cubicBezTo>
                    <a:pt x="660" y="118"/>
                    <a:pt x="658" y="118"/>
                    <a:pt x="656" y="117"/>
                  </a:cubicBezTo>
                  <a:lnTo>
                    <a:pt x="656" y="117"/>
                  </a:lnTo>
                  <a:cubicBezTo>
                    <a:pt x="652" y="115"/>
                    <a:pt x="648" y="113"/>
                    <a:pt x="644" y="111"/>
                  </a:cubicBezTo>
                  <a:lnTo>
                    <a:pt x="644" y="111"/>
                  </a:lnTo>
                  <a:cubicBezTo>
                    <a:pt x="642" y="110"/>
                    <a:pt x="641" y="110"/>
                    <a:pt x="639" y="109"/>
                  </a:cubicBezTo>
                  <a:lnTo>
                    <a:pt x="639" y="109"/>
                  </a:lnTo>
                  <a:cubicBezTo>
                    <a:pt x="638" y="109"/>
                    <a:pt x="636" y="108"/>
                    <a:pt x="634" y="107"/>
                  </a:cubicBezTo>
                  <a:lnTo>
                    <a:pt x="634" y="107"/>
                  </a:lnTo>
                  <a:cubicBezTo>
                    <a:pt x="633" y="107"/>
                    <a:pt x="632" y="106"/>
                    <a:pt x="630" y="105"/>
                  </a:cubicBezTo>
                  <a:lnTo>
                    <a:pt x="630" y="105"/>
                  </a:lnTo>
                  <a:cubicBezTo>
                    <a:pt x="626" y="104"/>
                    <a:pt x="622" y="102"/>
                    <a:pt x="617" y="100"/>
                  </a:cubicBezTo>
                  <a:lnTo>
                    <a:pt x="617" y="100"/>
                  </a:lnTo>
                  <a:cubicBezTo>
                    <a:pt x="616" y="99"/>
                    <a:pt x="614" y="99"/>
                    <a:pt x="612" y="98"/>
                  </a:cubicBezTo>
                  <a:lnTo>
                    <a:pt x="612" y="98"/>
                  </a:lnTo>
                  <a:cubicBezTo>
                    <a:pt x="611" y="98"/>
                    <a:pt x="609" y="97"/>
                    <a:pt x="608" y="96"/>
                  </a:cubicBezTo>
                  <a:lnTo>
                    <a:pt x="608" y="96"/>
                  </a:lnTo>
                  <a:cubicBezTo>
                    <a:pt x="606" y="96"/>
                    <a:pt x="605" y="95"/>
                    <a:pt x="604" y="95"/>
                  </a:cubicBezTo>
                  <a:lnTo>
                    <a:pt x="604" y="95"/>
                  </a:lnTo>
                  <a:cubicBezTo>
                    <a:pt x="600" y="93"/>
                    <a:pt x="595" y="92"/>
                    <a:pt x="591" y="90"/>
                  </a:cubicBezTo>
                  <a:lnTo>
                    <a:pt x="591" y="90"/>
                  </a:lnTo>
                  <a:cubicBezTo>
                    <a:pt x="589" y="90"/>
                    <a:pt x="587" y="89"/>
                    <a:pt x="585" y="88"/>
                  </a:cubicBezTo>
                  <a:lnTo>
                    <a:pt x="585" y="88"/>
                  </a:lnTo>
                  <a:cubicBezTo>
                    <a:pt x="584" y="88"/>
                    <a:pt x="582" y="87"/>
                    <a:pt x="581" y="87"/>
                  </a:cubicBezTo>
                  <a:lnTo>
                    <a:pt x="581" y="87"/>
                  </a:lnTo>
                  <a:cubicBezTo>
                    <a:pt x="580" y="87"/>
                    <a:pt x="578" y="86"/>
                    <a:pt x="578" y="85"/>
                  </a:cubicBezTo>
                  <a:lnTo>
                    <a:pt x="578" y="85"/>
                  </a:lnTo>
                  <a:cubicBezTo>
                    <a:pt x="573" y="84"/>
                    <a:pt x="569" y="83"/>
                    <a:pt x="564" y="81"/>
                  </a:cubicBezTo>
                  <a:lnTo>
                    <a:pt x="564" y="81"/>
                  </a:lnTo>
                  <a:cubicBezTo>
                    <a:pt x="562" y="81"/>
                    <a:pt x="559" y="80"/>
                    <a:pt x="558" y="79"/>
                  </a:cubicBezTo>
                  <a:lnTo>
                    <a:pt x="558" y="79"/>
                  </a:lnTo>
                  <a:cubicBezTo>
                    <a:pt x="556" y="79"/>
                    <a:pt x="555" y="79"/>
                    <a:pt x="554" y="78"/>
                  </a:cubicBezTo>
                  <a:lnTo>
                    <a:pt x="554" y="78"/>
                  </a:lnTo>
                  <a:cubicBezTo>
                    <a:pt x="553" y="78"/>
                    <a:pt x="551" y="77"/>
                    <a:pt x="551" y="77"/>
                  </a:cubicBezTo>
                  <a:lnTo>
                    <a:pt x="551" y="77"/>
                  </a:lnTo>
                  <a:cubicBezTo>
                    <a:pt x="546" y="76"/>
                    <a:pt x="542" y="75"/>
                    <a:pt x="537" y="74"/>
                  </a:cubicBezTo>
                  <a:lnTo>
                    <a:pt x="537" y="74"/>
                  </a:lnTo>
                  <a:cubicBezTo>
                    <a:pt x="535" y="73"/>
                    <a:pt x="532" y="72"/>
                    <a:pt x="530" y="72"/>
                  </a:cubicBezTo>
                  <a:lnTo>
                    <a:pt x="530" y="72"/>
                  </a:lnTo>
                  <a:cubicBezTo>
                    <a:pt x="529" y="71"/>
                    <a:pt x="528" y="71"/>
                    <a:pt x="526" y="71"/>
                  </a:cubicBezTo>
                  <a:lnTo>
                    <a:pt x="526" y="71"/>
                  </a:lnTo>
                  <a:cubicBezTo>
                    <a:pt x="526" y="71"/>
                    <a:pt x="524" y="70"/>
                    <a:pt x="523" y="70"/>
                  </a:cubicBezTo>
                  <a:lnTo>
                    <a:pt x="523" y="70"/>
                  </a:lnTo>
                  <a:cubicBezTo>
                    <a:pt x="519" y="69"/>
                    <a:pt x="514" y="68"/>
                    <a:pt x="510" y="67"/>
                  </a:cubicBezTo>
                  <a:lnTo>
                    <a:pt x="510" y="67"/>
                  </a:lnTo>
                  <a:cubicBezTo>
                    <a:pt x="507" y="66"/>
                    <a:pt x="505" y="66"/>
                    <a:pt x="502" y="65"/>
                  </a:cubicBezTo>
                  <a:lnTo>
                    <a:pt x="502" y="65"/>
                  </a:lnTo>
                  <a:cubicBezTo>
                    <a:pt x="501" y="65"/>
                    <a:pt x="500" y="65"/>
                    <a:pt x="499" y="65"/>
                  </a:cubicBezTo>
                  <a:lnTo>
                    <a:pt x="499" y="65"/>
                  </a:lnTo>
                  <a:cubicBezTo>
                    <a:pt x="498" y="65"/>
                    <a:pt x="497" y="64"/>
                    <a:pt x="496" y="64"/>
                  </a:cubicBezTo>
                  <a:lnTo>
                    <a:pt x="496" y="64"/>
                  </a:lnTo>
                  <a:cubicBezTo>
                    <a:pt x="491" y="63"/>
                    <a:pt x="487" y="62"/>
                    <a:pt x="482" y="61"/>
                  </a:cubicBezTo>
                  <a:lnTo>
                    <a:pt x="482" y="61"/>
                  </a:lnTo>
                  <a:cubicBezTo>
                    <a:pt x="480" y="61"/>
                    <a:pt x="477" y="60"/>
                    <a:pt x="474" y="60"/>
                  </a:cubicBezTo>
                  <a:lnTo>
                    <a:pt x="474" y="60"/>
                  </a:lnTo>
                  <a:cubicBezTo>
                    <a:pt x="473" y="60"/>
                    <a:pt x="472" y="60"/>
                    <a:pt x="471" y="59"/>
                  </a:cubicBezTo>
                  <a:lnTo>
                    <a:pt x="471" y="59"/>
                  </a:lnTo>
                  <a:cubicBezTo>
                    <a:pt x="470" y="59"/>
                    <a:pt x="469" y="59"/>
                    <a:pt x="468" y="59"/>
                  </a:cubicBezTo>
                  <a:lnTo>
                    <a:pt x="468" y="59"/>
                  </a:lnTo>
                  <a:cubicBezTo>
                    <a:pt x="466" y="58"/>
                    <a:pt x="465" y="58"/>
                    <a:pt x="463" y="58"/>
                  </a:cubicBezTo>
                  <a:lnTo>
                    <a:pt x="463" y="58"/>
                  </a:lnTo>
                  <a:cubicBezTo>
                    <a:pt x="460" y="58"/>
                    <a:pt x="458" y="57"/>
                    <a:pt x="456" y="57"/>
                  </a:cubicBezTo>
                  <a:lnTo>
                    <a:pt x="456" y="57"/>
                  </a:lnTo>
                  <a:cubicBezTo>
                    <a:pt x="455" y="57"/>
                    <a:pt x="452" y="57"/>
                    <a:pt x="450" y="56"/>
                  </a:cubicBezTo>
                  <a:lnTo>
                    <a:pt x="450" y="56"/>
                  </a:lnTo>
                  <a:cubicBezTo>
                    <a:pt x="449" y="56"/>
                    <a:pt x="447" y="55"/>
                    <a:pt x="445" y="55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8" y="1"/>
                    <a:pt x="17" y="2"/>
                    <a:pt x="25" y="3"/>
                  </a:cubicBezTo>
                  <a:lnTo>
                    <a:pt x="25" y="3"/>
                  </a:lnTo>
                  <a:cubicBezTo>
                    <a:pt x="27" y="4"/>
                    <a:pt x="27" y="4"/>
                    <a:pt x="29" y="4"/>
                  </a:cubicBezTo>
                  <a:lnTo>
                    <a:pt x="29" y="4"/>
                  </a:lnTo>
                  <a:cubicBezTo>
                    <a:pt x="36" y="6"/>
                    <a:pt x="44" y="7"/>
                    <a:pt x="52" y="9"/>
                  </a:cubicBezTo>
                  <a:lnTo>
                    <a:pt x="52" y="9"/>
                  </a:lnTo>
                  <a:cubicBezTo>
                    <a:pt x="53" y="9"/>
                    <a:pt x="54" y="9"/>
                    <a:pt x="55" y="9"/>
                  </a:cubicBezTo>
                  <a:lnTo>
                    <a:pt x="55" y="9"/>
                  </a:lnTo>
                  <a:cubicBezTo>
                    <a:pt x="63" y="11"/>
                    <a:pt x="71" y="13"/>
                    <a:pt x="79" y="15"/>
                  </a:cubicBezTo>
                  <a:lnTo>
                    <a:pt x="79" y="15"/>
                  </a:lnTo>
                  <a:cubicBezTo>
                    <a:pt x="79" y="15"/>
                    <a:pt x="81" y="16"/>
                    <a:pt x="82" y="16"/>
                  </a:cubicBezTo>
                  <a:lnTo>
                    <a:pt x="82" y="16"/>
                  </a:lnTo>
                  <a:cubicBezTo>
                    <a:pt x="89" y="18"/>
                    <a:pt x="97" y="20"/>
                    <a:pt x="104" y="22"/>
                  </a:cubicBezTo>
                  <a:lnTo>
                    <a:pt x="104" y="22"/>
                  </a:lnTo>
                  <a:cubicBezTo>
                    <a:pt x="105" y="23"/>
                    <a:pt x="107" y="23"/>
                    <a:pt x="108" y="24"/>
                  </a:cubicBezTo>
                  <a:lnTo>
                    <a:pt x="108" y="24"/>
                  </a:lnTo>
                  <a:cubicBezTo>
                    <a:pt x="115" y="26"/>
                    <a:pt x="123" y="29"/>
                    <a:pt x="131" y="31"/>
                  </a:cubicBezTo>
                  <a:lnTo>
                    <a:pt x="131" y="31"/>
                  </a:lnTo>
                  <a:cubicBezTo>
                    <a:pt x="132" y="31"/>
                    <a:pt x="133" y="31"/>
                    <a:pt x="134" y="32"/>
                  </a:cubicBezTo>
                  <a:lnTo>
                    <a:pt x="134" y="32"/>
                  </a:lnTo>
                  <a:cubicBezTo>
                    <a:pt x="142" y="35"/>
                    <a:pt x="149" y="37"/>
                    <a:pt x="156" y="41"/>
                  </a:cubicBezTo>
                  <a:lnTo>
                    <a:pt x="156" y="41"/>
                  </a:lnTo>
                  <a:cubicBezTo>
                    <a:pt x="158" y="41"/>
                    <a:pt x="159" y="42"/>
                    <a:pt x="161" y="42"/>
                  </a:cubicBezTo>
                  <a:lnTo>
                    <a:pt x="161" y="42"/>
                  </a:lnTo>
                  <a:cubicBezTo>
                    <a:pt x="168" y="45"/>
                    <a:pt x="175" y="48"/>
                    <a:pt x="183" y="52"/>
                  </a:cubicBezTo>
                  <a:lnTo>
                    <a:pt x="183" y="52"/>
                  </a:lnTo>
                  <a:cubicBezTo>
                    <a:pt x="184" y="52"/>
                    <a:pt x="185" y="53"/>
                    <a:pt x="186" y="53"/>
                  </a:cubicBezTo>
                  <a:lnTo>
                    <a:pt x="186" y="53"/>
                  </a:lnTo>
                  <a:cubicBezTo>
                    <a:pt x="194" y="57"/>
                    <a:pt x="201" y="60"/>
                    <a:pt x="208" y="63"/>
                  </a:cubicBezTo>
                  <a:lnTo>
                    <a:pt x="208" y="63"/>
                  </a:lnTo>
                  <a:cubicBezTo>
                    <a:pt x="209" y="64"/>
                    <a:pt x="211" y="65"/>
                    <a:pt x="213" y="66"/>
                  </a:cubicBezTo>
                  <a:lnTo>
                    <a:pt x="213" y="66"/>
                  </a:lnTo>
                  <a:cubicBezTo>
                    <a:pt x="219" y="69"/>
                    <a:pt x="226" y="73"/>
                    <a:pt x="234" y="77"/>
                  </a:cubicBezTo>
                  <a:lnTo>
                    <a:pt x="234" y="77"/>
                  </a:lnTo>
                  <a:cubicBezTo>
                    <a:pt x="235" y="77"/>
                    <a:pt x="236" y="78"/>
                    <a:pt x="238" y="79"/>
                  </a:cubicBezTo>
                  <a:lnTo>
                    <a:pt x="238" y="79"/>
                  </a:lnTo>
                  <a:cubicBezTo>
                    <a:pt x="245" y="83"/>
                    <a:pt x="252" y="87"/>
                    <a:pt x="260" y="91"/>
                  </a:cubicBezTo>
                  <a:lnTo>
                    <a:pt x="260" y="91"/>
                  </a:lnTo>
                  <a:cubicBezTo>
                    <a:pt x="261" y="92"/>
                    <a:pt x="262" y="93"/>
                    <a:pt x="263" y="93"/>
                  </a:cubicBezTo>
                  <a:lnTo>
                    <a:pt x="263" y="93"/>
                  </a:lnTo>
                  <a:cubicBezTo>
                    <a:pt x="271" y="98"/>
                    <a:pt x="278" y="102"/>
                    <a:pt x="285" y="107"/>
                  </a:cubicBezTo>
                  <a:lnTo>
                    <a:pt x="285" y="107"/>
                  </a:lnTo>
                  <a:cubicBezTo>
                    <a:pt x="286" y="107"/>
                    <a:pt x="287" y="108"/>
                    <a:pt x="288" y="109"/>
                  </a:cubicBezTo>
                  <a:lnTo>
                    <a:pt x="288" y="109"/>
                  </a:lnTo>
                  <a:cubicBezTo>
                    <a:pt x="296" y="113"/>
                    <a:pt x="303" y="118"/>
                    <a:pt x="310" y="123"/>
                  </a:cubicBezTo>
                  <a:lnTo>
                    <a:pt x="310" y="123"/>
                  </a:lnTo>
                  <a:cubicBezTo>
                    <a:pt x="312" y="124"/>
                    <a:pt x="312" y="125"/>
                    <a:pt x="313" y="126"/>
                  </a:cubicBezTo>
                  <a:lnTo>
                    <a:pt x="313" y="126"/>
                  </a:lnTo>
                  <a:cubicBezTo>
                    <a:pt x="321" y="131"/>
                    <a:pt x="328" y="135"/>
                    <a:pt x="335" y="141"/>
                  </a:cubicBezTo>
                  <a:lnTo>
                    <a:pt x="335" y="141"/>
                  </a:lnTo>
                  <a:cubicBezTo>
                    <a:pt x="337" y="142"/>
                    <a:pt x="337" y="143"/>
                    <a:pt x="339" y="144"/>
                  </a:cubicBezTo>
                  <a:lnTo>
                    <a:pt x="339" y="144"/>
                  </a:lnTo>
                  <a:cubicBezTo>
                    <a:pt x="346" y="149"/>
                    <a:pt x="353" y="155"/>
                    <a:pt x="361" y="160"/>
                  </a:cubicBezTo>
                  <a:lnTo>
                    <a:pt x="361" y="160"/>
                  </a:lnTo>
                  <a:cubicBezTo>
                    <a:pt x="361" y="161"/>
                    <a:pt x="362" y="162"/>
                    <a:pt x="364" y="162"/>
                  </a:cubicBezTo>
                  <a:lnTo>
                    <a:pt x="364" y="162"/>
                  </a:lnTo>
                  <a:cubicBezTo>
                    <a:pt x="370" y="168"/>
                    <a:pt x="378" y="174"/>
                    <a:pt x="385" y="180"/>
                  </a:cubicBezTo>
                  <a:lnTo>
                    <a:pt x="385" y="180"/>
                  </a:lnTo>
                  <a:cubicBezTo>
                    <a:pt x="386" y="181"/>
                    <a:pt x="387" y="182"/>
                    <a:pt x="388" y="183"/>
                  </a:cubicBezTo>
                  <a:lnTo>
                    <a:pt x="388" y="183"/>
                  </a:lnTo>
                  <a:cubicBezTo>
                    <a:pt x="395" y="189"/>
                    <a:pt x="403" y="195"/>
                    <a:pt x="409" y="201"/>
                  </a:cubicBezTo>
                  <a:lnTo>
                    <a:pt x="409" y="201"/>
                  </a:lnTo>
                  <a:cubicBezTo>
                    <a:pt x="411" y="202"/>
                    <a:pt x="412" y="203"/>
                    <a:pt x="413" y="204"/>
                  </a:cubicBezTo>
                  <a:lnTo>
                    <a:pt x="413" y="204"/>
                  </a:lnTo>
                  <a:cubicBezTo>
                    <a:pt x="420" y="211"/>
                    <a:pt x="427" y="217"/>
                    <a:pt x="435" y="224"/>
                  </a:cubicBezTo>
                  <a:lnTo>
                    <a:pt x="435" y="224"/>
                  </a:lnTo>
                  <a:cubicBezTo>
                    <a:pt x="436" y="225"/>
                    <a:pt x="437" y="226"/>
                    <a:pt x="438" y="227"/>
                  </a:cubicBezTo>
                  <a:lnTo>
                    <a:pt x="438" y="227"/>
                  </a:lnTo>
                  <a:cubicBezTo>
                    <a:pt x="445" y="235"/>
                    <a:pt x="452" y="241"/>
                    <a:pt x="460" y="249"/>
                  </a:cubicBezTo>
                  <a:lnTo>
                    <a:pt x="460" y="249"/>
                  </a:lnTo>
                  <a:cubicBezTo>
                    <a:pt x="461" y="250"/>
                    <a:pt x="462" y="251"/>
                    <a:pt x="463" y="252"/>
                  </a:cubicBezTo>
                  <a:lnTo>
                    <a:pt x="463" y="252"/>
                  </a:lnTo>
                  <a:cubicBezTo>
                    <a:pt x="470" y="259"/>
                    <a:pt x="477" y="266"/>
                    <a:pt x="484" y="274"/>
                  </a:cubicBezTo>
                  <a:lnTo>
                    <a:pt x="484" y="274"/>
                  </a:lnTo>
                  <a:cubicBezTo>
                    <a:pt x="485" y="275"/>
                    <a:pt x="487" y="277"/>
                    <a:pt x="488" y="278"/>
                  </a:cubicBezTo>
                  <a:lnTo>
                    <a:pt x="488" y="278"/>
                  </a:lnTo>
                  <a:cubicBezTo>
                    <a:pt x="495" y="285"/>
                    <a:pt x="502" y="293"/>
                    <a:pt x="509" y="301"/>
                  </a:cubicBezTo>
                  <a:lnTo>
                    <a:pt x="509" y="301"/>
                  </a:lnTo>
                  <a:cubicBezTo>
                    <a:pt x="510" y="302"/>
                    <a:pt x="512" y="304"/>
                    <a:pt x="513" y="305"/>
                  </a:cubicBezTo>
                  <a:lnTo>
                    <a:pt x="513" y="305"/>
                  </a:lnTo>
                  <a:cubicBezTo>
                    <a:pt x="519" y="313"/>
                    <a:pt x="526" y="321"/>
                    <a:pt x="533" y="329"/>
                  </a:cubicBezTo>
                  <a:lnTo>
                    <a:pt x="533" y="329"/>
                  </a:lnTo>
                  <a:cubicBezTo>
                    <a:pt x="534" y="329"/>
                    <a:pt x="534" y="329"/>
                    <a:pt x="534" y="329"/>
                  </a:cubicBezTo>
                  <a:lnTo>
                    <a:pt x="534" y="329"/>
                  </a:lnTo>
                  <a:cubicBezTo>
                    <a:pt x="534" y="330"/>
                    <a:pt x="535" y="331"/>
                    <a:pt x="536" y="332"/>
                  </a:cubicBezTo>
                  <a:lnTo>
                    <a:pt x="536" y="332"/>
                  </a:lnTo>
                  <a:cubicBezTo>
                    <a:pt x="542" y="340"/>
                    <a:pt x="549" y="347"/>
                    <a:pt x="555" y="355"/>
                  </a:cubicBezTo>
                  <a:lnTo>
                    <a:pt x="555" y="355"/>
                  </a:lnTo>
                  <a:cubicBezTo>
                    <a:pt x="556" y="357"/>
                    <a:pt x="558" y="359"/>
                    <a:pt x="559" y="361"/>
                  </a:cubicBezTo>
                  <a:lnTo>
                    <a:pt x="559" y="361"/>
                  </a:lnTo>
                  <a:cubicBezTo>
                    <a:pt x="565" y="369"/>
                    <a:pt x="572" y="376"/>
                    <a:pt x="578" y="385"/>
                  </a:cubicBezTo>
                  <a:lnTo>
                    <a:pt x="578" y="385"/>
                  </a:lnTo>
                  <a:cubicBezTo>
                    <a:pt x="580" y="387"/>
                    <a:pt x="582" y="389"/>
                    <a:pt x="584" y="392"/>
                  </a:cubicBezTo>
                  <a:lnTo>
                    <a:pt x="584" y="392"/>
                  </a:lnTo>
                  <a:cubicBezTo>
                    <a:pt x="590" y="400"/>
                    <a:pt x="596" y="408"/>
                    <a:pt x="603" y="417"/>
                  </a:cubicBezTo>
                  <a:lnTo>
                    <a:pt x="603" y="417"/>
                  </a:lnTo>
                  <a:cubicBezTo>
                    <a:pt x="604" y="419"/>
                    <a:pt x="606" y="422"/>
                    <a:pt x="608" y="424"/>
                  </a:cubicBezTo>
                  <a:lnTo>
                    <a:pt x="608" y="424"/>
                  </a:lnTo>
                  <a:cubicBezTo>
                    <a:pt x="613" y="432"/>
                    <a:pt x="619" y="439"/>
                    <a:pt x="624" y="447"/>
                  </a:cubicBezTo>
                  <a:lnTo>
                    <a:pt x="624" y="447"/>
                  </a:lnTo>
                  <a:cubicBezTo>
                    <a:pt x="625" y="449"/>
                    <a:pt x="627" y="451"/>
                    <a:pt x="628" y="453"/>
                  </a:cubicBezTo>
                  <a:lnTo>
                    <a:pt x="628" y="453"/>
                  </a:lnTo>
                  <a:cubicBezTo>
                    <a:pt x="634" y="461"/>
                    <a:pt x="640" y="471"/>
                    <a:pt x="646" y="480"/>
                  </a:cubicBezTo>
                  <a:lnTo>
                    <a:pt x="646" y="480"/>
                  </a:lnTo>
                  <a:cubicBezTo>
                    <a:pt x="648" y="483"/>
                    <a:pt x="650" y="486"/>
                    <a:pt x="652" y="489"/>
                  </a:cubicBezTo>
                  <a:lnTo>
                    <a:pt x="652" y="489"/>
                  </a:lnTo>
                  <a:cubicBezTo>
                    <a:pt x="658" y="498"/>
                    <a:pt x="664" y="508"/>
                    <a:pt x="671" y="517"/>
                  </a:cubicBezTo>
                  <a:lnTo>
                    <a:pt x="671" y="517"/>
                  </a:lnTo>
                  <a:cubicBezTo>
                    <a:pt x="672" y="519"/>
                    <a:pt x="673" y="521"/>
                    <a:pt x="674" y="524"/>
                  </a:cubicBezTo>
                  <a:lnTo>
                    <a:pt x="674" y="524"/>
                  </a:lnTo>
                  <a:cubicBezTo>
                    <a:pt x="680" y="532"/>
                    <a:pt x="685" y="540"/>
                    <a:pt x="690" y="549"/>
                  </a:cubicBezTo>
                  <a:lnTo>
                    <a:pt x="690" y="549"/>
                  </a:lnTo>
                  <a:cubicBezTo>
                    <a:pt x="692" y="552"/>
                    <a:pt x="693" y="554"/>
                    <a:pt x="695" y="558"/>
                  </a:cubicBezTo>
                  <a:lnTo>
                    <a:pt x="695" y="558"/>
                  </a:lnTo>
                  <a:cubicBezTo>
                    <a:pt x="701" y="568"/>
                    <a:pt x="707" y="577"/>
                    <a:pt x="713" y="588"/>
                  </a:cubicBezTo>
                  <a:lnTo>
                    <a:pt x="713" y="588"/>
                  </a:lnTo>
                  <a:cubicBezTo>
                    <a:pt x="715" y="590"/>
                    <a:pt x="716" y="593"/>
                    <a:pt x="718" y="596"/>
                  </a:cubicBezTo>
                  <a:lnTo>
                    <a:pt x="718" y="596"/>
                  </a:lnTo>
                  <a:cubicBezTo>
                    <a:pt x="723" y="605"/>
                    <a:pt x="727" y="614"/>
                    <a:pt x="732" y="623"/>
                  </a:cubicBezTo>
                  <a:lnTo>
                    <a:pt x="732" y="623"/>
                  </a:lnTo>
                  <a:cubicBezTo>
                    <a:pt x="734" y="625"/>
                    <a:pt x="735" y="628"/>
                    <a:pt x="737" y="631"/>
                  </a:cubicBezTo>
                  <a:lnTo>
                    <a:pt x="737" y="631"/>
                  </a:lnTo>
                  <a:cubicBezTo>
                    <a:pt x="743" y="642"/>
                    <a:pt x="749" y="653"/>
                    <a:pt x="755" y="664"/>
                  </a:cubicBezTo>
                  <a:lnTo>
                    <a:pt x="755" y="664"/>
                  </a:lnTo>
                  <a:cubicBezTo>
                    <a:pt x="756" y="666"/>
                    <a:pt x="758" y="669"/>
                    <a:pt x="759" y="671"/>
                  </a:cubicBezTo>
                  <a:lnTo>
                    <a:pt x="759" y="671"/>
                  </a:lnTo>
                  <a:cubicBezTo>
                    <a:pt x="764" y="681"/>
                    <a:pt x="769" y="691"/>
                    <a:pt x="773" y="701"/>
                  </a:cubicBezTo>
                  <a:lnTo>
                    <a:pt x="773" y="701"/>
                  </a:lnTo>
                  <a:cubicBezTo>
                    <a:pt x="775" y="703"/>
                    <a:pt x="776" y="706"/>
                    <a:pt x="778" y="709"/>
                  </a:cubicBezTo>
                  <a:lnTo>
                    <a:pt x="778" y="709"/>
                  </a:lnTo>
                  <a:cubicBezTo>
                    <a:pt x="784" y="721"/>
                    <a:pt x="790" y="733"/>
                    <a:pt x="795" y="745"/>
                  </a:cubicBezTo>
                  <a:lnTo>
                    <a:pt x="795" y="745"/>
                  </a:lnTo>
                  <a:cubicBezTo>
                    <a:pt x="797" y="748"/>
                    <a:pt x="798" y="750"/>
                    <a:pt x="799" y="753"/>
                  </a:cubicBezTo>
                  <a:lnTo>
                    <a:pt x="799" y="753"/>
                  </a:lnTo>
                  <a:cubicBezTo>
                    <a:pt x="804" y="763"/>
                    <a:pt x="809" y="774"/>
                    <a:pt x="814" y="784"/>
                  </a:cubicBezTo>
                  <a:lnTo>
                    <a:pt x="814" y="784"/>
                  </a:lnTo>
                  <a:cubicBezTo>
                    <a:pt x="815" y="787"/>
                    <a:pt x="816" y="790"/>
                    <a:pt x="818" y="793"/>
                  </a:cubicBezTo>
                  <a:lnTo>
                    <a:pt x="818" y="793"/>
                  </a:lnTo>
                  <a:cubicBezTo>
                    <a:pt x="823" y="805"/>
                    <a:pt x="828" y="817"/>
                    <a:pt x="834" y="830"/>
                  </a:cubicBezTo>
                  <a:lnTo>
                    <a:pt x="834" y="830"/>
                  </a:lnTo>
                  <a:cubicBezTo>
                    <a:pt x="836" y="833"/>
                    <a:pt x="837" y="836"/>
                    <a:pt x="838" y="840"/>
                  </a:cubicBezTo>
                  <a:lnTo>
                    <a:pt x="838" y="840"/>
                  </a:lnTo>
                  <a:cubicBezTo>
                    <a:pt x="843" y="850"/>
                    <a:pt x="847" y="861"/>
                    <a:pt x="852" y="872"/>
                  </a:cubicBezTo>
                  <a:lnTo>
                    <a:pt x="852" y="872"/>
                  </a:lnTo>
                  <a:cubicBezTo>
                    <a:pt x="853" y="875"/>
                    <a:pt x="854" y="877"/>
                    <a:pt x="855" y="880"/>
                  </a:cubicBezTo>
                  <a:lnTo>
                    <a:pt x="855" y="880"/>
                  </a:lnTo>
                  <a:cubicBezTo>
                    <a:pt x="861" y="893"/>
                    <a:pt x="866" y="905"/>
                    <a:pt x="871" y="918"/>
                  </a:cubicBezTo>
                  <a:lnTo>
                    <a:pt x="871" y="918"/>
                  </a:lnTo>
                  <a:cubicBezTo>
                    <a:pt x="872" y="921"/>
                    <a:pt x="874" y="926"/>
                    <a:pt x="875" y="929"/>
                  </a:cubicBezTo>
                  <a:lnTo>
                    <a:pt x="875" y="929"/>
                  </a:lnTo>
                  <a:cubicBezTo>
                    <a:pt x="880" y="942"/>
                    <a:pt x="885" y="954"/>
                    <a:pt x="890" y="967"/>
                  </a:cubicBezTo>
                  <a:lnTo>
                    <a:pt x="890" y="967"/>
                  </a:lnTo>
                  <a:cubicBezTo>
                    <a:pt x="891" y="970"/>
                    <a:pt x="892" y="974"/>
                    <a:pt x="893" y="978"/>
                  </a:cubicBezTo>
                  <a:lnTo>
                    <a:pt x="893" y="978"/>
                  </a:lnTo>
                  <a:cubicBezTo>
                    <a:pt x="897" y="989"/>
                    <a:pt x="902" y="1000"/>
                    <a:pt x="905" y="1011"/>
                  </a:cubicBezTo>
                  <a:lnTo>
                    <a:pt x="905" y="1011"/>
                  </a:lnTo>
                  <a:cubicBezTo>
                    <a:pt x="907" y="1014"/>
                    <a:pt x="908" y="1017"/>
                    <a:pt x="909" y="1020"/>
                  </a:cubicBezTo>
                  <a:lnTo>
                    <a:pt x="909" y="1020"/>
                  </a:lnTo>
                  <a:cubicBezTo>
                    <a:pt x="913" y="1033"/>
                    <a:pt x="918" y="1046"/>
                    <a:pt x="922" y="1058"/>
                  </a:cubicBezTo>
                  <a:lnTo>
                    <a:pt x="922" y="1058"/>
                  </a:lnTo>
                  <a:cubicBezTo>
                    <a:pt x="924" y="1063"/>
                    <a:pt x="925" y="1066"/>
                    <a:pt x="926" y="1071"/>
                  </a:cubicBezTo>
                  <a:lnTo>
                    <a:pt x="926" y="1071"/>
                  </a:lnTo>
                  <a:cubicBezTo>
                    <a:pt x="931" y="1083"/>
                    <a:pt x="935" y="1096"/>
                    <a:pt x="939" y="1109"/>
                  </a:cubicBezTo>
                  <a:lnTo>
                    <a:pt x="939" y="1109"/>
                  </a:lnTo>
                  <a:cubicBezTo>
                    <a:pt x="940" y="1113"/>
                    <a:pt x="942" y="1117"/>
                    <a:pt x="943" y="1121"/>
                  </a:cubicBezTo>
                  <a:lnTo>
                    <a:pt x="943" y="1121"/>
                  </a:lnTo>
                  <a:cubicBezTo>
                    <a:pt x="947" y="1134"/>
                    <a:pt x="951" y="1146"/>
                    <a:pt x="955" y="1160"/>
                  </a:cubicBezTo>
                  <a:lnTo>
                    <a:pt x="955" y="1160"/>
                  </a:lnTo>
                  <a:cubicBezTo>
                    <a:pt x="956" y="1163"/>
                    <a:pt x="957" y="1167"/>
                    <a:pt x="959" y="1171"/>
                  </a:cubicBezTo>
                  <a:lnTo>
                    <a:pt x="959" y="1171"/>
                  </a:lnTo>
                  <a:cubicBezTo>
                    <a:pt x="962" y="1184"/>
                    <a:pt x="967" y="1198"/>
                    <a:pt x="970" y="1211"/>
                  </a:cubicBezTo>
                  <a:lnTo>
                    <a:pt x="970" y="1211"/>
                  </a:lnTo>
                  <a:cubicBezTo>
                    <a:pt x="971" y="1215"/>
                    <a:pt x="972" y="1219"/>
                    <a:pt x="973" y="1222"/>
                  </a:cubicBezTo>
                  <a:lnTo>
                    <a:pt x="973" y="1222"/>
                  </a:lnTo>
                  <a:cubicBezTo>
                    <a:pt x="978" y="1236"/>
                    <a:pt x="981" y="1250"/>
                    <a:pt x="985" y="1264"/>
                  </a:cubicBezTo>
                  <a:lnTo>
                    <a:pt x="985" y="1264"/>
                  </a:lnTo>
                  <a:cubicBezTo>
                    <a:pt x="986" y="1267"/>
                    <a:pt x="987" y="1270"/>
                    <a:pt x="988" y="1273"/>
                  </a:cubicBezTo>
                  <a:lnTo>
                    <a:pt x="988" y="1273"/>
                  </a:lnTo>
                  <a:cubicBezTo>
                    <a:pt x="992" y="1288"/>
                    <a:pt x="995" y="1302"/>
                    <a:pt x="999" y="1317"/>
                  </a:cubicBezTo>
                  <a:lnTo>
                    <a:pt x="999" y="1317"/>
                  </a:lnTo>
                  <a:cubicBezTo>
                    <a:pt x="1000" y="1319"/>
                    <a:pt x="1001" y="1323"/>
                    <a:pt x="1001" y="1326"/>
                  </a:cubicBezTo>
                  <a:lnTo>
                    <a:pt x="1001" y="1326"/>
                  </a:lnTo>
                  <a:cubicBezTo>
                    <a:pt x="1006" y="1341"/>
                    <a:pt x="1009" y="1356"/>
                    <a:pt x="1013" y="1372"/>
                  </a:cubicBezTo>
                  <a:lnTo>
                    <a:pt x="1013" y="1372"/>
                  </a:lnTo>
                  <a:cubicBezTo>
                    <a:pt x="1014" y="1374"/>
                    <a:pt x="1014" y="1376"/>
                    <a:pt x="1014" y="1378"/>
                  </a:cubicBezTo>
                  <a:lnTo>
                    <a:pt x="1014" y="1378"/>
                  </a:lnTo>
                  <a:cubicBezTo>
                    <a:pt x="1018" y="1394"/>
                    <a:pt x="1022" y="1410"/>
                    <a:pt x="1026" y="1427"/>
                  </a:cubicBezTo>
                  <a:lnTo>
                    <a:pt x="1026" y="1427"/>
                  </a:lnTo>
                  <a:cubicBezTo>
                    <a:pt x="1026" y="1427"/>
                    <a:pt x="1026" y="1428"/>
                    <a:pt x="1027" y="1428"/>
                  </a:cubicBezTo>
                  <a:lnTo>
                    <a:pt x="1027" y="1428"/>
                  </a:lnTo>
                  <a:cubicBezTo>
                    <a:pt x="1030" y="1444"/>
                    <a:pt x="1034" y="1460"/>
                    <a:pt x="1037" y="1476"/>
                  </a:cubicBezTo>
                  <a:lnTo>
                    <a:pt x="1037" y="1476"/>
                  </a:lnTo>
                  <a:cubicBezTo>
                    <a:pt x="1038" y="1479"/>
                    <a:pt x="1038" y="1482"/>
                    <a:pt x="1039" y="1485"/>
                  </a:cubicBezTo>
                  <a:lnTo>
                    <a:pt x="1039" y="1485"/>
                  </a:lnTo>
                  <a:cubicBezTo>
                    <a:pt x="1042" y="1502"/>
                    <a:pt x="1046" y="1518"/>
                    <a:pt x="1049" y="1534"/>
                  </a:cubicBezTo>
                  <a:lnTo>
                    <a:pt x="1049" y="1534"/>
                  </a:lnTo>
                  <a:cubicBezTo>
                    <a:pt x="1050" y="1537"/>
                    <a:pt x="1051" y="1541"/>
                    <a:pt x="1051" y="1544"/>
                  </a:cubicBezTo>
                  <a:lnTo>
                    <a:pt x="1051" y="1544"/>
                  </a:lnTo>
                  <a:cubicBezTo>
                    <a:pt x="1053" y="1555"/>
                    <a:pt x="1055" y="1565"/>
                    <a:pt x="1057" y="1575"/>
                  </a:cubicBezTo>
                  <a:lnTo>
                    <a:pt x="1057" y="1575"/>
                  </a:lnTo>
                  <a:cubicBezTo>
                    <a:pt x="1059" y="1587"/>
                    <a:pt x="1061" y="1598"/>
                    <a:pt x="1063" y="1610"/>
                  </a:cubicBezTo>
                  <a:lnTo>
                    <a:pt x="1063" y="1610"/>
                  </a:lnTo>
                  <a:cubicBezTo>
                    <a:pt x="1065" y="1617"/>
                    <a:pt x="1066" y="1626"/>
                    <a:pt x="1068" y="1635"/>
                  </a:cubicBezTo>
                  <a:lnTo>
                    <a:pt x="1068" y="1635"/>
                  </a:lnTo>
                  <a:cubicBezTo>
                    <a:pt x="1070" y="1646"/>
                    <a:pt x="1072" y="1659"/>
                    <a:pt x="1074" y="1670"/>
                  </a:cubicBezTo>
                  <a:lnTo>
                    <a:pt x="1074" y="1670"/>
                  </a:lnTo>
                  <a:cubicBezTo>
                    <a:pt x="1075" y="1678"/>
                    <a:pt x="1077" y="1687"/>
                    <a:pt x="1078" y="1695"/>
                  </a:cubicBezTo>
                  <a:lnTo>
                    <a:pt x="1078" y="1695"/>
                  </a:lnTo>
                  <a:cubicBezTo>
                    <a:pt x="1080" y="1707"/>
                    <a:pt x="1081" y="1720"/>
                    <a:pt x="1083" y="1732"/>
                  </a:cubicBezTo>
                  <a:lnTo>
                    <a:pt x="1083" y="1732"/>
                  </a:lnTo>
                  <a:cubicBezTo>
                    <a:pt x="1085" y="1740"/>
                    <a:pt x="1086" y="1748"/>
                    <a:pt x="1087" y="1755"/>
                  </a:cubicBezTo>
                  <a:lnTo>
                    <a:pt x="1087" y="1755"/>
                  </a:lnTo>
                  <a:cubicBezTo>
                    <a:pt x="1089" y="1769"/>
                    <a:pt x="1091" y="1781"/>
                    <a:pt x="1093" y="1795"/>
                  </a:cubicBezTo>
                  <a:lnTo>
                    <a:pt x="1093" y="1795"/>
                  </a:lnTo>
                  <a:cubicBezTo>
                    <a:pt x="1094" y="1802"/>
                    <a:pt x="1095" y="1810"/>
                    <a:pt x="1096" y="1817"/>
                  </a:cubicBezTo>
                  <a:lnTo>
                    <a:pt x="1096" y="1817"/>
                  </a:lnTo>
                  <a:cubicBezTo>
                    <a:pt x="1097" y="1831"/>
                    <a:pt x="1099" y="1845"/>
                    <a:pt x="1101" y="1859"/>
                  </a:cubicBezTo>
                  <a:lnTo>
                    <a:pt x="1101" y="1859"/>
                  </a:lnTo>
                  <a:cubicBezTo>
                    <a:pt x="1102" y="1866"/>
                    <a:pt x="1103" y="1873"/>
                    <a:pt x="1104" y="1879"/>
                  </a:cubicBezTo>
                  <a:lnTo>
                    <a:pt x="1104" y="1879"/>
                  </a:lnTo>
                  <a:cubicBezTo>
                    <a:pt x="1105" y="1894"/>
                    <a:pt x="1107" y="1909"/>
                    <a:pt x="1109" y="1924"/>
                  </a:cubicBezTo>
                  <a:lnTo>
                    <a:pt x="1109" y="1924"/>
                  </a:lnTo>
                  <a:cubicBezTo>
                    <a:pt x="1109" y="1930"/>
                    <a:pt x="1110" y="1936"/>
                    <a:pt x="1111" y="1942"/>
                  </a:cubicBezTo>
                  <a:lnTo>
                    <a:pt x="1111" y="1942"/>
                  </a:lnTo>
                  <a:cubicBezTo>
                    <a:pt x="1112" y="1958"/>
                    <a:pt x="1114" y="1974"/>
                    <a:pt x="1115" y="1990"/>
                  </a:cubicBezTo>
                  <a:lnTo>
                    <a:pt x="1115" y="1990"/>
                  </a:lnTo>
                  <a:cubicBezTo>
                    <a:pt x="1116" y="1995"/>
                    <a:pt x="1116" y="2001"/>
                    <a:pt x="1117" y="2006"/>
                  </a:cubicBezTo>
                  <a:lnTo>
                    <a:pt x="1117" y="2006"/>
                  </a:lnTo>
                  <a:cubicBezTo>
                    <a:pt x="1118" y="2024"/>
                    <a:pt x="1120" y="2041"/>
                    <a:pt x="1121" y="2058"/>
                  </a:cubicBezTo>
                  <a:lnTo>
                    <a:pt x="1121" y="2058"/>
                  </a:lnTo>
                  <a:cubicBezTo>
                    <a:pt x="1122" y="2063"/>
                    <a:pt x="1122" y="2067"/>
                    <a:pt x="1122" y="2072"/>
                  </a:cubicBezTo>
                  <a:lnTo>
                    <a:pt x="1122" y="2072"/>
                  </a:lnTo>
                  <a:cubicBezTo>
                    <a:pt x="1123" y="2077"/>
                    <a:pt x="1123" y="2082"/>
                    <a:pt x="1124" y="2088"/>
                  </a:cubicBezTo>
                  <a:lnTo>
                    <a:pt x="1124" y="2088"/>
                  </a:lnTo>
                  <a:cubicBezTo>
                    <a:pt x="1125" y="2104"/>
                    <a:pt x="1126" y="2120"/>
                    <a:pt x="1127" y="2136"/>
                  </a:cubicBezTo>
                  <a:lnTo>
                    <a:pt x="1127" y="2136"/>
                  </a:lnTo>
                  <a:cubicBezTo>
                    <a:pt x="1127" y="2137"/>
                    <a:pt x="1127" y="2137"/>
                    <a:pt x="1127" y="2138"/>
                  </a:cubicBezTo>
                  <a:lnTo>
                    <a:pt x="1127" y="2138"/>
                  </a:lnTo>
                  <a:cubicBezTo>
                    <a:pt x="1127" y="2142"/>
                    <a:pt x="1127" y="2145"/>
                    <a:pt x="1128" y="2149"/>
                  </a:cubicBezTo>
                  <a:lnTo>
                    <a:pt x="1128" y="2149"/>
                  </a:lnTo>
                  <a:cubicBezTo>
                    <a:pt x="1129" y="2164"/>
                    <a:pt x="1130" y="2180"/>
                    <a:pt x="1131" y="2196"/>
                  </a:cubicBezTo>
                  <a:lnTo>
                    <a:pt x="1131" y="2196"/>
                  </a:lnTo>
                  <a:cubicBezTo>
                    <a:pt x="1131" y="2200"/>
                    <a:pt x="1131" y="2203"/>
                    <a:pt x="1131" y="2206"/>
                  </a:cubicBezTo>
                  <a:lnTo>
                    <a:pt x="1131" y="2206"/>
                  </a:lnTo>
                  <a:cubicBezTo>
                    <a:pt x="1132" y="2225"/>
                    <a:pt x="1133" y="2244"/>
                    <a:pt x="1133" y="2263"/>
                  </a:cubicBezTo>
                  <a:lnTo>
                    <a:pt x="1133" y="2263"/>
                  </a:lnTo>
                  <a:cubicBezTo>
                    <a:pt x="1133" y="2266"/>
                    <a:pt x="1134" y="2268"/>
                    <a:pt x="1134" y="2271"/>
                  </a:cubicBezTo>
                  <a:lnTo>
                    <a:pt x="1134" y="2271"/>
                  </a:lnTo>
                  <a:cubicBezTo>
                    <a:pt x="1135" y="2290"/>
                    <a:pt x="1135" y="2309"/>
                    <a:pt x="1136" y="2329"/>
                  </a:cubicBezTo>
                  <a:lnTo>
                    <a:pt x="1136" y="2329"/>
                  </a:lnTo>
                  <a:cubicBezTo>
                    <a:pt x="1136" y="2331"/>
                    <a:pt x="1136" y="2332"/>
                    <a:pt x="1136" y="2334"/>
                  </a:cubicBezTo>
                  <a:lnTo>
                    <a:pt x="1136" y="2334"/>
                  </a:lnTo>
                  <a:cubicBezTo>
                    <a:pt x="1137" y="2355"/>
                    <a:pt x="1137" y="2375"/>
                    <a:pt x="1137" y="2395"/>
                  </a:cubicBezTo>
                  <a:lnTo>
                    <a:pt x="1137" y="2395"/>
                  </a:lnTo>
                  <a:cubicBezTo>
                    <a:pt x="1137" y="2396"/>
                    <a:pt x="1137" y="2397"/>
                    <a:pt x="1137" y="2398"/>
                  </a:cubicBezTo>
                  <a:lnTo>
                    <a:pt x="1137" y="2398"/>
                  </a:lnTo>
                  <a:cubicBezTo>
                    <a:pt x="1137" y="2419"/>
                    <a:pt x="1138" y="2440"/>
                    <a:pt x="1138" y="2461"/>
                  </a:cubicBezTo>
                  <a:lnTo>
                    <a:pt x="1138" y="2461"/>
                  </a:lnTo>
                  <a:cubicBezTo>
                    <a:pt x="1138" y="2482"/>
                    <a:pt x="1137" y="2504"/>
                    <a:pt x="1137" y="2524"/>
                  </a:cubicBezTo>
                  <a:lnTo>
                    <a:pt x="1137" y="2524"/>
                  </a:lnTo>
                  <a:cubicBezTo>
                    <a:pt x="1137" y="2526"/>
                    <a:pt x="1137" y="2527"/>
                    <a:pt x="1137" y="2528"/>
                  </a:cubicBezTo>
                  <a:lnTo>
                    <a:pt x="1137" y="2528"/>
                  </a:lnTo>
                  <a:cubicBezTo>
                    <a:pt x="1137" y="2548"/>
                    <a:pt x="1137" y="2568"/>
                    <a:pt x="1136" y="2588"/>
                  </a:cubicBezTo>
                  <a:lnTo>
                    <a:pt x="1136" y="2588"/>
                  </a:lnTo>
                  <a:cubicBezTo>
                    <a:pt x="1136" y="2590"/>
                    <a:pt x="1136" y="2591"/>
                    <a:pt x="1136" y="2593"/>
                  </a:cubicBezTo>
                  <a:lnTo>
                    <a:pt x="1136" y="2593"/>
                  </a:lnTo>
                  <a:cubicBezTo>
                    <a:pt x="1135" y="2613"/>
                    <a:pt x="1135" y="2633"/>
                    <a:pt x="1134" y="2652"/>
                  </a:cubicBezTo>
                  <a:lnTo>
                    <a:pt x="1134" y="2652"/>
                  </a:lnTo>
                  <a:cubicBezTo>
                    <a:pt x="1134" y="2654"/>
                    <a:pt x="1134" y="2655"/>
                    <a:pt x="1133" y="2656"/>
                  </a:cubicBezTo>
                  <a:lnTo>
                    <a:pt x="1133" y="2656"/>
                  </a:lnTo>
                  <a:lnTo>
                    <a:pt x="1133" y="2656"/>
                  </a:lnTo>
                  <a:lnTo>
                    <a:pt x="1133" y="2656"/>
                  </a:lnTo>
                  <a:cubicBezTo>
                    <a:pt x="1133" y="2677"/>
                    <a:pt x="1132" y="2696"/>
                    <a:pt x="1131" y="2716"/>
                  </a:cubicBezTo>
                  <a:lnTo>
                    <a:pt x="1131" y="2716"/>
                  </a:lnTo>
                  <a:cubicBezTo>
                    <a:pt x="1131" y="2718"/>
                    <a:pt x="1131" y="2721"/>
                    <a:pt x="1131" y="2723"/>
                  </a:cubicBezTo>
                  <a:lnTo>
                    <a:pt x="1131" y="2723"/>
                  </a:lnTo>
                  <a:cubicBezTo>
                    <a:pt x="1130" y="2742"/>
                    <a:pt x="1129" y="2760"/>
                    <a:pt x="1127" y="2778"/>
                  </a:cubicBezTo>
                  <a:lnTo>
                    <a:pt x="1127" y="2778"/>
                  </a:lnTo>
                  <a:cubicBezTo>
                    <a:pt x="1127" y="2781"/>
                    <a:pt x="1127" y="2784"/>
                    <a:pt x="1127" y="2787"/>
                  </a:cubicBezTo>
                  <a:lnTo>
                    <a:pt x="1127" y="2787"/>
                  </a:lnTo>
                  <a:cubicBezTo>
                    <a:pt x="1126" y="2805"/>
                    <a:pt x="1124" y="2823"/>
                    <a:pt x="1123" y="2841"/>
                  </a:cubicBezTo>
                  <a:lnTo>
                    <a:pt x="1123" y="2841"/>
                  </a:lnTo>
                  <a:lnTo>
                    <a:pt x="1123" y="2841"/>
                  </a:lnTo>
                  <a:lnTo>
                    <a:pt x="1123" y="2841"/>
                  </a:lnTo>
                  <a:cubicBezTo>
                    <a:pt x="1123" y="2844"/>
                    <a:pt x="1122" y="2847"/>
                    <a:pt x="1122" y="2850"/>
                  </a:cubicBezTo>
                  <a:lnTo>
                    <a:pt x="1122" y="2850"/>
                  </a:lnTo>
                  <a:cubicBezTo>
                    <a:pt x="1121" y="2868"/>
                    <a:pt x="1120" y="2885"/>
                    <a:pt x="1118" y="2902"/>
                  </a:cubicBezTo>
                  <a:lnTo>
                    <a:pt x="1118" y="2902"/>
                  </a:lnTo>
                  <a:lnTo>
                    <a:pt x="1118" y="2903"/>
                  </a:lnTo>
                  <a:lnTo>
                    <a:pt x="1118" y="2903"/>
                  </a:lnTo>
                  <a:cubicBezTo>
                    <a:pt x="1118" y="2907"/>
                    <a:pt x="1118" y="2910"/>
                    <a:pt x="1117" y="2913"/>
                  </a:cubicBezTo>
                  <a:lnTo>
                    <a:pt x="1117" y="2913"/>
                  </a:lnTo>
                  <a:cubicBezTo>
                    <a:pt x="1116" y="2930"/>
                    <a:pt x="1114" y="2947"/>
                    <a:pt x="1113" y="2962"/>
                  </a:cubicBezTo>
                  <a:lnTo>
                    <a:pt x="1113" y="2962"/>
                  </a:lnTo>
                  <a:cubicBezTo>
                    <a:pt x="1112" y="2964"/>
                    <a:pt x="1112" y="2965"/>
                    <a:pt x="1112" y="2967"/>
                  </a:cubicBezTo>
                  <a:lnTo>
                    <a:pt x="1112" y="2967"/>
                  </a:lnTo>
                  <a:cubicBezTo>
                    <a:pt x="1111" y="2970"/>
                    <a:pt x="1111" y="2973"/>
                    <a:pt x="1111" y="2975"/>
                  </a:cubicBezTo>
                  <a:lnTo>
                    <a:pt x="1111" y="2975"/>
                  </a:lnTo>
                  <a:cubicBezTo>
                    <a:pt x="1110" y="2991"/>
                    <a:pt x="1108" y="3007"/>
                    <a:pt x="1106" y="3023"/>
                  </a:cubicBezTo>
                  <a:lnTo>
                    <a:pt x="1106" y="3023"/>
                  </a:lnTo>
                  <a:cubicBezTo>
                    <a:pt x="1105" y="3027"/>
                    <a:pt x="1105" y="3031"/>
                    <a:pt x="1105" y="3034"/>
                  </a:cubicBezTo>
                  <a:lnTo>
                    <a:pt x="1105" y="3034"/>
                  </a:lnTo>
                  <a:cubicBezTo>
                    <a:pt x="1102" y="3052"/>
                    <a:pt x="1101" y="3069"/>
                    <a:pt x="1099" y="3085"/>
                  </a:cubicBezTo>
                  <a:lnTo>
                    <a:pt x="1099" y="3085"/>
                  </a:lnTo>
                  <a:cubicBezTo>
                    <a:pt x="1098" y="3089"/>
                    <a:pt x="1097" y="3092"/>
                    <a:pt x="1097" y="3096"/>
                  </a:cubicBezTo>
                  <a:lnTo>
                    <a:pt x="1097" y="3096"/>
                  </a:lnTo>
                  <a:cubicBezTo>
                    <a:pt x="1095" y="3113"/>
                    <a:pt x="1093" y="3129"/>
                    <a:pt x="1090" y="3145"/>
                  </a:cubicBezTo>
                  <a:lnTo>
                    <a:pt x="1090" y="3145"/>
                  </a:lnTo>
                  <a:cubicBezTo>
                    <a:pt x="1090" y="3147"/>
                    <a:pt x="1090" y="3149"/>
                    <a:pt x="1090" y="3151"/>
                  </a:cubicBezTo>
                  <a:lnTo>
                    <a:pt x="1090" y="3151"/>
                  </a:lnTo>
                  <a:cubicBezTo>
                    <a:pt x="1090" y="3152"/>
                    <a:pt x="1089" y="3153"/>
                    <a:pt x="1089" y="3154"/>
                  </a:cubicBezTo>
                  <a:lnTo>
                    <a:pt x="1089" y="3154"/>
                  </a:lnTo>
                  <a:cubicBezTo>
                    <a:pt x="1086" y="3172"/>
                    <a:pt x="1084" y="3189"/>
                    <a:pt x="1081" y="3205"/>
                  </a:cubicBezTo>
                  <a:lnTo>
                    <a:pt x="1081" y="3205"/>
                  </a:lnTo>
                  <a:cubicBezTo>
                    <a:pt x="1081" y="3208"/>
                    <a:pt x="1080" y="3211"/>
                    <a:pt x="1080" y="3214"/>
                  </a:cubicBezTo>
                  <a:lnTo>
                    <a:pt x="1080" y="3214"/>
                  </a:lnTo>
                  <a:cubicBezTo>
                    <a:pt x="1077" y="3231"/>
                    <a:pt x="1075" y="3247"/>
                    <a:pt x="1072" y="3264"/>
                  </a:cubicBezTo>
                  <a:lnTo>
                    <a:pt x="1072" y="3264"/>
                  </a:lnTo>
                  <a:cubicBezTo>
                    <a:pt x="1072" y="3266"/>
                    <a:pt x="1071" y="3269"/>
                    <a:pt x="1070" y="3271"/>
                  </a:cubicBezTo>
                  <a:lnTo>
                    <a:pt x="1070" y="3271"/>
                  </a:lnTo>
                  <a:cubicBezTo>
                    <a:pt x="1068" y="3289"/>
                    <a:pt x="1064" y="3307"/>
                    <a:pt x="1061" y="3325"/>
                  </a:cubicBezTo>
                  <a:lnTo>
                    <a:pt x="1061" y="3325"/>
                  </a:lnTo>
                  <a:cubicBezTo>
                    <a:pt x="1061" y="3326"/>
                    <a:pt x="1061" y="3327"/>
                    <a:pt x="1061" y="3328"/>
                  </a:cubicBezTo>
                  <a:lnTo>
                    <a:pt x="1061" y="3328"/>
                  </a:lnTo>
                  <a:cubicBezTo>
                    <a:pt x="1057" y="3346"/>
                    <a:pt x="1054" y="3363"/>
                    <a:pt x="1051" y="3381"/>
                  </a:cubicBezTo>
                  <a:lnTo>
                    <a:pt x="1051" y="3381"/>
                  </a:lnTo>
                  <a:cubicBezTo>
                    <a:pt x="1051" y="3383"/>
                    <a:pt x="1050" y="3385"/>
                    <a:pt x="1049" y="3387"/>
                  </a:cubicBezTo>
                  <a:lnTo>
                    <a:pt x="1049" y="3387"/>
                  </a:lnTo>
                  <a:cubicBezTo>
                    <a:pt x="1046" y="3404"/>
                    <a:pt x="1042" y="3420"/>
                    <a:pt x="1039" y="3437"/>
                  </a:cubicBezTo>
                  <a:lnTo>
                    <a:pt x="1039" y="3437"/>
                  </a:lnTo>
                  <a:cubicBezTo>
                    <a:pt x="1039" y="3439"/>
                    <a:pt x="1038" y="3441"/>
                    <a:pt x="1038" y="3443"/>
                  </a:cubicBezTo>
                  <a:lnTo>
                    <a:pt x="1038" y="3443"/>
                  </a:lnTo>
                  <a:cubicBezTo>
                    <a:pt x="1034" y="3460"/>
                    <a:pt x="1031" y="3476"/>
                    <a:pt x="1027" y="3493"/>
                  </a:cubicBezTo>
                  <a:lnTo>
                    <a:pt x="1027" y="3493"/>
                  </a:lnTo>
                  <a:cubicBezTo>
                    <a:pt x="1027" y="3494"/>
                    <a:pt x="1026" y="3495"/>
                    <a:pt x="1026" y="3498"/>
                  </a:cubicBezTo>
                  <a:lnTo>
                    <a:pt x="1026" y="3498"/>
                  </a:lnTo>
                  <a:cubicBezTo>
                    <a:pt x="1022" y="3514"/>
                    <a:pt x="1018" y="3530"/>
                    <a:pt x="1014" y="3547"/>
                  </a:cubicBezTo>
                  <a:lnTo>
                    <a:pt x="1014" y="3547"/>
                  </a:lnTo>
                  <a:cubicBezTo>
                    <a:pt x="1014" y="3548"/>
                    <a:pt x="1014" y="3550"/>
                    <a:pt x="1013" y="3551"/>
                  </a:cubicBezTo>
                  <a:lnTo>
                    <a:pt x="1013" y="3551"/>
                  </a:lnTo>
                  <a:cubicBezTo>
                    <a:pt x="1009" y="3568"/>
                    <a:pt x="1005" y="3585"/>
                    <a:pt x="1001" y="3602"/>
                  </a:cubicBezTo>
                  <a:lnTo>
                    <a:pt x="1001" y="3602"/>
                  </a:lnTo>
                  <a:cubicBezTo>
                    <a:pt x="1000" y="3602"/>
                    <a:pt x="1000" y="3603"/>
                    <a:pt x="1000" y="3603"/>
                  </a:cubicBezTo>
                  <a:lnTo>
                    <a:pt x="1000" y="3603"/>
                  </a:lnTo>
                  <a:cubicBezTo>
                    <a:pt x="1000" y="3604"/>
                    <a:pt x="1000" y="3604"/>
                    <a:pt x="1000" y="3606"/>
                  </a:cubicBezTo>
                  <a:lnTo>
                    <a:pt x="1000" y="3606"/>
                  </a:lnTo>
                  <a:cubicBezTo>
                    <a:pt x="995" y="3621"/>
                    <a:pt x="991" y="3637"/>
                    <a:pt x="987" y="3653"/>
                  </a:cubicBezTo>
                  <a:lnTo>
                    <a:pt x="987" y="3653"/>
                  </a:lnTo>
                  <a:cubicBezTo>
                    <a:pt x="986" y="3656"/>
                    <a:pt x="986" y="3658"/>
                    <a:pt x="985" y="3661"/>
                  </a:cubicBezTo>
                  <a:lnTo>
                    <a:pt x="985" y="3661"/>
                  </a:lnTo>
                  <a:cubicBezTo>
                    <a:pt x="981" y="3675"/>
                    <a:pt x="977" y="3690"/>
                    <a:pt x="973" y="3705"/>
                  </a:cubicBezTo>
                  <a:lnTo>
                    <a:pt x="973" y="3705"/>
                  </a:lnTo>
                  <a:cubicBezTo>
                    <a:pt x="971" y="3707"/>
                    <a:pt x="971" y="3710"/>
                    <a:pt x="970" y="3713"/>
                  </a:cubicBezTo>
                  <a:lnTo>
                    <a:pt x="970" y="3713"/>
                  </a:lnTo>
                  <a:cubicBezTo>
                    <a:pt x="966" y="3727"/>
                    <a:pt x="962" y="3741"/>
                    <a:pt x="958" y="3755"/>
                  </a:cubicBezTo>
                  <a:lnTo>
                    <a:pt x="958" y="3755"/>
                  </a:lnTo>
                  <a:cubicBezTo>
                    <a:pt x="957" y="3758"/>
                    <a:pt x="955" y="3761"/>
                    <a:pt x="955" y="3765"/>
                  </a:cubicBezTo>
                  <a:lnTo>
                    <a:pt x="955" y="3765"/>
                  </a:lnTo>
                  <a:cubicBezTo>
                    <a:pt x="951" y="3778"/>
                    <a:pt x="946" y="3791"/>
                    <a:pt x="942" y="3804"/>
                  </a:cubicBezTo>
                  <a:lnTo>
                    <a:pt x="942" y="3804"/>
                  </a:lnTo>
                  <a:cubicBezTo>
                    <a:pt x="941" y="3808"/>
                    <a:pt x="940" y="3811"/>
                    <a:pt x="939" y="3815"/>
                  </a:cubicBezTo>
                  <a:lnTo>
                    <a:pt x="939" y="3815"/>
                  </a:lnTo>
                  <a:cubicBezTo>
                    <a:pt x="935" y="3828"/>
                    <a:pt x="931" y="3840"/>
                    <a:pt x="926" y="3853"/>
                  </a:cubicBezTo>
                  <a:lnTo>
                    <a:pt x="926" y="3853"/>
                  </a:lnTo>
                  <a:cubicBezTo>
                    <a:pt x="925" y="3857"/>
                    <a:pt x="924" y="3860"/>
                    <a:pt x="923" y="3864"/>
                  </a:cubicBezTo>
                  <a:lnTo>
                    <a:pt x="923" y="3864"/>
                  </a:lnTo>
                  <a:cubicBezTo>
                    <a:pt x="918" y="3877"/>
                    <a:pt x="914" y="3889"/>
                    <a:pt x="910" y="3902"/>
                  </a:cubicBezTo>
                  <a:lnTo>
                    <a:pt x="910" y="3902"/>
                  </a:lnTo>
                  <a:cubicBezTo>
                    <a:pt x="908" y="3905"/>
                    <a:pt x="907" y="3908"/>
                    <a:pt x="906" y="3912"/>
                  </a:cubicBezTo>
                  <a:lnTo>
                    <a:pt x="906" y="3912"/>
                  </a:lnTo>
                  <a:cubicBezTo>
                    <a:pt x="901" y="3924"/>
                    <a:pt x="897" y="3937"/>
                    <a:pt x="892" y="3949"/>
                  </a:cubicBezTo>
                  <a:lnTo>
                    <a:pt x="892" y="3949"/>
                  </a:lnTo>
                  <a:cubicBezTo>
                    <a:pt x="891" y="3953"/>
                    <a:pt x="890" y="3955"/>
                    <a:pt x="888" y="3959"/>
                  </a:cubicBezTo>
                  <a:lnTo>
                    <a:pt x="888" y="3959"/>
                  </a:lnTo>
                  <a:cubicBezTo>
                    <a:pt x="884" y="3971"/>
                    <a:pt x="879" y="3983"/>
                    <a:pt x="874" y="3996"/>
                  </a:cubicBezTo>
                  <a:lnTo>
                    <a:pt x="874" y="3996"/>
                  </a:lnTo>
                  <a:cubicBezTo>
                    <a:pt x="873" y="3999"/>
                    <a:pt x="872" y="4002"/>
                    <a:pt x="871" y="4005"/>
                  </a:cubicBezTo>
                  <a:lnTo>
                    <a:pt x="871" y="4005"/>
                  </a:lnTo>
                  <a:cubicBezTo>
                    <a:pt x="866" y="4017"/>
                    <a:pt x="861" y="4030"/>
                    <a:pt x="856" y="4042"/>
                  </a:cubicBezTo>
                  <a:lnTo>
                    <a:pt x="856" y="4042"/>
                  </a:lnTo>
                  <a:cubicBezTo>
                    <a:pt x="855" y="4045"/>
                    <a:pt x="853" y="4047"/>
                    <a:pt x="852" y="4050"/>
                  </a:cubicBezTo>
                  <a:lnTo>
                    <a:pt x="852" y="4050"/>
                  </a:lnTo>
                  <a:cubicBezTo>
                    <a:pt x="847" y="4063"/>
                    <a:pt x="842" y="4075"/>
                    <a:pt x="836" y="4087"/>
                  </a:cubicBezTo>
                  <a:lnTo>
                    <a:pt x="836" y="4087"/>
                  </a:lnTo>
                  <a:cubicBezTo>
                    <a:pt x="836" y="4090"/>
                    <a:pt x="835" y="4092"/>
                    <a:pt x="834" y="4094"/>
                  </a:cubicBezTo>
                  <a:lnTo>
                    <a:pt x="834" y="4094"/>
                  </a:lnTo>
                  <a:cubicBezTo>
                    <a:pt x="828" y="4107"/>
                    <a:pt x="823" y="4119"/>
                    <a:pt x="817" y="4132"/>
                  </a:cubicBezTo>
                  <a:lnTo>
                    <a:pt x="817" y="4132"/>
                  </a:lnTo>
                  <a:cubicBezTo>
                    <a:pt x="816" y="4133"/>
                    <a:pt x="816" y="4135"/>
                    <a:pt x="815" y="4137"/>
                  </a:cubicBezTo>
                  <a:lnTo>
                    <a:pt x="815" y="4137"/>
                  </a:lnTo>
                  <a:cubicBezTo>
                    <a:pt x="809" y="4150"/>
                    <a:pt x="803" y="4163"/>
                    <a:pt x="797" y="4176"/>
                  </a:cubicBezTo>
                  <a:lnTo>
                    <a:pt x="797" y="4176"/>
                  </a:lnTo>
                  <a:cubicBezTo>
                    <a:pt x="797" y="4176"/>
                    <a:pt x="796" y="4176"/>
                    <a:pt x="796" y="4177"/>
                  </a:cubicBezTo>
                  <a:lnTo>
                    <a:pt x="796" y="4177"/>
                  </a:lnTo>
                  <a:cubicBezTo>
                    <a:pt x="790" y="4190"/>
                    <a:pt x="784" y="4202"/>
                    <a:pt x="777" y="4215"/>
                  </a:cubicBezTo>
                  <a:lnTo>
                    <a:pt x="777" y="4215"/>
                  </a:lnTo>
                  <a:cubicBezTo>
                    <a:pt x="777" y="4217"/>
                    <a:pt x="776" y="4217"/>
                    <a:pt x="776" y="4218"/>
                  </a:cubicBezTo>
                  <a:lnTo>
                    <a:pt x="776" y="4218"/>
                  </a:lnTo>
                  <a:cubicBezTo>
                    <a:pt x="770" y="4230"/>
                    <a:pt x="764" y="4242"/>
                    <a:pt x="758" y="4253"/>
                  </a:cubicBezTo>
                  <a:lnTo>
                    <a:pt x="758" y="4253"/>
                  </a:lnTo>
                  <a:cubicBezTo>
                    <a:pt x="757" y="4256"/>
                    <a:pt x="756" y="4258"/>
                    <a:pt x="754" y="4259"/>
                  </a:cubicBezTo>
                  <a:lnTo>
                    <a:pt x="754" y="4259"/>
                  </a:lnTo>
                  <a:cubicBezTo>
                    <a:pt x="749" y="4270"/>
                    <a:pt x="743" y="4281"/>
                    <a:pt x="737" y="4292"/>
                  </a:cubicBezTo>
                  <a:lnTo>
                    <a:pt x="737" y="4292"/>
                  </a:lnTo>
                  <a:cubicBezTo>
                    <a:pt x="736" y="4295"/>
                    <a:pt x="735" y="4297"/>
                    <a:pt x="734" y="4299"/>
                  </a:cubicBezTo>
                  <a:lnTo>
                    <a:pt x="734" y="4299"/>
                  </a:lnTo>
                  <a:cubicBezTo>
                    <a:pt x="727" y="4310"/>
                    <a:pt x="721" y="4321"/>
                    <a:pt x="715" y="4332"/>
                  </a:cubicBezTo>
                  <a:lnTo>
                    <a:pt x="715" y="4332"/>
                  </a:lnTo>
                  <a:cubicBezTo>
                    <a:pt x="714" y="4333"/>
                    <a:pt x="713" y="4335"/>
                    <a:pt x="713" y="4336"/>
                  </a:cubicBezTo>
                  <a:lnTo>
                    <a:pt x="713" y="4336"/>
                  </a:lnTo>
                  <a:cubicBezTo>
                    <a:pt x="707" y="4346"/>
                    <a:pt x="702" y="4355"/>
                    <a:pt x="696" y="4365"/>
                  </a:cubicBezTo>
                  <a:lnTo>
                    <a:pt x="696" y="4365"/>
                  </a:lnTo>
                  <a:cubicBezTo>
                    <a:pt x="695" y="4367"/>
                    <a:pt x="693" y="4369"/>
                    <a:pt x="691" y="4372"/>
                  </a:cubicBezTo>
                  <a:lnTo>
                    <a:pt x="691" y="4372"/>
                  </a:lnTo>
                  <a:cubicBezTo>
                    <a:pt x="686" y="4382"/>
                    <a:pt x="680" y="4391"/>
                    <a:pt x="674" y="4401"/>
                  </a:cubicBezTo>
                  <a:lnTo>
                    <a:pt x="674" y="4401"/>
                  </a:lnTo>
                  <a:cubicBezTo>
                    <a:pt x="672" y="4404"/>
                    <a:pt x="670" y="4407"/>
                    <a:pt x="668" y="4410"/>
                  </a:cubicBezTo>
                  <a:lnTo>
                    <a:pt x="668" y="4410"/>
                  </a:lnTo>
                  <a:cubicBezTo>
                    <a:pt x="663" y="4418"/>
                    <a:pt x="658" y="4425"/>
                    <a:pt x="653" y="4433"/>
                  </a:cubicBezTo>
                  <a:lnTo>
                    <a:pt x="653" y="4433"/>
                  </a:lnTo>
                  <a:cubicBezTo>
                    <a:pt x="651" y="4436"/>
                    <a:pt x="650" y="4438"/>
                    <a:pt x="648" y="4441"/>
                  </a:cubicBezTo>
                  <a:lnTo>
                    <a:pt x="648" y="4441"/>
                  </a:lnTo>
                  <a:cubicBezTo>
                    <a:pt x="642" y="4450"/>
                    <a:pt x="636" y="4459"/>
                    <a:pt x="630" y="4468"/>
                  </a:cubicBezTo>
                  <a:lnTo>
                    <a:pt x="630" y="4468"/>
                  </a:lnTo>
                  <a:cubicBezTo>
                    <a:pt x="628" y="4471"/>
                    <a:pt x="625" y="4474"/>
                    <a:pt x="623" y="4477"/>
                  </a:cubicBezTo>
                  <a:lnTo>
                    <a:pt x="623" y="4477"/>
                  </a:lnTo>
                  <a:cubicBezTo>
                    <a:pt x="619" y="4484"/>
                    <a:pt x="614" y="4491"/>
                    <a:pt x="609" y="4497"/>
                  </a:cubicBezTo>
                  <a:lnTo>
                    <a:pt x="609" y="4497"/>
                  </a:lnTo>
                  <a:cubicBezTo>
                    <a:pt x="607" y="4500"/>
                    <a:pt x="605" y="4504"/>
                    <a:pt x="603" y="4506"/>
                  </a:cubicBezTo>
                  <a:lnTo>
                    <a:pt x="603" y="4506"/>
                  </a:lnTo>
                  <a:cubicBezTo>
                    <a:pt x="596" y="4515"/>
                    <a:pt x="590" y="4524"/>
                    <a:pt x="583" y="4532"/>
                  </a:cubicBezTo>
                  <a:lnTo>
                    <a:pt x="583" y="4532"/>
                  </a:lnTo>
                  <a:cubicBezTo>
                    <a:pt x="581" y="4535"/>
                    <a:pt x="579" y="4538"/>
                    <a:pt x="576" y="4541"/>
                  </a:cubicBezTo>
                  <a:lnTo>
                    <a:pt x="576" y="4541"/>
                  </a:lnTo>
                  <a:cubicBezTo>
                    <a:pt x="571" y="4547"/>
                    <a:pt x="567" y="4553"/>
                    <a:pt x="562" y="4559"/>
                  </a:cubicBezTo>
                  <a:lnTo>
                    <a:pt x="562" y="4559"/>
                  </a:lnTo>
                  <a:cubicBezTo>
                    <a:pt x="560" y="4562"/>
                    <a:pt x="558" y="4565"/>
                    <a:pt x="555" y="4568"/>
                  </a:cubicBezTo>
                  <a:lnTo>
                    <a:pt x="555" y="4568"/>
                  </a:lnTo>
                  <a:cubicBezTo>
                    <a:pt x="550" y="4574"/>
                    <a:pt x="545" y="4580"/>
                    <a:pt x="540" y="4587"/>
                  </a:cubicBezTo>
                  <a:lnTo>
                    <a:pt x="540" y="4587"/>
                  </a:lnTo>
                  <a:cubicBezTo>
                    <a:pt x="538" y="4589"/>
                    <a:pt x="535" y="4592"/>
                    <a:pt x="533" y="4595"/>
                  </a:cubicBezTo>
                  <a:lnTo>
                    <a:pt x="533" y="4595"/>
                  </a:lnTo>
                  <a:cubicBezTo>
                    <a:pt x="526" y="4603"/>
                    <a:pt x="519" y="4612"/>
                    <a:pt x="512" y="4620"/>
                  </a:cubicBezTo>
                  <a:lnTo>
                    <a:pt x="512" y="4620"/>
                  </a:lnTo>
                  <a:cubicBezTo>
                    <a:pt x="509" y="4622"/>
                    <a:pt x="507" y="4625"/>
                    <a:pt x="505" y="4627"/>
                  </a:cubicBezTo>
                  <a:lnTo>
                    <a:pt x="505" y="4627"/>
                  </a:lnTo>
                  <a:cubicBezTo>
                    <a:pt x="499" y="4633"/>
                    <a:pt x="495" y="4638"/>
                    <a:pt x="489" y="4644"/>
                  </a:cubicBezTo>
                  <a:lnTo>
                    <a:pt x="489" y="4644"/>
                  </a:lnTo>
                  <a:cubicBezTo>
                    <a:pt x="486" y="4647"/>
                    <a:pt x="483" y="4650"/>
                    <a:pt x="480" y="4653"/>
                  </a:cubicBezTo>
                  <a:lnTo>
                    <a:pt x="480" y="4653"/>
                  </a:lnTo>
                  <a:cubicBezTo>
                    <a:pt x="476" y="4658"/>
                    <a:pt x="472" y="4662"/>
                    <a:pt x="467" y="4667"/>
                  </a:cubicBezTo>
                  <a:lnTo>
                    <a:pt x="467" y="4667"/>
                  </a:lnTo>
                  <a:cubicBezTo>
                    <a:pt x="463" y="4672"/>
                    <a:pt x="458" y="4677"/>
                    <a:pt x="454" y="4681"/>
                  </a:cubicBezTo>
                  <a:lnTo>
                    <a:pt x="454" y="4681"/>
                  </a:lnTo>
                  <a:cubicBezTo>
                    <a:pt x="449" y="4684"/>
                    <a:pt x="445" y="4689"/>
                    <a:pt x="442" y="4693"/>
                  </a:cubicBezTo>
                  <a:lnTo>
                    <a:pt x="442" y="4693"/>
                  </a:lnTo>
                  <a:cubicBezTo>
                    <a:pt x="437" y="4697"/>
                    <a:pt x="433" y="4701"/>
                    <a:pt x="428" y="4705"/>
                  </a:cubicBezTo>
                  <a:lnTo>
                    <a:pt x="428" y="4705"/>
                  </a:lnTo>
                  <a:cubicBezTo>
                    <a:pt x="424" y="4709"/>
                    <a:pt x="420" y="4713"/>
                    <a:pt x="416" y="4716"/>
                  </a:cubicBezTo>
                  <a:lnTo>
                    <a:pt x="416" y="4716"/>
                  </a:lnTo>
                  <a:cubicBezTo>
                    <a:pt x="411" y="4721"/>
                    <a:pt x="406" y="4725"/>
                    <a:pt x="402" y="4729"/>
                  </a:cubicBezTo>
                  <a:lnTo>
                    <a:pt x="402" y="4729"/>
                  </a:lnTo>
                  <a:cubicBezTo>
                    <a:pt x="398" y="4732"/>
                    <a:pt x="394" y="4736"/>
                    <a:pt x="391" y="4739"/>
                  </a:cubicBezTo>
                  <a:lnTo>
                    <a:pt x="391" y="4739"/>
                  </a:lnTo>
                  <a:cubicBezTo>
                    <a:pt x="385" y="4743"/>
                    <a:pt x="380" y="4747"/>
                    <a:pt x="375" y="4752"/>
                  </a:cubicBezTo>
                  <a:lnTo>
                    <a:pt x="375" y="4752"/>
                  </a:lnTo>
                  <a:cubicBezTo>
                    <a:pt x="372" y="4754"/>
                    <a:pt x="368" y="4757"/>
                    <a:pt x="364" y="4760"/>
                  </a:cubicBezTo>
                  <a:lnTo>
                    <a:pt x="364" y="4760"/>
                  </a:lnTo>
                  <a:cubicBezTo>
                    <a:pt x="361" y="4763"/>
                    <a:pt x="358" y="4765"/>
                    <a:pt x="355" y="4768"/>
                  </a:cubicBezTo>
                  <a:lnTo>
                    <a:pt x="355" y="4768"/>
                  </a:lnTo>
                  <a:cubicBezTo>
                    <a:pt x="350" y="4771"/>
                    <a:pt x="345" y="4774"/>
                    <a:pt x="341" y="4778"/>
                  </a:cubicBezTo>
                  <a:lnTo>
                    <a:pt x="341" y="4778"/>
                  </a:lnTo>
                  <a:cubicBezTo>
                    <a:pt x="337" y="4781"/>
                    <a:pt x="334" y="4783"/>
                    <a:pt x="330" y="4786"/>
                  </a:cubicBezTo>
                  <a:lnTo>
                    <a:pt x="330" y="4786"/>
                  </a:lnTo>
                  <a:cubicBezTo>
                    <a:pt x="326" y="4789"/>
                    <a:pt x="322" y="4792"/>
                    <a:pt x="317" y="4795"/>
                  </a:cubicBezTo>
                  <a:lnTo>
                    <a:pt x="317" y="4795"/>
                  </a:lnTo>
                  <a:cubicBezTo>
                    <a:pt x="313" y="4798"/>
                    <a:pt x="310" y="4800"/>
                    <a:pt x="306" y="4803"/>
                  </a:cubicBezTo>
                  <a:lnTo>
                    <a:pt x="306" y="4803"/>
                  </a:lnTo>
                  <a:cubicBezTo>
                    <a:pt x="302" y="4805"/>
                    <a:pt x="298" y="4809"/>
                    <a:pt x="293" y="4812"/>
                  </a:cubicBezTo>
                  <a:lnTo>
                    <a:pt x="293" y="4812"/>
                  </a:lnTo>
                  <a:cubicBezTo>
                    <a:pt x="289" y="4814"/>
                    <a:pt x="286" y="4816"/>
                    <a:pt x="282" y="4818"/>
                  </a:cubicBezTo>
                  <a:lnTo>
                    <a:pt x="282" y="4818"/>
                  </a:lnTo>
                  <a:cubicBezTo>
                    <a:pt x="277" y="4821"/>
                    <a:pt x="273" y="4824"/>
                    <a:pt x="269" y="4826"/>
                  </a:cubicBezTo>
                  <a:lnTo>
                    <a:pt x="269" y="4826"/>
                  </a:lnTo>
                  <a:cubicBezTo>
                    <a:pt x="265" y="4829"/>
                    <a:pt x="261" y="4831"/>
                    <a:pt x="258" y="4833"/>
                  </a:cubicBezTo>
                  <a:lnTo>
                    <a:pt x="258" y="4833"/>
                  </a:lnTo>
                  <a:cubicBezTo>
                    <a:pt x="254" y="4836"/>
                    <a:pt x="249" y="4839"/>
                    <a:pt x="244" y="4841"/>
                  </a:cubicBezTo>
                  <a:lnTo>
                    <a:pt x="244" y="4841"/>
                  </a:lnTo>
                  <a:cubicBezTo>
                    <a:pt x="241" y="4843"/>
                    <a:pt x="237" y="4845"/>
                    <a:pt x="233" y="4847"/>
                  </a:cubicBezTo>
                  <a:lnTo>
                    <a:pt x="233" y="4847"/>
                  </a:lnTo>
                  <a:cubicBezTo>
                    <a:pt x="228" y="4850"/>
                    <a:pt x="224" y="4852"/>
                    <a:pt x="219" y="4855"/>
                  </a:cubicBezTo>
                  <a:lnTo>
                    <a:pt x="219" y="4855"/>
                  </a:lnTo>
                  <a:cubicBezTo>
                    <a:pt x="215" y="4856"/>
                    <a:pt x="213" y="4857"/>
                    <a:pt x="209" y="4860"/>
                  </a:cubicBezTo>
                  <a:lnTo>
                    <a:pt x="209" y="4860"/>
                  </a:lnTo>
                  <a:cubicBezTo>
                    <a:pt x="201" y="4863"/>
                    <a:pt x="193" y="4867"/>
                    <a:pt x="185" y="4870"/>
                  </a:cubicBezTo>
                  <a:lnTo>
                    <a:pt x="185" y="4870"/>
                  </a:lnTo>
                  <a:cubicBezTo>
                    <a:pt x="183" y="4872"/>
                    <a:pt x="180" y="4873"/>
                    <a:pt x="178" y="4874"/>
                  </a:cubicBezTo>
                  <a:lnTo>
                    <a:pt x="178" y="4874"/>
                  </a:lnTo>
                  <a:cubicBezTo>
                    <a:pt x="172" y="4877"/>
                    <a:pt x="166" y="4879"/>
                    <a:pt x="161" y="4881"/>
                  </a:cubicBezTo>
                  <a:lnTo>
                    <a:pt x="161" y="4881"/>
                  </a:lnTo>
                  <a:cubicBezTo>
                    <a:pt x="157" y="4883"/>
                    <a:pt x="154" y="4884"/>
                    <a:pt x="151" y="4885"/>
                  </a:cubicBezTo>
                  <a:lnTo>
                    <a:pt x="151" y="4885"/>
                  </a:lnTo>
                  <a:cubicBezTo>
                    <a:pt x="146" y="4887"/>
                    <a:pt x="141" y="4889"/>
                    <a:pt x="135" y="4891"/>
                  </a:cubicBezTo>
                  <a:lnTo>
                    <a:pt x="135" y="4891"/>
                  </a:lnTo>
                  <a:cubicBezTo>
                    <a:pt x="132" y="4892"/>
                    <a:pt x="129" y="4893"/>
                    <a:pt x="125" y="4894"/>
                  </a:cubicBezTo>
                  <a:lnTo>
                    <a:pt x="125" y="4894"/>
                  </a:lnTo>
                  <a:cubicBezTo>
                    <a:pt x="120" y="4896"/>
                    <a:pt x="115" y="4897"/>
                    <a:pt x="111" y="4899"/>
                  </a:cubicBezTo>
                  <a:lnTo>
                    <a:pt x="111" y="4899"/>
                  </a:lnTo>
                  <a:cubicBezTo>
                    <a:pt x="107" y="4900"/>
                    <a:pt x="104" y="4901"/>
                    <a:pt x="100" y="4902"/>
                  </a:cubicBezTo>
                  <a:lnTo>
                    <a:pt x="100" y="4902"/>
                  </a:lnTo>
                  <a:cubicBezTo>
                    <a:pt x="95" y="4903"/>
                    <a:pt x="90" y="4905"/>
                    <a:pt x="85" y="4907"/>
                  </a:cubicBezTo>
                  <a:lnTo>
                    <a:pt x="85" y="4907"/>
                  </a:lnTo>
                  <a:cubicBezTo>
                    <a:pt x="82" y="4907"/>
                    <a:pt x="79" y="4908"/>
                    <a:pt x="75" y="4909"/>
                  </a:cubicBezTo>
                  <a:lnTo>
                    <a:pt x="75" y="4909"/>
                  </a:lnTo>
                  <a:cubicBezTo>
                    <a:pt x="70" y="4910"/>
                    <a:pt x="65" y="4912"/>
                    <a:pt x="60" y="4913"/>
                  </a:cubicBezTo>
                  <a:lnTo>
                    <a:pt x="60" y="4913"/>
                  </a:lnTo>
                  <a:cubicBezTo>
                    <a:pt x="57" y="4913"/>
                    <a:pt x="53" y="4914"/>
                    <a:pt x="50" y="4915"/>
                  </a:cubicBezTo>
                  <a:lnTo>
                    <a:pt x="50" y="4915"/>
                  </a:lnTo>
                  <a:cubicBezTo>
                    <a:pt x="44" y="4916"/>
                    <a:pt x="39" y="4917"/>
                    <a:pt x="33" y="4918"/>
                  </a:cubicBezTo>
                  <a:lnTo>
                    <a:pt x="33" y="4918"/>
                  </a:lnTo>
                  <a:cubicBezTo>
                    <a:pt x="30" y="4919"/>
                    <a:pt x="28" y="4919"/>
                    <a:pt x="25" y="4920"/>
                  </a:cubicBezTo>
                  <a:lnTo>
                    <a:pt x="25" y="4920"/>
                  </a:lnTo>
                  <a:cubicBezTo>
                    <a:pt x="17" y="4921"/>
                    <a:pt x="8" y="4922"/>
                    <a:pt x="0" y="4924"/>
                  </a:cubicBezTo>
                  <a:lnTo>
                    <a:pt x="444" y="4868"/>
                  </a:lnTo>
                  <a:lnTo>
                    <a:pt x="444" y="4868"/>
                  </a:lnTo>
                  <a:cubicBezTo>
                    <a:pt x="454" y="4867"/>
                    <a:pt x="462" y="4866"/>
                    <a:pt x="471" y="4864"/>
                  </a:cubicBezTo>
                  <a:lnTo>
                    <a:pt x="471" y="4864"/>
                  </a:lnTo>
                  <a:cubicBezTo>
                    <a:pt x="474" y="4864"/>
                    <a:pt x="477" y="4863"/>
                    <a:pt x="479" y="4862"/>
                  </a:cubicBezTo>
                  <a:lnTo>
                    <a:pt x="479" y="4862"/>
                  </a:lnTo>
                  <a:cubicBezTo>
                    <a:pt x="485" y="4861"/>
                    <a:pt x="491" y="4861"/>
                    <a:pt x="497" y="4860"/>
                  </a:cubicBezTo>
                  <a:lnTo>
                    <a:pt x="497" y="4860"/>
                  </a:lnTo>
                  <a:cubicBezTo>
                    <a:pt x="501" y="4859"/>
                    <a:pt x="504" y="4857"/>
                    <a:pt x="507" y="4857"/>
                  </a:cubicBezTo>
                  <a:lnTo>
                    <a:pt x="507" y="4857"/>
                  </a:lnTo>
                  <a:cubicBezTo>
                    <a:pt x="512" y="4856"/>
                    <a:pt x="518" y="4855"/>
                    <a:pt x="523" y="4853"/>
                  </a:cubicBezTo>
                  <a:lnTo>
                    <a:pt x="523" y="4853"/>
                  </a:lnTo>
                  <a:cubicBezTo>
                    <a:pt x="527" y="4853"/>
                    <a:pt x="530" y="4851"/>
                    <a:pt x="534" y="4851"/>
                  </a:cubicBezTo>
                  <a:lnTo>
                    <a:pt x="534" y="4851"/>
                  </a:lnTo>
                  <a:cubicBezTo>
                    <a:pt x="537" y="4850"/>
                    <a:pt x="539" y="4849"/>
                    <a:pt x="542" y="4848"/>
                  </a:cubicBezTo>
                  <a:lnTo>
                    <a:pt x="542" y="4848"/>
                  </a:lnTo>
                  <a:cubicBezTo>
                    <a:pt x="544" y="4848"/>
                    <a:pt x="546" y="4847"/>
                    <a:pt x="549" y="4847"/>
                  </a:cubicBezTo>
                  <a:lnTo>
                    <a:pt x="549" y="4847"/>
                  </a:lnTo>
                  <a:cubicBezTo>
                    <a:pt x="553" y="4845"/>
                    <a:pt x="556" y="4844"/>
                    <a:pt x="560" y="4843"/>
                  </a:cubicBezTo>
                  <a:lnTo>
                    <a:pt x="560" y="4843"/>
                  </a:lnTo>
                  <a:cubicBezTo>
                    <a:pt x="565" y="4842"/>
                    <a:pt x="570" y="4840"/>
                    <a:pt x="575" y="4839"/>
                  </a:cubicBezTo>
                  <a:lnTo>
                    <a:pt x="575" y="4839"/>
                  </a:lnTo>
                  <a:cubicBezTo>
                    <a:pt x="579" y="4837"/>
                    <a:pt x="582" y="4836"/>
                    <a:pt x="586" y="4835"/>
                  </a:cubicBezTo>
                  <a:lnTo>
                    <a:pt x="586" y="4835"/>
                  </a:lnTo>
                  <a:cubicBezTo>
                    <a:pt x="591" y="4833"/>
                    <a:pt x="597" y="4831"/>
                    <a:pt x="602" y="4829"/>
                  </a:cubicBezTo>
                  <a:lnTo>
                    <a:pt x="602" y="4829"/>
                  </a:lnTo>
                  <a:cubicBezTo>
                    <a:pt x="605" y="4828"/>
                    <a:pt x="609" y="4826"/>
                    <a:pt x="612" y="4825"/>
                  </a:cubicBezTo>
                  <a:lnTo>
                    <a:pt x="612" y="4825"/>
                  </a:lnTo>
                  <a:cubicBezTo>
                    <a:pt x="618" y="4823"/>
                    <a:pt x="624" y="4820"/>
                    <a:pt x="630" y="4818"/>
                  </a:cubicBezTo>
                  <a:lnTo>
                    <a:pt x="630" y="4818"/>
                  </a:lnTo>
                  <a:cubicBezTo>
                    <a:pt x="633" y="4817"/>
                    <a:pt x="635" y="4816"/>
                    <a:pt x="638" y="4815"/>
                  </a:cubicBezTo>
                  <a:lnTo>
                    <a:pt x="638" y="4815"/>
                  </a:lnTo>
                  <a:lnTo>
                    <a:pt x="638" y="4815"/>
                  </a:lnTo>
                  <a:lnTo>
                    <a:pt x="638" y="4815"/>
                  </a:lnTo>
                  <a:cubicBezTo>
                    <a:pt x="646" y="4811"/>
                    <a:pt x="654" y="4807"/>
                    <a:pt x="663" y="4804"/>
                  </a:cubicBezTo>
                  <a:lnTo>
                    <a:pt x="663" y="4804"/>
                  </a:lnTo>
                  <a:cubicBezTo>
                    <a:pt x="666" y="4802"/>
                    <a:pt x="669" y="4801"/>
                    <a:pt x="672" y="4799"/>
                  </a:cubicBezTo>
                  <a:lnTo>
                    <a:pt x="672" y="4799"/>
                  </a:lnTo>
                  <a:cubicBezTo>
                    <a:pt x="677" y="4797"/>
                    <a:pt x="683" y="4794"/>
                    <a:pt x="688" y="4792"/>
                  </a:cubicBezTo>
                  <a:lnTo>
                    <a:pt x="688" y="4792"/>
                  </a:lnTo>
                  <a:cubicBezTo>
                    <a:pt x="691" y="4789"/>
                    <a:pt x="695" y="4787"/>
                    <a:pt x="699" y="4785"/>
                  </a:cubicBezTo>
                  <a:lnTo>
                    <a:pt x="699" y="4785"/>
                  </a:lnTo>
                  <a:cubicBezTo>
                    <a:pt x="704" y="4783"/>
                    <a:pt x="708" y="4781"/>
                    <a:pt x="713" y="4777"/>
                  </a:cubicBezTo>
                  <a:lnTo>
                    <a:pt x="713" y="4777"/>
                  </a:lnTo>
                  <a:cubicBezTo>
                    <a:pt x="717" y="4776"/>
                    <a:pt x="721" y="4773"/>
                    <a:pt x="724" y="4771"/>
                  </a:cubicBezTo>
                  <a:lnTo>
                    <a:pt x="724" y="4771"/>
                  </a:lnTo>
                  <a:cubicBezTo>
                    <a:pt x="727" y="4769"/>
                    <a:pt x="731" y="4768"/>
                    <a:pt x="733" y="4766"/>
                  </a:cubicBezTo>
                  <a:lnTo>
                    <a:pt x="733" y="4766"/>
                  </a:lnTo>
                  <a:cubicBezTo>
                    <a:pt x="735" y="4765"/>
                    <a:pt x="737" y="4765"/>
                    <a:pt x="738" y="4763"/>
                  </a:cubicBezTo>
                  <a:lnTo>
                    <a:pt x="738" y="4763"/>
                  </a:lnTo>
                  <a:cubicBezTo>
                    <a:pt x="742" y="4761"/>
                    <a:pt x="746" y="4758"/>
                    <a:pt x="750" y="4756"/>
                  </a:cubicBezTo>
                  <a:lnTo>
                    <a:pt x="750" y="4756"/>
                  </a:lnTo>
                  <a:cubicBezTo>
                    <a:pt x="754" y="4753"/>
                    <a:pt x="759" y="4751"/>
                    <a:pt x="764" y="4747"/>
                  </a:cubicBezTo>
                  <a:lnTo>
                    <a:pt x="764" y="4747"/>
                  </a:lnTo>
                  <a:cubicBezTo>
                    <a:pt x="767" y="4745"/>
                    <a:pt x="771" y="4742"/>
                    <a:pt x="775" y="4740"/>
                  </a:cubicBezTo>
                  <a:lnTo>
                    <a:pt x="775" y="4740"/>
                  </a:lnTo>
                  <a:cubicBezTo>
                    <a:pt x="779" y="4737"/>
                    <a:pt x="784" y="4734"/>
                    <a:pt x="789" y="4731"/>
                  </a:cubicBezTo>
                  <a:lnTo>
                    <a:pt x="789" y="4731"/>
                  </a:lnTo>
                  <a:cubicBezTo>
                    <a:pt x="792" y="4729"/>
                    <a:pt x="796" y="4726"/>
                    <a:pt x="800" y="4724"/>
                  </a:cubicBezTo>
                  <a:lnTo>
                    <a:pt x="800" y="4724"/>
                  </a:lnTo>
                  <a:cubicBezTo>
                    <a:pt x="805" y="4720"/>
                    <a:pt x="810" y="4716"/>
                    <a:pt x="814" y="4713"/>
                  </a:cubicBezTo>
                  <a:lnTo>
                    <a:pt x="814" y="4713"/>
                  </a:lnTo>
                  <a:cubicBezTo>
                    <a:pt x="817" y="4710"/>
                    <a:pt x="821" y="4708"/>
                    <a:pt x="824" y="4705"/>
                  </a:cubicBezTo>
                  <a:lnTo>
                    <a:pt x="824" y="4705"/>
                  </a:lnTo>
                  <a:cubicBezTo>
                    <a:pt x="825" y="4705"/>
                    <a:pt x="826" y="4704"/>
                    <a:pt x="827" y="4703"/>
                  </a:cubicBezTo>
                  <a:lnTo>
                    <a:pt x="827" y="4703"/>
                  </a:lnTo>
                  <a:cubicBezTo>
                    <a:pt x="829" y="4701"/>
                    <a:pt x="832" y="4699"/>
                    <a:pt x="835" y="4697"/>
                  </a:cubicBezTo>
                  <a:lnTo>
                    <a:pt x="835" y="4697"/>
                  </a:lnTo>
                  <a:cubicBezTo>
                    <a:pt x="841" y="4693"/>
                    <a:pt x="846" y="4689"/>
                    <a:pt x="851" y="4684"/>
                  </a:cubicBezTo>
                  <a:lnTo>
                    <a:pt x="851" y="4684"/>
                  </a:lnTo>
                  <a:cubicBezTo>
                    <a:pt x="852" y="4683"/>
                    <a:pt x="853" y="4683"/>
                    <a:pt x="855" y="4682"/>
                  </a:cubicBezTo>
                  <a:lnTo>
                    <a:pt x="855" y="4682"/>
                  </a:lnTo>
                  <a:cubicBezTo>
                    <a:pt x="857" y="4680"/>
                    <a:pt x="860" y="4677"/>
                    <a:pt x="863" y="4675"/>
                  </a:cubicBezTo>
                  <a:lnTo>
                    <a:pt x="863" y="4675"/>
                  </a:lnTo>
                  <a:cubicBezTo>
                    <a:pt x="866" y="4672"/>
                    <a:pt x="869" y="4670"/>
                    <a:pt x="873" y="4667"/>
                  </a:cubicBezTo>
                  <a:lnTo>
                    <a:pt x="873" y="4667"/>
                  </a:lnTo>
                  <a:cubicBezTo>
                    <a:pt x="874" y="4666"/>
                    <a:pt x="876" y="4664"/>
                    <a:pt x="878" y="4662"/>
                  </a:cubicBezTo>
                  <a:lnTo>
                    <a:pt x="878" y="4662"/>
                  </a:lnTo>
                  <a:cubicBezTo>
                    <a:pt x="879" y="4661"/>
                    <a:pt x="881" y="4660"/>
                    <a:pt x="882" y="4659"/>
                  </a:cubicBezTo>
                  <a:lnTo>
                    <a:pt x="882" y="4659"/>
                  </a:lnTo>
                  <a:cubicBezTo>
                    <a:pt x="885" y="4656"/>
                    <a:pt x="888" y="4654"/>
                    <a:pt x="890" y="4651"/>
                  </a:cubicBezTo>
                  <a:lnTo>
                    <a:pt x="890" y="4651"/>
                  </a:lnTo>
                  <a:cubicBezTo>
                    <a:pt x="895" y="4647"/>
                    <a:pt x="900" y="4643"/>
                    <a:pt x="905" y="4638"/>
                  </a:cubicBezTo>
                  <a:lnTo>
                    <a:pt x="905" y="4638"/>
                  </a:lnTo>
                  <a:cubicBezTo>
                    <a:pt x="906" y="4637"/>
                    <a:pt x="908" y="4636"/>
                    <a:pt x="910" y="4634"/>
                  </a:cubicBezTo>
                  <a:lnTo>
                    <a:pt x="910" y="4634"/>
                  </a:lnTo>
                  <a:cubicBezTo>
                    <a:pt x="912" y="4632"/>
                    <a:pt x="915" y="4630"/>
                    <a:pt x="916" y="4627"/>
                  </a:cubicBezTo>
                  <a:lnTo>
                    <a:pt x="916" y="4627"/>
                  </a:lnTo>
                  <a:cubicBezTo>
                    <a:pt x="921" y="4623"/>
                    <a:pt x="926" y="4619"/>
                    <a:pt x="931" y="4614"/>
                  </a:cubicBezTo>
                  <a:lnTo>
                    <a:pt x="931" y="4614"/>
                  </a:lnTo>
                  <a:cubicBezTo>
                    <a:pt x="933" y="4612"/>
                    <a:pt x="935" y="4610"/>
                    <a:pt x="937" y="4609"/>
                  </a:cubicBezTo>
                  <a:lnTo>
                    <a:pt x="937" y="4609"/>
                  </a:lnTo>
                  <a:cubicBezTo>
                    <a:pt x="940" y="4606"/>
                    <a:pt x="942" y="4603"/>
                    <a:pt x="945" y="4600"/>
                  </a:cubicBezTo>
                  <a:lnTo>
                    <a:pt x="945" y="4600"/>
                  </a:lnTo>
                  <a:cubicBezTo>
                    <a:pt x="948" y="4598"/>
                    <a:pt x="951" y="4595"/>
                    <a:pt x="954" y="4591"/>
                  </a:cubicBezTo>
                  <a:lnTo>
                    <a:pt x="954" y="4591"/>
                  </a:lnTo>
                  <a:cubicBezTo>
                    <a:pt x="955" y="4590"/>
                    <a:pt x="956" y="4589"/>
                    <a:pt x="957" y="4588"/>
                  </a:cubicBezTo>
                  <a:lnTo>
                    <a:pt x="957" y="4588"/>
                  </a:lnTo>
                  <a:cubicBezTo>
                    <a:pt x="962" y="4584"/>
                    <a:pt x="966" y="4579"/>
                    <a:pt x="970" y="4575"/>
                  </a:cubicBezTo>
                  <a:lnTo>
                    <a:pt x="970" y="4575"/>
                  </a:lnTo>
                  <a:cubicBezTo>
                    <a:pt x="972" y="4573"/>
                    <a:pt x="975" y="4570"/>
                    <a:pt x="977" y="4568"/>
                  </a:cubicBezTo>
                  <a:lnTo>
                    <a:pt x="977" y="4568"/>
                  </a:lnTo>
                  <a:cubicBezTo>
                    <a:pt x="978" y="4567"/>
                    <a:pt x="978" y="4567"/>
                    <a:pt x="978" y="4567"/>
                  </a:cubicBezTo>
                  <a:lnTo>
                    <a:pt x="978" y="4567"/>
                  </a:lnTo>
                  <a:cubicBezTo>
                    <a:pt x="985" y="4559"/>
                    <a:pt x="992" y="4552"/>
                    <a:pt x="999" y="4544"/>
                  </a:cubicBezTo>
                  <a:lnTo>
                    <a:pt x="999" y="4544"/>
                  </a:lnTo>
                  <a:lnTo>
                    <a:pt x="999" y="4543"/>
                  </a:lnTo>
                  <a:lnTo>
                    <a:pt x="999" y="4543"/>
                  </a:lnTo>
                  <a:cubicBezTo>
                    <a:pt x="1002" y="4540"/>
                    <a:pt x="1004" y="4538"/>
                    <a:pt x="1006" y="4535"/>
                  </a:cubicBezTo>
                  <a:lnTo>
                    <a:pt x="1006" y="4535"/>
                  </a:lnTo>
                  <a:cubicBezTo>
                    <a:pt x="1011" y="4530"/>
                    <a:pt x="1015" y="4526"/>
                    <a:pt x="1018" y="4521"/>
                  </a:cubicBezTo>
                  <a:lnTo>
                    <a:pt x="1018" y="4521"/>
                  </a:lnTo>
                  <a:cubicBezTo>
                    <a:pt x="1020" y="4520"/>
                    <a:pt x="1021" y="4518"/>
                    <a:pt x="1022" y="4517"/>
                  </a:cubicBezTo>
                  <a:lnTo>
                    <a:pt x="1022" y="4517"/>
                  </a:lnTo>
                  <a:cubicBezTo>
                    <a:pt x="1025" y="4514"/>
                    <a:pt x="1027" y="4511"/>
                    <a:pt x="1030" y="4508"/>
                  </a:cubicBezTo>
                  <a:lnTo>
                    <a:pt x="1030" y="4508"/>
                  </a:lnTo>
                  <a:cubicBezTo>
                    <a:pt x="1032" y="4506"/>
                    <a:pt x="1034" y="4503"/>
                    <a:pt x="1036" y="4500"/>
                  </a:cubicBezTo>
                  <a:lnTo>
                    <a:pt x="1036" y="4500"/>
                  </a:lnTo>
                  <a:cubicBezTo>
                    <a:pt x="1039" y="4497"/>
                    <a:pt x="1042" y="4494"/>
                    <a:pt x="1045" y="4490"/>
                  </a:cubicBezTo>
                  <a:lnTo>
                    <a:pt x="1045" y="4490"/>
                  </a:lnTo>
                  <a:cubicBezTo>
                    <a:pt x="1047" y="4487"/>
                    <a:pt x="1049" y="4484"/>
                    <a:pt x="1052" y="4481"/>
                  </a:cubicBezTo>
                  <a:lnTo>
                    <a:pt x="1052" y="4481"/>
                  </a:lnTo>
                  <a:lnTo>
                    <a:pt x="1053" y="4480"/>
                  </a:lnTo>
                  <a:lnTo>
                    <a:pt x="1053" y="4480"/>
                  </a:lnTo>
                  <a:cubicBezTo>
                    <a:pt x="1059" y="4472"/>
                    <a:pt x="1065" y="4465"/>
                    <a:pt x="1070" y="4458"/>
                  </a:cubicBezTo>
                  <a:lnTo>
                    <a:pt x="1070" y="4458"/>
                  </a:lnTo>
                  <a:cubicBezTo>
                    <a:pt x="1070" y="4457"/>
                    <a:pt x="1071" y="4456"/>
                    <a:pt x="1072" y="4456"/>
                  </a:cubicBezTo>
                  <a:lnTo>
                    <a:pt x="1072" y="4456"/>
                  </a:lnTo>
                  <a:cubicBezTo>
                    <a:pt x="1074" y="4453"/>
                    <a:pt x="1076" y="4450"/>
                    <a:pt x="1079" y="4447"/>
                  </a:cubicBezTo>
                  <a:lnTo>
                    <a:pt x="1079" y="4447"/>
                  </a:lnTo>
                  <a:cubicBezTo>
                    <a:pt x="1081" y="4443"/>
                    <a:pt x="1085" y="4439"/>
                    <a:pt x="1087" y="4436"/>
                  </a:cubicBezTo>
                  <a:lnTo>
                    <a:pt x="1087" y="4436"/>
                  </a:lnTo>
                  <a:cubicBezTo>
                    <a:pt x="1090" y="4432"/>
                    <a:pt x="1091" y="4430"/>
                    <a:pt x="1093" y="4428"/>
                  </a:cubicBezTo>
                  <a:lnTo>
                    <a:pt x="1093" y="4428"/>
                  </a:lnTo>
                  <a:cubicBezTo>
                    <a:pt x="1096" y="4425"/>
                    <a:pt x="1097" y="4421"/>
                    <a:pt x="1100" y="4418"/>
                  </a:cubicBezTo>
                  <a:lnTo>
                    <a:pt x="1100" y="4418"/>
                  </a:lnTo>
                  <a:cubicBezTo>
                    <a:pt x="1101" y="4417"/>
                    <a:pt x="1102" y="4416"/>
                    <a:pt x="1103" y="4415"/>
                  </a:cubicBezTo>
                  <a:lnTo>
                    <a:pt x="1103" y="4415"/>
                  </a:lnTo>
                  <a:cubicBezTo>
                    <a:pt x="1108" y="4407"/>
                    <a:pt x="1113" y="4400"/>
                    <a:pt x="1118" y="4393"/>
                  </a:cubicBezTo>
                  <a:lnTo>
                    <a:pt x="1118" y="4393"/>
                  </a:lnTo>
                  <a:cubicBezTo>
                    <a:pt x="1118" y="4393"/>
                    <a:pt x="1119" y="4392"/>
                    <a:pt x="1119" y="4391"/>
                  </a:cubicBezTo>
                  <a:lnTo>
                    <a:pt x="1119" y="4391"/>
                  </a:lnTo>
                  <a:cubicBezTo>
                    <a:pt x="1121" y="4390"/>
                    <a:pt x="1122" y="4387"/>
                    <a:pt x="1124" y="4385"/>
                  </a:cubicBezTo>
                  <a:lnTo>
                    <a:pt x="1124" y="4385"/>
                  </a:lnTo>
                  <a:cubicBezTo>
                    <a:pt x="1127" y="4380"/>
                    <a:pt x="1130" y="4376"/>
                    <a:pt x="1133" y="4371"/>
                  </a:cubicBezTo>
                  <a:lnTo>
                    <a:pt x="1133" y="4371"/>
                  </a:lnTo>
                  <a:cubicBezTo>
                    <a:pt x="1135" y="4368"/>
                    <a:pt x="1137" y="4365"/>
                    <a:pt x="1140" y="4362"/>
                  </a:cubicBezTo>
                  <a:lnTo>
                    <a:pt x="1140" y="4362"/>
                  </a:lnTo>
                  <a:cubicBezTo>
                    <a:pt x="1142" y="4359"/>
                    <a:pt x="1143" y="4356"/>
                    <a:pt x="1145" y="4353"/>
                  </a:cubicBezTo>
                  <a:lnTo>
                    <a:pt x="1145" y="4353"/>
                  </a:lnTo>
                  <a:cubicBezTo>
                    <a:pt x="1146" y="4352"/>
                    <a:pt x="1147" y="4351"/>
                    <a:pt x="1148" y="4349"/>
                  </a:cubicBezTo>
                  <a:lnTo>
                    <a:pt x="1148" y="4349"/>
                  </a:lnTo>
                  <a:cubicBezTo>
                    <a:pt x="1153" y="4342"/>
                    <a:pt x="1157" y="4335"/>
                    <a:pt x="1162" y="4328"/>
                  </a:cubicBezTo>
                  <a:lnTo>
                    <a:pt x="1162" y="4328"/>
                  </a:lnTo>
                  <a:cubicBezTo>
                    <a:pt x="1162" y="4327"/>
                    <a:pt x="1163" y="4326"/>
                    <a:pt x="1164" y="4324"/>
                  </a:cubicBezTo>
                  <a:lnTo>
                    <a:pt x="1164" y="4324"/>
                  </a:lnTo>
                  <a:cubicBezTo>
                    <a:pt x="1165" y="4322"/>
                    <a:pt x="1167" y="4320"/>
                    <a:pt x="1168" y="4317"/>
                  </a:cubicBezTo>
                  <a:lnTo>
                    <a:pt x="1168" y="4317"/>
                  </a:lnTo>
                  <a:cubicBezTo>
                    <a:pt x="1171" y="4313"/>
                    <a:pt x="1173" y="4310"/>
                    <a:pt x="1175" y="4307"/>
                  </a:cubicBezTo>
                  <a:lnTo>
                    <a:pt x="1175" y="4307"/>
                  </a:lnTo>
                  <a:cubicBezTo>
                    <a:pt x="1179" y="4300"/>
                    <a:pt x="1183" y="4295"/>
                    <a:pt x="1186" y="4289"/>
                  </a:cubicBezTo>
                  <a:lnTo>
                    <a:pt x="1186" y="4289"/>
                  </a:lnTo>
                  <a:cubicBezTo>
                    <a:pt x="1187" y="4288"/>
                    <a:pt x="1187" y="4286"/>
                    <a:pt x="1189" y="4285"/>
                  </a:cubicBezTo>
                  <a:lnTo>
                    <a:pt x="1189" y="4285"/>
                  </a:lnTo>
                  <a:lnTo>
                    <a:pt x="1189" y="4285"/>
                  </a:lnTo>
                  <a:lnTo>
                    <a:pt x="1189" y="4285"/>
                  </a:lnTo>
                  <a:cubicBezTo>
                    <a:pt x="1194" y="4277"/>
                    <a:pt x="1198" y="4270"/>
                    <a:pt x="1202" y="4262"/>
                  </a:cubicBezTo>
                  <a:lnTo>
                    <a:pt x="1202" y="4262"/>
                  </a:lnTo>
                  <a:lnTo>
                    <a:pt x="1202" y="4262"/>
                  </a:lnTo>
                  <a:lnTo>
                    <a:pt x="1202" y="4262"/>
                  </a:lnTo>
                  <a:cubicBezTo>
                    <a:pt x="1204" y="4259"/>
                    <a:pt x="1206" y="4257"/>
                    <a:pt x="1207" y="4253"/>
                  </a:cubicBezTo>
                  <a:lnTo>
                    <a:pt x="1207" y="4253"/>
                  </a:lnTo>
                  <a:cubicBezTo>
                    <a:pt x="1209" y="4251"/>
                    <a:pt x="1210" y="4249"/>
                    <a:pt x="1211" y="4247"/>
                  </a:cubicBezTo>
                  <a:lnTo>
                    <a:pt x="1211" y="4247"/>
                  </a:lnTo>
                  <a:cubicBezTo>
                    <a:pt x="1212" y="4245"/>
                    <a:pt x="1214" y="4243"/>
                    <a:pt x="1214" y="4241"/>
                  </a:cubicBezTo>
                  <a:lnTo>
                    <a:pt x="1214" y="4241"/>
                  </a:lnTo>
                  <a:cubicBezTo>
                    <a:pt x="1219" y="4234"/>
                    <a:pt x="1223" y="4227"/>
                    <a:pt x="1226" y="4220"/>
                  </a:cubicBezTo>
                  <a:lnTo>
                    <a:pt x="1226" y="4220"/>
                  </a:lnTo>
                  <a:cubicBezTo>
                    <a:pt x="1228" y="4218"/>
                    <a:pt x="1228" y="4216"/>
                    <a:pt x="1230" y="4215"/>
                  </a:cubicBezTo>
                  <a:lnTo>
                    <a:pt x="1230" y="4215"/>
                  </a:lnTo>
                  <a:cubicBezTo>
                    <a:pt x="1231" y="4212"/>
                    <a:pt x="1232" y="4211"/>
                    <a:pt x="1233" y="4209"/>
                  </a:cubicBezTo>
                  <a:lnTo>
                    <a:pt x="1233" y="4209"/>
                  </a:lnTo>
                  <a:cubicBezTo>
                    <a:pt x="1235" y="4205"/>
                    <a:pt x="1237" y="4201"/>
                    <a:pt x="1239" y="4198"/>
                  </a:cubicBezTo>
                  <a:lnTo>
                    <a:pt x="1239" y="4198"/>
                  </a:lnTo>
                  <a:cubicBezTo>
                    <a:pt x="1242" y="4191"/>
                    <a:pt x="1247" y="4184"/>
                    <a:pt x="1250" y="4176"/>
                  </a:cubicBezTo>
                  <a:lnTo>
                    <a:pt x="1250" y="4176"/>
                  </a:lnTo>
                  <a:cubicBezTo>
                    <a:pt x="1251" y="4176"/>
                    <a:pt x="1251" y="4175"/>
                    <a:pt x="1252" y="4174"/>
                  </a:cubicBezTo>
                  <a:lnTo>
                    <a:pt x="1252" y="4174"/>
                  </a:lnTo>
                  <a:cubicBezTo>
                    <a:pt x="1252" y="4174"/>
                    <a:pt x="1252" y="4174"/>
                    <a:pt x="1252" y="4173"/>
                  </a:cubicBezTo>
                  <a:lnTo>
                    <a:pt x="1252" y="4173"/>
                  </a:lnTo>
                  <a:cubicBezTo>
                    <a:pt x="1252" y="4173"/>
                    <a:pt x="1253" y="4172"/>
                    <a:pt x="1253" y="4171"/>
                  </a:cubicBezTo>
                  <a:lnTo>
                    <a:pt x="1253" y="4171"/>
                  </a:lnTo>
                  <a:cubicBezTo>
                    <a:pt x="1256" y="4166"/>
                    <a:pt x="1259" y="4160"/>
                    <a:pt x="1262" y="4154"/>
                  </a:cubicBezTo>
                  <a:lnTo>
                    <a:pt x="1262" y="4154"/>
                  </a:lnTo>
                  <a:cubicBezTo>
                    <a:pt x="1266" y="4148"/>
                    <a:pt x="1269" y="4141"/>
                    <a:pt x="1272" y="4133"/>
                  </a:cubicBezTo>
                  <a:lnTo>
                    <a:pt x="1272" y="4133"/>
                  </a:lnTo>
                  <a:lnTo>
                    <a:pt x="1273" y="4133"/>
                  </a:lnTo>
                  <a:lnTo>
                    <a:pt x="1273" y="4133"/>
                  </a:lnTo>
                  <a:cubicBezTo>
                    <a:pt x="1273" y="4132"/>
                    <a:pt x="1273" y="4132"/>
                    <a:pt x="1273" y="4132"/>
                  </a:cubicBezTo>
                  <a:lnTo>
                    <a:pt x="1273" y="4132"/>
                  </a:lnTo>
                  <a:cubicBezTo>
                    <a:pt x="1277" y="4125"/>
                    <a:pt x="1281" y="4118"/>
                    <a:pt x="1285" y="4110"/>
                  </a:cubicBezTo>
                  <a:lnTo>
                    <a:pt x="1285" y="4110"/>
                  </a:lnTo>
                  <a:cubicBezTo>
                    <a:pt x="1287" y="4105"/>
                    <a:pt x="1289" y="4100"/>
                    <a:pt x="1292" y="4094"/>
                  </a:cubicBezTo>
                  <a:lnTo>
                    <a:pt x="1292" y="4094"/>
                  </a:lnTo>
                  <a:cubicBezTo>
                    <a:pt x="1293" y="4093"/>
                    <a:pt x="1293" y="4091"/>
                    <a:pt x="1294" y="4090"/>
                  </a:cubicBezTo>
                  <a:lnTo>
                    <a:pt x="1294" y="4090"/>
                  </a:lnTo>
                  <a:cubicBezTo>
                    <a:pt x="1294" y="4089"/>
                    <a:pt x="1295" y="4088"/>
                    <a:pt x="1296" y="4087"/>
                  </a:cubicBezTo>
                  <a:lnTo>
                    <a:pt x="1296" y="4087"/>
                  </a:lnTo>
                  <a:cubicBezTo>
                    <a:pt x="1299" y="4080"/>
                    <a:pt x="1302" y="4072"/>
                    <a:pt x="1306" y="4066"/>
                  </a:cubicBezTo>
                  <a:lnTo>
                    <a:pt x="1306" y="4066"/>
                  </a:lnTo>
                  <a:cubicBezTo>
                    <a:pt x="1308" y="4061"/>
                    <a:pt x="1310" y="4057"/>
                    <a:pt x="1311" y="4053"/>
                  </a:cubicBezTo>
                  <a:lnTo>
                    <a:pt x="1311" y="4053"/>
                  </a:lnTo>
                  <a:cubicBezTo>
                    <a:pt x="1313" y="4050"/>
                    <a:pt x="1313" y="4048"/>
                    <a:pt x="1315" y="4047"/>
                  </a:cubicBezTo>
                  <a:lnTo>
                    <a:pt x="1315" y="4047"/>
                  </a:lnTo>
                  <a:cubicBezTo>
                    <a:pt x="1315" y="4045"/>
                    <a:pt x="1315" y="4044"/>
                    <a:pt x="1316" y="4043"/>
                  </a:cubicBezTo>
                  <a:lnTo>
                    <a:pt x="1316" y="4043"/>
                  </a:lnTo>
                  <a:cubicBezTo>
                    <a:pt x="1320" y="4035"/>
                    <a:pt x="1322" y="4028"/>
                    <a:pt x="1326" y="4021"/>
                  </a:cubicBezTo>
                  <a:lnTo>
                    <a:pt x="1326" y="4021"/>
                  </a:lnTo>
                  <a:cubicBezTo>
                    <a:pt x="1327" y="4017"/>
                    <a:pt x="1329" y="4014"/>
                    <a:pt x="1331" y="4009"/>
                  </a:cubicBezTo>
                  <a:lnTo>
                    <a:pt x="1331" y="4009"/>
                  </a:lnTo>
                  <a:cubicBezTo>
                    <a:pt x="1332" y="4007"/>
                    <a:pt x="1333" y="4004"/>
                    <a:pt x="1334" y="4002"/>
                  </a:cubicBezTo>
                  <a:lnTo>
                    <a:pt x="1334" y="4002"/>
                  </a:lnTo>
                  <a:cubicBezTo>
                    <a:pt x="1335" y="4001"/>
                    <a:pt x="1335" y="4000"/>
                    <a:pt x="1336" y="3998"/>
                  </a:cubicBezTo>
                  <a:lnTo>
                    <a:pt x="1336" y="3998"/>
                  </a:lnTo>
                  <a:cubicBezTo>
                    <a:pt x="1339" y="3991"/>
                    <a:pt x="1343" y="3983"/>
                    <a:pt x="1346" y="3976"/>
                  </a:cubicBezTo>
                  <a:lnTo>
                    <a:pt x="1346" y="3976"/>
                  </a:lnTo>
                  <a:cubicBezTo>
                    <a:pt x="1347" y="3973"/>
                    <a:pt x="1348" y="3969"/>
                    <a:pt x="1350" y="3966"/>
                  </a:cubicBezTo>
                  <a:lnTo>
                    <a:pt x="1350" y="3966"/>
                  </a:lnTo>
                  <a:cubicBezTo>
                    <a:pt x="1351" y="3963"/>
                    <a:pt x="1352" y="3960"/>
                    <a:pt x="1354" y="3957"/>
                  </a:cubicBezTo>
                  <a:lnTo>
                    <a:pt x="1354" y="3957"/>
                  </a:lnTo>
                  <a:cubicBezTo>
                    <a:pt x="1354" y="3955"/>
                    <a:pt x="1355" y="3954"/>
                    <a:pt x="1355" y="3953"/>
                  </a:cubicBezTo>
                  <a:lnTo>
                    <a:pt x="1355" y="3953"/>
                  </a:lnTo>
                  <a:cubicBezTo>
                    <a:pt x="1359" y="3945"/>
                    <a:pt x="1362" y="3938"/>
                    <a:pt x="1365" y="3930"/>
                  </a:cubicBezTo>
                  <a:lnTo>
                    <a:pt x="1365" y="3930"/>
                  </a:lnTo>
                  <a:cubicBezTo>
                    <a:pt x="1366" y="3927"/>
                    <a:pt x="1367" y="3924"/>
                    <a:pt x="1368" y="3920"/>
                  </a:cubicBezTo>
                  <a:lnTo>
                    <a:pt x="1368" y="3920"/>
                  </a:lnTo>
                  <a:cubicBezTo>
                    <a:pt x="1370" y="3918"/>
                    <a:pt x="1371" y="3914"/>
                    <a:pt x="1372" y="3911"/>
                  </a:cubicBezTo>
                  <a:lnTo>
                    <a:pt x="1372" y="3911"/>
                  </a:lnTo>
                  <a:cubicBezTo>
                    <a:pt x="1373" y="3910"/>
                    <a:pt x="1373" y="3908"/>
                    <a:pt x="1374" y="3907"/>
                  </a:cubicBezTo>
                  <a:lnTo>
                    <a:pt x="1374" y="3907"/>
                  </a:lnTo>
                  <a:cubicBezTo>
                    <a:pt x="1377" y="3899"/>
                    <a:pt x="1380" y="3891"/>
                    <a:pt x="1383" y="3884"/>
                  </a:cubicBezTo>
                  <a:lnTo>
                    <a:pt x="1383" y="3884"/>
                  </a:lnTo>
                  <a:cubicBezTo>
                    <a:pt x="1384" y="3881"/>
                    <a:pt x="1385" y="3878"/>
                    <a:pt x="1386" y="3875"/>
                  </a:cubicBezTo>
                  <a:lnTo>
                    <a:pt x="1386" y="3875"/>
                  </a:lnTo>
                  <a:cubicBezTo>
                    <a:pt x="1387" y="3872"/>
                    <a:pt x="1389" y="3868"/>
                    <a:pt x="1390" y="3865"/>
                  </a:cubicBezTo>
                  <a:lnTo>
                    <a:pt x="1390" y="3865"/>
                  </a:lnTo>
                  <a:cubicBezTo>
                    <a:pt x="1390" y="3864"/>
                    <a:pt x="1391" y="3862"/>
                    <a:pt x="1392" y="3861"/>
                  </a:cubicBezTo>
                  <a:lnTo>
                    <a:pt x="1392" y="3861"/>
                  </a:lnTo>
                  <a:cubicBezTo>
                    <a:pt x="1395" y="3853"/>
                    <a:pt x="1397" y="3845"/>
                    <a:pt x="1400" y="3838"/>
                  </a:cubicBezTo>
                  <a:lnTo>
                    <a:pt x="1400" y="3838"/>
                  </a:lnTo>
                  <a:cubicBezTo>
                    <a:pt x="1401" y="3834"/>
                    <a:pt x="1403" y="3831"/>
                    <a:pt x="1404" y="3828"/>
                  </a:cubicBezTo>
                  <a:lnTo>
                    <a:pt x="1404" y="3828"/>
                  </a:lnTo>
                  <a:cubicBezTo>
                    <a:pt x="1405" y="3825"/>
                    <a:pt x="1406" y="3821"/>
                    <a:pt x="1408" y="3818"/>
                  </a:cubicBezTo>
                  <a:lnTo>
                    <a:pt x="1408" y="3818"/>
                  </a:lnTo>
                  <a:cubicBezTo>
                    <a:pt x="1408" y="3817"/>
                    <a:pt x="1408" y="3815"/>
                    <a:pt x="1409" y="3814"/>
                  </a:cubicBezTo>
                  <a:lnTo>
                    <a:pt x="1409" y="3814"/>
                  </a:lnTo>
                  <a:cubicBezTo>
                    <a:pt x="1411" y="3806"/>
                    <a:pt x="1414" y="3798"/>
                    <a:pt x="1417" y="3790"/>
                  </a:cubicBezTo>
                  <a:lnTo>
                    <a:pt x="1417" y="3790"/>
                  </a:lnTo>
                  <a:cubicBezTo>
                    <a:pt x="1418" y="3787"/>
                    <a:pt x="1419" y="3784"/>
                    <a:pt x="1420" y="3780"/>
                  </a:cubicBezTo>
                  <a:lnTo>
                    <a:pt x="1420" y="3780"/>
                  </a:lnTo>
                  <a:cubicBezTo>
                    <a:pt x="1422" y="3777"/>
                    <a:pt x="1423" y="3773"/>
                    <a:pt x="1424" y="3770"/>
                  </a:cubicBezTo>
                  <a:lnTo>
                    <a:pt x="1424" y="3770"/>
                  </a:lnTo>
                  <a:cubicBezTo>
                    <a:pt x="1424" y="3769"/>
                    <a:pt x="1425" y="3768"/>
                    <a:pt x="1425" y="3767"/>
                  </a:cubicBezTo>
                  <a:lnTo>
                    <a:pt x="1425" y="3767"/>
                  </a:lnTo>
                  <a:cubicBezTo>
                    <a:pt x="1428" y="3759"/>
                    <a:pt x="1430" y="3751"/>
                    <a:pt x="1433" y="3743"/>
                  </a:cubicBezTo>
                  <a:lnTo>
                    <a:pt x="1433" y="3743"/>
                  </a:lnTo>
                  <a:cubicBezTo>
                    <a:pt x="1435" y="3739"/>
                    <a:pt x="1436" y="3735"/>
                    <a:pt x="1437" y="3731"/>
                  </a:cubicBezTo>
                  <a:lnTo>
                    <a:pt x="1437" y="3731"/>
                  </a:lnTo>
                  <a:cubicBezTo>
                    <a:pt x="1438" y="3728"/>
                    <a:pt x="1439" y="3725"/>
                    <a:pt x="1440" y="3721"/>
                  </a:cubicBezTo>
                  <a:lnTo>
                    <a:pt x="1440" y="3721"/>
                  </a:lnTo>
                  <a:cubicBezTo>
                    <a:pt x="1441" y="3721"/>
                    <a:pt x="1441" y="3719"/>
                    <a:pt x="1441" y="3719"/>
                  </a:cubicBezTo>
                  <a:lnTo>
                    <a:pt x="1441" y="3719"/>
                  </a:lnTo>
                  <a:cubicBezTo>
                    <a:pt x="1444" y="3711"/>
                    <a:pt x="1446" y="3703"/>
                    <a:pt x="1448" y="3695"/>
                  </a:cubicBezTo>
                  <a:lnTo>
                    <a:pt x="1448" y="3695"/>
                  </a:lnTo>
                  <a:cubicBezTo>
                    <a:pt x="1450" y="3690"/>
                    <a:pt x="1452" y="3686"/>
                    <a:pt x="1453" y="3681"/>
                  </a:cubicBezTo>
                  <a:lnTo>
                    <a:pt x="1453" y="3681"/>
                  </a:lnTo>
                  <a:cubicBezTo>
                    <a:pt x="1453" y="3678"/>
                    <a:pt x="1455" y="3675"/>
                    <a:pt x="1455" y="3672"/>
                  </a:cubicBezTo>
                  <a:lnTo>
                    <a:pt x="1455" y="3672"/>
                  </a:lnTo>
                  <a:cubicBezTo>
                    <a:pt x="1455" y="3672"/>
                    <a:pt x="1456" y="3672"/>
                    <a:pt x="1456" y="3671"/>
                  </a:cubicBezTo>
                  <a:lnTo>
                    <a:pt x="1456" y="3671"/>
                  </a:lnTo>
                  <a:cubicBezTo>
                    <a:pt x="1458" y="3662"/>
                    <a:pt x="1461" y="3655"/>
                    <a:pt x="1463" y="3647"/>
                  </a:cubicBezTo>
                  <a:lnTo>
                    <a:pt x="1463" y="3647"/>
                  </a:lnTo>
                  <a:cubicBezTo>
                    <a:pt x="1465" y="3641"/>
                    <a:pt x="1466" y="3635"/>
                    <a:pt x="1468" y="3630"/>
                  </a:cubicBezTo>
                  <a:lnTo>
                    <a:pt x="1468" y="3630"/>
                  </a:lnTo>
                  <a:cubicBezTo>
                    <a:pt x="1469" y="3627"/>
                    <a:pt x="1469" y="3625"/>
                    <a:pt x="1470" y="3623"/>
                  </a:cubicBezTo>
                  <a:lnTo>
                    <a:pt x="1471" y="3622"/>
                  </a:lnTo>
                  <a:lnTo>
                    <a:pt x="1471" y="3622"/>
                  </a:lnTo>
                  <a:lnTo>
                    <a:pt x="1471" y="3622"/>
                  </a:lnTo>
                  <a:lnTo>
                    <a:pt x="1471" y="3622"/>
                  </a:lnTo>
                  <a:cubicBezTo>
                    <a:pt x="1473" y="3614"/>
                    <a:pt x="1475" y="3606"/>
                    <a:pt x="1477" y="3598"/>
                  </a:cubicBezTo>
                  <a:lnTo>
                    <a:pt x="1477" y="3598"/>
                  </a:lnTo>
                  <a:cubicBezTo>
                    <a:pt x="1479" y="3590"/>
                    <a:pt x="1482" y="3583"/>
                    <a:pt x="1483" y="3576"/>
                  </a:cubicBezTo>
                  <a:lnTo>
                    <a:pt x="1483" y="3576"/>
                  </a:lnTo>
                  <a:cubicBezTo>
                    <a:pt x="1483" y="3574"/>
                    <a:pt x="1484" y="3573"/>
                    <a:pt x="1485" y="3572"/>
                  </a:cubicBezTo>
                  <a:lnTo>
                    <a:pt x="1485" y="3572"/>
                  </a:lnTo>
                  <a:cubicBezTo>
                    <a:pt x="1487" y="3564"/>
                    <a:pt x="1489" y="3557"/>
                    <a:pt x="1491" y="3549"/>
                  </a:cubicBezTo>
                  <a:lnTo>
                    <a:pt x="1491" y="3549"/>
                  </a:lnTo>
                  <a:cubicBezTo>
                    <a:pt x="1493" y="3540"/>
                    <a:pt x="1495" y="3532"/>
                    <a:pt x="1498" y="3524"/>
                  </a:cubicBezTo>
                  <a:lnTo>
                    <a:pt x="1498" y="3524"/>
                  </a:lnTo>
                  <a:lnTo>
                    <a:pt x="1498" y="3523"/>
                  </a:lnTo>
                  <a:lnTo>
                    <a:pt x="1499" y="3519"/>
                  </a:lnTo>
                  <a:lnTo>
                    <a:pt x="1499" y="3519"/>
                  </a:lnTo>
                  <a:cubicBezTo>
                    <a:pt x="1500" y="3513"/>
                    <a:pt x="1502" y="3506"/>
                    <a:pt x="1504" y="3499"/>
                  </a:cubicBezTo>
                  <a:lnTo>
                    <a:pt x="1504" y="3499"/>
                  </a:lnTo>
                  <a:cubicBezTo>
                    <a:pt x="1505" y="3491"/>
                    <a:pt x="1507" y="3483"/>
                    <a:pt x="1510" y="3475"/>
                  </a:cubicBezTo>
                  <a:lnTo>
                    <a:pt x="1510" y="3475"/>
                  </a:lnTo>
                  <a:cubicBezTo>
                    <a:pt x="1510" y="3473"/>
                    <a:pt x="1510" y="3472"/>
                    <a:pt x="1510" y="3471"/>
                  </a:cubicBezTo>
                  <a:lnTo>
                    <a:pt x="1510" y="3471"/>
                  </a:lnTo>
                  <a:cubicBezTo>
                    <a:pt x="1511" y="3469"/>
                    <a:pt x="1511" y="3467"/>
                    <a:pt x="1511" y="3466"/>
                  </a:cubicBezTo>
                  <a:lnTo>
                    <a:pt x="1511" y="3466"/>
                  </a:lnTo>
                  <a:cubicBezTo>
                    <a:pt x="1513" y="3460"/>
                    <a:pt x="1514" y="3455"/>
                    <a:pt x="1515" y="3450"/>
                  </a:cubicBezTo>
                  <a:lnTo>
                    <a:pt x="1515" y="3450"/>
                  </a:lnTo>
                  <a:cubicBezTo>
                    <a:pt x="1518" y="3441"/>
                    <a:pt x="1519" y="3433"/>
                    <a:pt x="1521" y="3425"/>
                  </a:cubicBezTo>
                  <a:lnTo>
                    <a:pt x="1521" y="3425"/>
                  </a:lnTo>
                  <a:cubicBezTo>
                    <a:pt x="1522" y="3422"/>
                    <a:pt x="1523" y="3420"/>
                    <a:pt x="1523" y="3417"/>
                  </a:cubicBezTo>
                  <a:lnTo>
                    <a:pt x="1523" y="3417"/>
                  </a:lnTo>
                  <a:cubicBezTo>
                    <a:pt x="1523" y="3417"/>
                    <a:pt x="1523" y="3415"/>
                    <a:pt x="1524" y="3415"/>
                  </a:cubicBezTo>
                  <a:lnTo>
                    <a:pt x="1524" y="3415"/>
                  </a:lnTo>
                  <a:cubicBezTo>
                    <a:pt x="1524" y="3414"/>
                    <a:pt x="1524" y="3413"/>
                    <a:pt x="1524" y="3412"/>
                  </a:cubicBezTo>
                  <a:lnTo>
                    <a:pt x="1524" y="3412"/>
                  </a:lnTo>
                  <a:cubicBezTo>
                    <a:pt x="1525" y="3408"/>
                    <a:pt x="1526" y="3404"/>
                    <a:pt x="1527" y="3400"/>
                  </a:cubicBezTo>
                  <a:lnTo>
                    <a:pt x="1527" y="3400"/>
                  </a:lnTo>
                  <a:cubicBezTo>
                    <a:pt x="1529" y="3392"/>
                    <a:pt x="1530" y="3384"/>
                    <a:pt x="1532" y="3376"/>
                  </a:cubicBezTo>
                  <a:lnTo>
                    <a:pt x="1532" y="3376"/>
                  </a:lnTo>
                  <a:cubicBezTo>
                    <a:pt x="1533" y="3372"/>
                    <a:pt x="1534" y="3367"/>
                    <a:pt x="1535" y="3363"/>
                  </a:cubicBezTo>
                  <a:lnTo>
                    <a:pt x="1535" y="3363"/>
                  </a:lnTo>
                  <a:cubicBezTo>
                    <a:pt x="1535" y="3361"/>
                    <a:pt x="1535" y="3359"/>
                    <a:pt x="1536" y="3357"/>
                  </a:cubicBezTo>
                  <a:lnTo>
                    <a:pt x="1536" y="3357"/>
                  </a:lnTo>
                  <a:cubicBezTo>
                    <a:pt x="1537" y="3355"/>
                    <a:pt x="1537" y="3353"/>
                    <a:pt x="1537" y="3351"/>
                  </a:cubicBezTo>
                  <a:lnTo>
                    <a:pt x="1537" y="3351"/>
                  </a:lnTo>
                  <a:cubicBezTo>
                    <a:pt x="1539" y="3343"/>
                    <a:pt x="1541" y="3334"/>
                    <a:pt x="1543" y="3326"/>
                  </a:cubicBezTo>
                  <a:lnTo>
                    <a:pt x="1543" y="3326"/>
                  </a:lnTo>
                  <a:cubicBezTo>
                    <a:pt x="1544" y="3320"/>
                    <a:pt x="1545" y="3313"/>
                    <a:pt x="1546" y="3306"/>
                  </a:cubicBezTo>
                  <a:lnTo>
                    <a:pt x="1547" y="3303"/>
                  </a:lnTo>
                  <a:lnTo>
                    <a:pt x="1547" y="3303"/>
                  </a:lnTo>
                  <a:cubicBezTo>
                    <a:pt x="1547" y="3302"/>
                    <a:pt x="1547" y="3302"/>
                    <a:pt x="1547" y="3302"/>
                  </a:cubicBezTo>
                  <a:lnTo>
                    <a:pt x="1547" y="3302"/>
                  </a:lnTo>
                  <a:cubicBezTo>
                    <a:pt x="1549" y="3294"/>
                    <a:pt x="1551" y="3286"/>
                    <a:pt x="1552" y="3278"/>
                  </a:cubicBezTo>
                  <a:lnTo>
                    <a:pt x="1552" y="3278"/>
                  </a:lnTo>
                  <a:cubicBezTo>
                    <a:pt x="1553" y="3270"/>
                    <a:pt x="1555" y="3261"/>
                    <a:pt x="1556" y="3253"/>
                  </a:cubicBezTo>
                  <a:lnTo>
                    <a:pt x="1556" y="3253"/>
                  </a:lnTo>
                  <a:cubicBezTo>
                    <a:pt x="1557" y="3252"/>
                    <a:pt x="1557" y="3251"/>
                    <a:pt x="1557" y="3250"/>
                  </a:cubicBezTo>
                  <a:lnTo>
                    <a:pt x="1557" y="3250"/>
                  </a:lnTo>
                  <a:cubicBezTo>
                    <a:pt x="1557" y="3247"/>
                    <a:pt x="1558" y="3246"/>
                    <a:pt x="1558" y="3243"/>
                  </a:cubicBezTo>
                  <a:lnTo>
                    <a:pt x="1558" y="3243"/>
                  </a:lnTo>
                  <a:cubicBezTo>
                    <a:pt x="1559" y="3238"/>
                    <a:pt x="1560" y="3234"/>
                    <a:pt x="1561" y="3229"/>
                  </a:cubicBezTo>
                  <a:lnTo>
                    <a:pt x="1561" y="3229"/>
                  </a:lnTo>
                  <a:cubicBezTo>
                    <a:pt x="1562" y="3221"/>
                    <a:pt x="1563" y="3213"/>
                    <a:pt x="1565" y="3205"/>
                  </a:cubicBezTo>
                  <a:lnTo>
                    <a:pt x="1565" y="3205"/>
                  </a:lnTo>
                  <a:cubicBezTo>
                    <a:pt x="1565" y="3201"/>
                    <a:pt x="1566" y="3198"/>
                    <a:pt x="1567" y="3195"/>
                  </a:cubicBezTo>
                  <a:lnTo>
                    <a:pt x="1567" y="3195"/>
                  </a:lnTo>
                  <a:cubicBezTo>
                    <a:pt x="1567" y="3192"/>
                    <a:pt x="1568" y="3189"/>
                    <a:pt x="1568" y="3186"/>
                  </a:cubicBezTo>
                  <a:lnTo>
                    <a:pt x="1568" y="3186"/>
                  </a:lnTo>
                  <a:cubicBezTo>
                    <a:pt x="1568" y="3184"/>
                    <a:pt x="1568" y="3183"/>
                    <a:pt x="1569" y="3181"/>
                  </a:cubicBezTo>
                  <a:lnTo>
                    <a:pt x="1569" y="3181"/>
                  </a:lnTo>
                  <a:cubicBezTo>
                    <a:pt x="1570" y="3173"/>
                    <a:pt x="1571" y="3165"/>
                    <a:pt x="1573" y="3157"/>
                  </a:cubicBezTo>
                  <a:lnTo>
                    <a:pt x="1573" y="3157"/>
                  </a:lnTo>
                  <a:cubicBezTo>
                    <a:pt x="1574" y="3150"/>
                    <a:pt x="1575" y="3143"/>
                    <a:pt x="1576" y="3137"/>
                  </a:cubicBezTo>
                  <a:lnTo>
                    <a:pt x="1576" y="3137"/>
                  </a:lnTo>
                  <a:cubicBezTo>
                    <a:pt x="1576" y="3133"/>
                    <a:pt x="1577" y="3131"/>
                    <a:pt x="1578" y="3127"/>
                  </a:cubicBezTo>
                  <a:lnTo>
                    <a:pt x="1578" y="3127"/>
                  </a:lnTo>
                  <a:cubicBezTo>
                    <a:pt x="1578" y="3122"/>
                    <a:pt x="1579" y="3116"/>
                    <a:pt x="1580" y="3111"/>
                  </a:cubicBezTo>
                  <a:lnTo>
                    <a:pt x="1580" y="3111"/>
                  </a:lnTo>
                  <a:cubicBezTo>
                    <a:pt x="1581" y="3104"/>
                    <a:pt x="1582" y="3096"/>
                    <a:pt x="1583" y="3088"/>
                  </a:cubicBezTo>
                  <a:lnTo>
                    <a:pt x="1583" y="3088"/>
                  </a:lnTo>
                  <a:cubicBezTo>
                    <a:pt x="1584" y="3085"/>
                    <a:pt x="1584" y="3083"/>
                    <a:pt x="1584" y="3080"/>
                  </a:cubicBezTo>
                  <a:lnTo>
                    <a:pt x="1586" y="3069"/>
                  </a:lnTo>
                  <a:lnTo>
                    <a:pt x="1586" y="3069"/>
                  </a:lnTo>
                  <a:cubicBezTo>
                    <a:pt x="1586" y="3068"/>
                    <a:pt x="1586" y="3068"/>
                    <a:pt x="1586" y="3066"/>
                  </a:cubicBezTo>
                  <a:lnTo>
                    <a:pt x="1586" y="3066"/>
                  </a:lnTo>
                  <a:cubicBezTo>
                    <a:pt x="1587" y="3059"/>
                    <a:pt x="1588" y="3052"/>
                    <a:pt x="1589" y="3044"/>
                  </a:cubicBezTo>
                  <a:lnTo>
                    <a:pt x="1589" y="3044"/>
                  </a:lnTo>
                  <a:cubicBezTo>
                    <a:pt x="1590" y="3036"/>
                    <a:pt x="1591" y="3029"/>
                    <a:pt x="1592" y="3022"/>
                  </a:cubicBezTo>
                  <a:lnTo>
                    <a:pt x="1592" y="3022"/>
                  </a:lnTo>
                  <a:cubicBezTo>
                    <a:pt x="1592" y="3021"/>
                    <a:pt x="1592" y="3021"/>
                    <a:pt x="1592" y="3019"/>
                  </a:cubicBezTo>
                  <a:lnTo>
                    <a:pt x="1592" y="3019"/>
                  </a:lnTo>
                  <a:cubicBezTo>
                    <a:pt x="1593" y="3016"/>
                    <a:pt x="1593" y="3012"/>
                    <a:pt x="1593" y="3008"/>
                  </a:cubicBezTo>
                  <a:lnTo>
                    <a:pt x="1593" y="3008"/>
                  </a:lnTo>
                  <a:cubicBezTo>
                    <a:pt x="1594" y="3005"/>
                    <a:pt x="1594" y="3002"/>
                    <a:pt x="1595" y="2999"/>
                  </a:cubicBezTo>
                  <a:lnTo>
                    <a:pt x="1595" y="2999"/>
                  </a:lnTo>
                  <a:cubicBezTo>
                    <a:pt x="1595" y="2992"/>
                    <a:pt x="1597" y="2984"/>
                    <a:pt x="1597" y="2976"/>
                  </a:cubicBezTo>
                  <a:lnTo>
                    <a:pt x="1597" y="2976"/>
                  </a:lnTo>
                  <a:cubicBezTo>
                    <a:pt x="1598" y="2971"/>
                    <a:pt x="1598" y="2966"/>
                    <a:pt x="1599" y="2962"/>
                  </a:cubicBezTo>
                  <a:lnTo>
                    <a:pt x="1599" y="2962"/>
                  </a:lnTo>
                  <a:cubicBezTo>
                    <a:pt x="1599" y="2958"/>
                    <a:pt x="1599" y="2954"/>
                    <a:pt x="1600" y="2949"/>
                  </a:cubicBezTo>
                  <a:lnTo>
                    <a:pt x="1600" y="2949"/>
                  </a:lnTo>
                  <a:cubicBezTo>
                    <a:pt x="1601" y="2944"/>
                    <a:pt x="1602" y="2938"/>
                    <a:pt x="1602" y="2933"/>
                  </a:cubicBezTo>
                  <a:lnTo>
                    <a:pt x="1602" y="2933"/>
                  </a:lnTo>
                  <a:cubicBezTo>
                    <a:pt x="1603" y="2926"/>
                    <a:pt x="1603" y="2919"/>
                    <a:pt x="1604" y="2913"/>
                  </a:cubicBezTo>
                  <a:lnTo>
                    <a:pt x="1604" y="2913"/>
                  </a:lnTo>
                  <a:cubicBezTo>
                    <a:pt x="1604" y="2908"/>
                    <a:pt x="1604" y="2905"/>
                    <a:pt x="1605" y="2901"/>
                  </a:cubicBezTo>
                  <a:lnTo>
                    <a:pt x="1605" y="2901"/>
                  </a:lnTo>
                  <a:cubicBezTo>
                    <a:pt x="1606" y="2897"/>
                    <a:pt x="1606" y="2895"/>
                    <a:pt x="1606" y="2891"/>
                  </a:cubicBezTo>
                  <a:lnTo>
                    <a:pt x="1606" y="2891"/>
                  </a:lnTo>
                  <a:cubicBezTo>
                    <a:pt x="1607" y="2884"/>
                    <a:pt x="1608" y="2877"/>
                    <a:pt x="1608" y="2871"/>
                  </a:cubicBezTo>
                  <a:lnTo>
                    <a:pt x="1608" y="2871"/>
                  </a:lnTo>
                  <a:cubicBezTo>
                    <a:pt x="1609" y="2864"/>
                    <a:pt x="1609" y="2858"/>
                    <a:pt x="1610" y="2851"/>
                  </a:cubicBezTo>
                  <a:lnTo>
                    <a:pt x="1610" y="2851"/>
                  </a:lnTo>
                  <a:cubicBezTo>
                    <a:pt x="1610" y="2847"/>
                    <a:pt x="1610" y="2844"/>
                    <a:pt x="1610" y="2840"/>
                  </a:cubicBezTo>
                  <a:lnTo>
                    <a:pt x="1610" y="2840"/>
                  </a:lnTo>
                  <a:cubicBezTo>
                    <a:pt x="1610" y="2837"/>
                    <a:pt x="1611" y="2834"/>
                    <a:pt x="1611" y="2831"/>
                  </a:cubicBezTo>
                  <a:lnTo>
                    <a:pt x="1611" y="2831"/>
                  </a:lnTo>
                  <a:lnTo>
                    <a:pt x="1611" y="2831"/>
                  </a:lnTo>
                  <a:cubicBezTo>
                    <a:pt x="1612" y="2824"/>
                    <a:pt x="1613" y="2817"/>
                    <a:pt x="1613" y="2811"/>
                  </a:cubicBezTo>
                  <a:lnTo>
                    <a:pt x="1613" y="2811"/>
                  </a:lnTo>
                  <a:cubicBezTo>
                    <a:pt x="1614" y="2804"/>
                    <a:pt x="1614" y="2797"/>
                    <a:pt x="1614" y="2791"/>
                  </a:cubicBezTo>
                  <a:lnTo>
                    <a:pt x="1614" y="2791"/>
                  </a:lnTo>
                  <a:cubicBezTo>
                    <a:pt x="1615" y="2786"/>
                    <a:pt x="1615" y="2782"/>
                    <a:pt x="1615" y="2778"/>
                  </a:cubicBezTo>
                  <a:lnTo>
                    <a:pt x="1615" y="2778"/>
                  </a:lnTo>
                  <a:cubicBezTo>
                    <a:pt x="1615" y="2776"/>
                    <a:pt x="1615" y="2773"/>
                    <a:pt x="1616" y="2770"/>
                  </a:cubicBezTo>
                  <a:lnTo>
                    <a:pt x="1616" y="2770"/>
                  </a:lnTo>
                  <a:lnTo>
                    <a:pt x="1616" y="2770"/>
                  </a:lnTo>
                  <a:lnTo>
                    <a:pt x="1616" y="2770"/>
                  </a:lnTo>
                  <a:cubicBezTo>
                    <a:pt x="1616" y="2764"/>
                    <a:pt x="1617" y="2757"/>
                    <a:pt x="1617" y="2750"/>
                  </a:cubicBezTo>
                  <a:lnTo>
                    <a:pt x="1617" y="2750"/>
                  </a:lnTo>
                  <a:cubicBezTo>
                    <a:pt x="1617" y="2743"/>
                    <a:pt x="1618" y="2736"/>
                    <a:pt x="1619" y="2729"/>
                  </a:cubicBezTo>
                  <a:lnTo>
                    <a:pt x="1619" y="2729"/>
                  </a:lnTo>
                  <a:cubicBezTo>
                    <a:pt x="1619" y="2725"/>
                    <a:pt x="1619" y="2721"/>
                    <a:pt x="1619" y="2716"/>
                  </a:cubicBezTo>
                  <a:lnTo>
                    <a:pt x="1619" y="2716"/>
                  </a:lnTo>
                  <a:cubicBezTo>
                    <a:pt x="1619" y="2714"/>
                    <a:pt x="1619" y="2712"/>
                    <a:pt x="1620" y="2709"/>
                  </a:cubicBezTo>
                  <a:lnTo>
                    <a:pt x="1620" y="2709"/>
                  </a:lnTo>
                  <a:lnTo>
                    <a:pt x="1620" y="2709"/>
                  </a:lnTo>
                  <a:lnTo>
                    <a:pt x="1620" y="2709"/>
                  </a:lnTo>
                  <a:cubicBezTo>
                    <a:pt x="1620" y="2702"/>
                    <a:pt x="1620" y="2696"/>
                    <a:pt x="1620" y="2690"/>
                  </a:cubicBezTo>
                  <a:lnTo>
                    <a:pt x="1620" y="2690"/>
                  </a:lnTo>
                  <a:cubicBezTo>
                    <a:pt x="1621" y="2683"/>
                    <a:pt x="1621" y="2677"/>
                    <a:pt x="1621" y="2671"/>
                  </a:cubicBezTo>
                  <a:lnTo>
                    <a:pt x="1621" y="2671"/>
                  </a:lnTo>
                  <a:cubicBezTo>
                    <a:pt x="1621" y="2665"/>
                    <a:pt x="1622" y="2658"/>
                    <a:pt x="1622" y="2652"/>
                  </a:cubicBezTo>
                  <a:lnTo>
                    <a:pt x="1622" y="2652"/>
                  </a:lnTo>
                  <a:cubicBezTo>
                    <a:pt x="1622" y="2650"/>
                    <a:pt x="1622" y="2649"/>
                    <a:pt x="1622" y="2648"/>
                  </a:cubicBezTo>
                  <a:lnTo>
                    <a:pt x="1622" y="2648"/>
                  </a:lnTo>
                  <a:cubicBezTo>
                    <a:pt x="1623" y="2642"/>
                    <a:pt x="1623" y="2637"/>
                    <a:pt x="1623" y="2632"/>
                  </a:cubicBezTo>
                  <a:lnTo>
                    <a:pt x="1623" y="2632"/>
                  </a:lnTo>
                  <a:cubicBezTo>
                    <a:pt x="1623" y="2625"/>
                    <a:pt x="1623" y="2619"/>
                    <a:pt x="1623" y="2613"/>
                  </a:cubicBezTo>
                  <a:lnTo>
                    <a:pt x="1623" y="2613"/>
                  </a:lnTo>
                  <a:cubicBezTo>
                    <a:pt x="1624" y="2606"/>
                    <a:pt x="1624" y="2600"/>
                    <a:pt x="1624" y="2593"/>
                  </a:cubicBezTo>
                  <a:lnTo>
                    <a:pt x="1624" y="2593"/>
                  </a:lnTo>
                  <a:cubicBezTo>
                    <a:pt x="1624" y="2592"/>
                    <a:pt x="1625" y="2591"/>
                    <a:pt x="1625" y="2589"/>
                  </a:cubicBezTo>
                  <a:lnTo>
                    <a:pt x="1625" y="2589"/>
                  </a:lnTo>
                  <a:cubicBezTo>
                    <a:pt x="1625" y="2588"/>
                    <a:pt x="1625" y="2586"/>
                    <a:pt x="1625" y="2585"/>
                  </a:cubicBezTo>
                  <a:lnTo>
                    <a:pt x="1625" y="2585"/>
                  </a:lnTo>
                  <a:cubicBezTo>
                    <a:pt x="1625" y="2581"/>
                    <a:pt x="1625" y="2578"/>
                    <a:pt x="1625" y="2574"/>
                  </a:cubicBezTo>
                  <a:lnTo>
                    <a:pt x="1625" y="2574"/>
                  </a:lnTo>
                  <a:cubicBezTo>
                    <a:pt x="1625" y="2567"/>
                    <a:pt x="1625" y="2561"/>
                    <a:pt x="1625" y="2554"/>
                  </a:cubicBezTo>
                  <a:lnTo>
                    <a:pt x="1625" y="2554"/>
                  </a:lnTo>
                  <a:cubicBezTo>
                    <a:pt x="1625" y="2548"/>
                    <a:pt x="1625" y="2541"/>
                    <a:pt x="1625" y="2535"/>
                  </a:cubicBezTo>
                  <a:lnTo>
                    <a:pt x="1625" y="2535"/>
                  </a:lnTo>
                  <a:cubicBezTo>
                    <a:pt x="1626" y="2533"/>
                    <a:pt x="1626" y="2529"/>
                    <a:pt x="1626" y="2526"/>
                  </a:cubicBezTo>
                  <a:lnTo>
                    <a:pt x="1626" y="2526"/>
                  </a:lnTo>
                  <a:cubicBezTo>
                    <a:pt x="1626" y="2525"/>
                    <a:pt x="1626" y="2524"/>
                    <a:pt x="1626" y="2523"/>
                  </a:cubicBezTo>
                  <a:lnTo>
                    <a:pt x="1626" y="2523"/>
                  </a:lnTo>
                  <a:cubicBezTo>
                    <a:pt x="1626" y="2521"/>
                    <a:pt x="1626" y="2518"/>
                    <a:pt x="1626" y="2516"/>
                  </a:cubicBezTo>
                  <a:lnTo>
                    <a:pt x="1626" y="2516"/>
                  </a:lnTo>
                  <a:cubicBezTo>
                    <a:pt x="1626" y="2509"/>
                    <a:pt x="1626" y="2503"/>
                    <a:pt x="1626" y="2496"/>
                  </a:cubicBezTo>
                  <a:lnTo>
                    <a:pt x="1626" y="2496"/>
                  </a:lnTo>
                  <a:cubicBezTo>
                    <a:pt x="1626" y="2490"/>
                    <a:pt x="1626" y="2483"/>
                    <a:pt x="1626" y="2477"/>
                  </a:cubicBezTo>
                  <a:lnTo>
                    <a:pt x="1626" y="2477"/>
                  </a:lnTo>
                  <a:cubicBezTo>
                    <a:pt x="1626" y="2476"/>
                    <a:pt x="1626" y="2474"/>
                    <a:pt x="1626" y="2473"/>
                  </a:cubicBezTo>
                  <a:lnTo>
                    <a:pt x="1626" y="2473"/>
                  </a:lnTo>
                  <a:cubicBezTo>
                    <a:pt x="1626" y="2472"/>
                    <a:pt x="1626" y="2471"/>
                    <a:pt x="1626" y="2469"/>
                  </a:cubicBezTo>
                  <a:lnTo>
                    <a:pt x="1626" y="2465"/>
                  </a:lnTo>
                  <a:lnTo>
                    <a:pt x="1626" y="2461"/>
                  </a:lnTo>
                  <a:lnTo>
                    <a:pt x="1626" y="2461"/>
                  </a:lnTo>
                  <a:cubicBezTo>
                    <a:pt x="1626" y="2455"/>
                    <a:pt x="1626" y="2449"/>
                    <a:pt x="1626" y="244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8" name="Freeform 314">
              <a:extLst>
                <a:ext uri="{FF2B5EF4-FFF2-40B4-BE49-F238E27FC236}">
                  <a16:creationId xmlns:a16="http://schemas.microsoft.com/office/drawing/2014/main" id="{BE2732C5-8E18-4BE8-9617-B9F82E346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1359" y="5056283"/>
              <a:ext cx="2026933" cy="6135735"/>
            </a:xfrm>
            <a:custGeom>
              <a:avLst/>
              <a:gdLst>
                <a:gd name="T0" fmla="*/ 1623 w 1627"/>
                <a:gd name="T1" fmla="*/ 2282 h 4925"/>
                <a:gd name="T2" fmla="*/ 1613 w 1627"/>
                <a:gd name="T3" fmla="*/ 2112 h 4925"/>
                <a:gd name="T4" fmla="*/ 1583 w 1627"/>
                <a:gd name="T5" fmla="*/ 1834 h 4925"/>
                <a:gd name="T6" fmla="*/ 1540 w 1627"/>
                <a:gd name="T7" fmla="*/ 1583 h 4925"/>
                <a:gd name="T8" fmla="*/ 1504 w 1627"/>
                <a:gd name="T9" fmla="*/ 1426 h 4925"/>
                <a:gd name="T10" fmla="*/ 1467 w 1627"/>
                <a:gd name="T11" fmla="*/ 1290 h 4925"/>
                <a:gd name="T12" fmla="*/ 1419 w 1627"/>
                <a:gd name="T13" fmla="*/ 1137 h 4925"/>
                <a:gd name="T14" fmla="*/ 1368 w 1627"/>
                <a:gd name="T15" fmla="*/ 1003 h 4925"/>
                <a:gd name="T16" fmla="*/ 1297 w 1627"/>
                <a:gd name="T17" fmla="*/ 839 h 4925"/>
                <a:gd name="T18" fmla="*/ 1242 w 1627"/>
                <a:gd name="T19" fmla="*/ 732 h 4925"/>
                <a:gd name="T20" fmla="*/ 1168 w 1627"/>
                <a:gd name="T21" fmla="*/ 605 h 4925"/>
                <a:gd name="T22" fmla="*/ 1094 w 1627"/>
                <a:gd name="T23" fmla="*/ 497 h 4925"/>
                <a:gd name="T24" fmla="*/ 1022 w 1627"/>
                <a:gd name="T25" fmla="*/ 406 h 4925"/>
                <a:gd name="T26" fmla="*/ 932 w 1627"/>
                <a:gd name="T27" fmla="*/ 310 h 4925"/>
                <a:gd name="T28" fmla="*/ 871 w 1627"/>
                <a:gd name="T29" fmla="*/ 255 h 4925"/>
                <a:gd name="T30" fmla="*/ 794 w 1627"/>
                <a:gd name="T31" fmla="*/ 196 h 4925"/>
                <a:gd name="T32" fmla="*/ 719 w 1627"/>
                <a:gd name="T33" fmla="*/ 149 h 4925"/>
                <a:gd name="T34" fmla="*/ 639 w 1627"/>
                <a:gd name="T35" fmla="*/ 109 h 4925"/>
                <a:gd name="T36" fmla="*/ 564 w 1627"/>
                <a:gd name="T37" fmla="*/ 81 h 4925"/>
                <a:gd name="T38" fmla="*/ 482 w 1627"/>
                <a:gd name="T39" fmla="*/ 61 h 4925"/>
                <a:gd name="T40" fmla="*/ 55 w 1627"/>
                <a:gd name="T41" fmla="*/ 9 h 4925"/>
                <a:gd name="T42" fmla="*/ 208 w 1627"/>
                <a:gd name="T43" fmla="*/ 63 h 4925"/>
                <a:gd name="T44" fmla="*/ 361 w 1627"/>
                <a:gd name="T45" fmla="*/ 160 h 4925"/>
                <a:gd name="T46" fmla="*/ 488 w 1627"/>
                <a:gd name="T47" fmla="*/ 278 h 4925"/>
                <a:gd name="T48" fmla="*/ 624 w 1627"/>
                <a:gd name="T49" fmla="*/ 447 h 4925"/>
                <a:gd name="T50" fmla="*/ 737 w 1627"/>
                <a:gd name="T51" fmla="*/ 631 h 4925"/>
                <a:gd name="T52" fmla="*/ 855 w 1627"/>
                <a:gd name="T53" fmla="*/ 880 h 4925"/>
                <a:gd name="T54" fmla="*/ 955 w 1627"/>
                <a:gd name="T55" fmla="*/ 1160 h 4925"/>
                <a:gd name="T56" fmla="*/ 1037 w 1627"/>
                <a:gd name="T57" fmla="*/ 1476 h 4925"/>
                <a:gd name="T58" fmla="*/ 1093 w 1627"/>
                <a:gd name="T59" fmla="*/ 1795 h 4925"/>
                <a:gd name="T60" fmla="*/ 1127 w 1627"/>
                <a:gd name="T61" fmla="*/ 2138 h 4925"/>
                <a:gd name="T62" fmla="*/ 1137 w 1627"/>
                <a:gd name="T63" fmla="*/ 2524 h 4925"/>
                <a:gd name="T64" fmla="*/ 1123 w 1627"/>
                <a:gd name="T65" fmla="*/ 2841 h 4925"/>
                <a:gd name="T66" fmla="*/ 1097 w 1627"/>
                <a:gd name="T67" fmla="*/ 3096 h 4925"/>
                <a:gd name="T68" fmla="*/ 1039 w 1627"/>
                <a:gd name="T69" fmla="*/ 3437 h 4925"/>
                <a:gd name="T70" fmla="*/ 973 w 1627"/>
                <a:gd name="T71" fmla="*/ 3705 h 4925"/>
                <a:gd name="T72" fmla="*/ 874 w 1627"/>
                <a:gd name="T73" fmla="*/ 3996 h 4925"/>
                <a:gd name="T74" fmla="*/ 776 w 1627"/>
                <a:gd name="T75" fmla="*/ 4218 h 4925"/>
                <a:gd name="T76" fmla="*/ 648 w 1627"/>
                <a:gd name="T77" fmla="*/ 4441 h 4925"/>
                <a:gd name="T78" fmla="*/ 512 w 1627"/>
                <a:gd name="T79" fmla="*/ 4620 h 4925"/>
                <a:gd name="T80" fmla="*/ 364 w 1627"/>
                <a:gd name="T81" fmla="*/ 4760 h 4925"/>
                <a:gd name="T82" fmla="*/ 233 w 1627"/>
                <a:gd name="T83" fmla="*/ 4847 h 4925"/>
                <a:gd name="T84" fmla="*/ 75 w 1627"/>
                <a:gd name="T85" fmla="*/ 4909 h 4925"/>
                <a:gd name="T86" fmla="*/ 534 w 1627"/>
                <a:gd name="T87" fmla="*/ 4851 h 4925"/>
                <a:gd name="T88" fmla="*/ 663 w 1627"/>
                <a:gd name="T89" fmla="*/ 4804 h 4925"/>
                <a:gd name="T90" fmla="*/ 800 w 1627"/>
                <a:gd name="T91" fmla="*/ 4724 h 4925"/>
                <a:gd name="T92" fmla="*/ 890 w 1627"/>
                <a:gd name="T93" fmla="*/ 4651 h 4925"/>
                <a:gd name="T94" fmla="*/ 999 w 1627"/>
                <a:gd name="T95" fmla="*/ 4544 h 4925"/>
                <a:gd name="T96" fmla="*/ 1072 w 1627"/>
                <a:gd name="T97" fmla="*/ 4456 h 4925"/>
                <a:gd name="T98" fmla="*/ 1148 w 1627"/>
                <a:gd name="T99" fmla="*/ 4349 h 4925"/>
                <a:gd name="T100" fmla="*/ 1211 w 1627"/>
                <a:gd name="T101" fmla="*/ 4247 h 4925"/>
                <a:gd name="T102" fmla="*/ 1273 w 1627"/>
                <a:gd name="T103" fmla="*/ 4133 h 4925"/>
                <a:gd name="T104" fmla="*/ 1331 w 1627"/>
                <a:gd name="T105" fmla="*/ 4009 h 4925"/>
                <a:gd name="T106" fmla="*/ 1386 w 1627"/>
                <a:gd name="T107" fmla="*/ 3875 h 4925"/>
                <a:gd name="T108" fmla="*/ 1433 w 1627"/>
                <a:gd name="T109" fmla="*/ 3743 h 4925"/>
                <a:gd name="T110" fmla="*/ 1471 w 1627"/>
                <a:gd name="T111" fmla="*/ 3622 h 4925"/>
                <a:gd name="T112" fmla="*/ 1515 w 1627"/>
                <a:gd name="T113" fmla="*/ 3450 h 4925"/>
                <a:gd name="T114" fmla="*/ 1547 w 1627"/>
                <a:gd name="T115" fmla="*/ 3303 h 4925"/>
                <a:gd name="T116" fmla="*/ 1576 w 1627"/>
                <a:gd name="T117" fmla="*/ 3137 h 4925"/>
                <a:gd name="T118" fmla="*/ 1597 w 1627"/>
                <a:gd name="T119" fmla="*/ 2976 h 4925"/>
                <a:gd name="T120" fmla="*/ 1613 w 1627"/>
                <a:gd name="T121" fmla="*/ 2811 h 4925"/>
                <a:gd name="T122" fmla="*/ 1621 w 1627"/>
                <a:gd name="T123" fmla="*/ 2671 h 4925"/>
                <a:gd name="T124" fmla="*/ 1626 w 1627"/>
                <a:gd name="T125" fmla="*/ 2523 h 4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27" h="4925">
                  <a:moveTo>
                    <a:pt x="1626" y="2444"/>
                  </a:moveTo>
                  <a:lnTo>
                    <a:pt x="1626" y="2444"/>
                  </a:lnTo>
                  <a:cubicBezTo>
                    <a:pt x="1626" y="2438"/>
                    <a:pt x="1626" y="2432"/>
                    <a:pt x="1626" y="2426"/>
                  </a:cubicBezTo>
                  <a:lnTo>
                    <a:pt x="1626" y="2426"/>
                  </a:lnTo>
                  <a:cubicBezTo>
                    <a:pt x="1626" y="2420"/>
                    <a:pt x="1626" y="2414"/>
                    <a:pt x="1626" y="2409"/>
                  </a:cubicBezTo>
                  <a:lnTo>
                    <a:pt x="1626" y="2399"/>
                  </a:lnTo>
                  <a:lnTo>
                    <a:pt x="1626" y="2399"/>
                  </a:lnTo>
                  <a:cubicBezTo>
                    <a:pt x="1626" y="2398"/>
                    <a:pt x="1626" y="2397"/>
                    <a:pt x="1626" y="2397"/>
                  </a:cubicBezTo>
                  <a:lnTo>
                    <a:pt x="1626" y="2397"/>
                  </a:lnTo>
                  <a:cubicBezTo>
                    <a:pt x="1626" y="2395"/>
                    <a:pt x="1626" y="2393"/>
                    <a:pt x="1626" y="2391"/>
                  </a:cubicBezTo>
                  <a:lnTo>
                    <a:pt x="1626" y="2391"/>
                  </a:lnTo>
                  <a:cubicBezTo>
                    <a:pt x="1625" y="2384"/>
                    <a:pt x="1625" y="2376"/>
                    <a:pt x="1625" y="2369"/>
                  </a:cubicBezTo>
                  <a:lnTo>
                    <a:pt x="1625" y="2369"/>
                  </a:lnTo>
                  <a:cubicBezTo>
                    <a:pt x="1625" y="2362"/>
                    <a:pt x="1625" y="2355"/>
                    <a:pt x="1625" y="2348"/>
                  </a:cubicBezTo>
                  <a:lnTo>
                    <a:pt x="1625" y="2348"/>
                  </a:lnTo>
                  <a:cubicBezTo>
                    <a:pt x="1625" y="2344"/>
                    <a:pt x="1625" y="2341"/>
                    <a:pt x="1625" y="2338"/>
                  </a:cubicBezTo>
                  <a:lnTo>
                    <a:pt x="1625" y="2332"/>
                  </a:lnTo>
                  <a:lnTo>
                    <a:pt x="1625" y="2332"/>
                  </a:lnTo>
                  <a:cubicBezTo>
                    <a:pt x="1624" y="2330"/>
                    <a:pt x="1624" y="2328"/>
                    <a:pt x="1624" y="2326"/>
                  </a:cubicBezTo>
                  <a:lnTo>
                    <a:pt x="1624" y="2326"/>
                  </a:lnTo>
                  <a:cubicBezTo>
                    <a:pt x="1624" y="2318"/>
                    <a:pt x="1624" y="2311"/>
                    <a:pt x="1623" y="2304"/>
                  </a:cubicBezTo>
                  <a:lnTo>
                    <a:pt x="1623" y="2304"/>
                  </a:lnTo>
                  <a:cubicBezTo>
                    <a:pt x="1623" y="2296"/>
                    <a:pt x="1623" y="2289"/>
                    <a:pt x="1623" y="2282"/>
                  </a:cubicBezTo>
                  <a:lnTo>
                    <a:pt x="1623" y="2282"/>
                  </a:lnTo>
                  <a:cubicBezTo>
                    <a:pt x="1623" y="2279"/>
                    <a:pt x="1623" y="2277"/>
                    <a:pt x="1622" y="2276"/>
                  </a:cubicBezTo>
                  <a:lnTo>
                    <a:pt x="1622" y="2276"/>
                  </a:lnTo>
                  <a:cubicBezTo>
                    <a:pt x="1622" y="2273"/>
                    <a:pt x="1622" y="2271"/>
                    <a:pt x="1622" y="2269"/>
                  </a:cubicBezTo>
                  <a:lnTo>
                    <a:pt x="1622" y="2269"/>
                  </a:lnTo>
                  <a:cubicBezTo>
                    <a:pt x="1622" y="2265"/>
                    <a:pt x="1622" y="2262"/>
                    <a:pt x="1621" y="2259"/>
                  </a:cubicBezTo>
                  <a:lnTo>
                    <a:pt x="1621" y="2259"/>
                  </a:lnTo>
                  <a:cubicBezTo>
                    <a:pt x="1621" y="2251"/>
                    <a:pt x="1621" y="2244"/>
                    <a:pt x="1621" y="2236"/>
                  </a:cubicBezTo>
                  <a:lnTo>
                    <a:pt x="1621" y="2236"/>
                  </a:lnTo>
                  <a:cubicBezTo>
                    <a:pt x="1620" y="2229"/>
                    <a:pt x="1620" y="2221"/>
                    <a:pt x="1620" y="2214"/>
                  </a:cubicBezTo>
                  <a:lnTo>
                    <a:pt x="1620" y="2214"/>
                  </a:lnTo>
                  <a:lnTo>
                    <a:pt x="1620" y="2213"/>
                  </a:lnTo>
                  <a:lnTo>
                    <a:pt x="1620" y="2213"/>
                  </a:lnTo>
                  <a:cubicBezTo>
                    <a:pt x="1619" y="2210"/>
                    <a:pt x="1619" y="2206"/>
                    <a:pt x="1619" y="2203"/>
                  </a:cubicBezTo>
                  <a:lnTo>
                    <a:pt x="1619" y="2203"/>
                  </a:lnTo>
                  <a:cubicBezTo>
                    <a:pt x="1619" y="2195"/>
                    <a:pt x="1618" y="2188"/>
                    <a:pt x="1618" y="2180"/>
                  </a:cubicBezTo>
                  <a:lnTo>
                    <a:pt x="1618" y="2180"/>
                  </a:lnTo>
                  <a:cubicBezTo>
                    <a:pt x="1617" y="2172"/>
                    <a:pt x="1617" y="2164"/>
                    <a:pt x="1616" y="2157"/>
                  </a:cubicBezTo>
                  <a:lnTo>
                    <a:pt x="1616" y="2157"/>
                  </a:lnTo>
                  <a:cubicBezTo>
                    <a:pt x="1616" y="2153"/>
                    <a:pt x="1615" y="2149"/>
                    <a:pt x="1615" y="2145"/>
                  </a:cubicBezTo>
                  <a:lnTo>
                    <a:pt x="1615" y="2145"/>
                  </a:lnTo>
                  <a:cubicBezTo>
                    <a:pt x="1615" y="2134"/>
                    <a:pt x="1614" y="2123"/>
                    <a:pt x="1613" y="2112"/>
                  </a:cubicBezTo>
                  <a:lnTo>
                    <a:pt x="1613" y="2112"/>
                  </a:lnTo>
                  <a:cubicBezTo>
                    <a:pt x="1613" y="2108"/>
                    <a:pt x="1613" y="2103"/>
                    <a:pt x="1612" y="2097"/>
                  </a:cubicBezTo>
                  <a:lnTo>
                    <a:pt x="1612" y="2097"/>
                  </a:lnTo>
                  <a:cubicBezTo>
                    <a:pt x="1611" y="2092"/>
                    <a:pt x="1611" y="2087"/>
                    <a:pt x="1610" y="2082"/>
                  </a:cubicBezTo>
                  <a:lnTo>
                    <a:pt x="1610" y="2082"/>
                  </a:lnTo>
                  <a:cubicBezTo>
                    <a:pt x="1610" y="2081"/>
                    <a:pt x="1610" y="2080"/>
                    <a:pt x="1610" y="2079"/>
                  </a:cubicBezTo>
                  <a:lnTo>
                    <a:pt x="1610" y="2079"/>
                  </a:lnTo>
                  <a:cubicBezTo>
                    <a:pt x="1610" y="2075"/>
                    <a:pt x="1610" y="2072"/>
                    <a:pt x="1609" y="2068"/>
                  </a:cubicBezTo>
                  <a:lnTo>
                    <a:pt x="1609" y="2068"/>
                  </a:lnTo>
                  <a:cubicBezTo>
                    <a:pt x="1608" y="2051"/>
                    <a:pt x="1606" y="2035"/>
                    <a:pt x="1605" y="2018"/>
                  </a:cubicBezTo>
                  <a:lnTo>
                    <a:pt x="1605" y="2018"/>
                  </a:lnTo>
                  <a:cubicBezTo>
                    <a:pt x="1604" y="2012"/>
                    <a:pt x="1604" y="2007"/>
                    <a:pt x="1603" y="2002"/>
                  </a:cubicBezTo>
                  <a:lnTo>
                    <a:pt x="1603" y="2002"/>
                  </a:lnTo>
                  <a:cubicBezTo>
                    <a:pt x="1602" y="1986"/>
                    <a:pt x="1600" y="1971"/>
                    <a:pt x="1598" y="1956"/>
                  </a:cubicBezTo>
                  <a:lnTo>
                    <a:pt x="1598" y="1956"/>
                  </a:lnTo>
                  <a:cubicBezTo>
                    <a:pt x="1598" y="1954"/>
                    <a:pt x="1598" y="1953"/>
                    <a:pt x="1598" y="1951"/>
                  </a:cubicBezTo>
                  <a:lnTo>
                    <a:pt x="1598" y="1951"/>
                  </a:lnTo>
                  <a:cubicBezTo>
                    <a:pt x="1597" y="1947"/>
                    <a:pt x="1597" y="1942"/>
                    <a:pt x="1596" y="1937"/>
                  </a:cubicBezTo>
                  <a:lnTo>
                    <a:pt x="1596" y="1937"/>
                  </a:lnTo>
                  <a:cubicBezTo>
                    <a:pt x="1595" y="1923"/>
                    <a:pt x="1593" y="1909"/>
                    <a:pt x="1591" y="1895"/>
                  </a:cubicBezTo>
                  <a:lnTo>
                    <a:pt x="1591" y="1895"/>
                  </a:lnTo>
                  <a:cubicBezTo>
                    <a:pt x="1590" y="1888"/>
                    <a:pt x="1589" y="1881"/>
                    <a:pt x="1589" y="1874"/>
                  </a:cubicBezTo>
                  <a:lnTo>
                    <a:pt x="1589" y="1874"/>
                  </a:lnTo>
                  <a:cubicBezTo>
                    <a:pt x="1587" y="1861"/>
                    <a:pt x="1585" y="1847"/>
                    <a:pt x="1583" y="1834"/>
                  </a:cubicBezTo>
                  <a:lnTo>
                    <a:pt x="1583" y="1834"/>
                  </a:lnTo>
                  <a:cubicBezTo>
                    <a:pt x="1582" y="1831"/>
                    <a:pt x="1582" y="1828"/>
                    <a:pt x="1582" y="1825"/>
                  </a:cubicBezTo>
                  <a:lnTo>
                    <a:pt x="1582" y="1825"/>
                  </a:lnTo>
                  <a:cubicBezTo>
                    <a:pt x="1581" y="1821"/>
                    <a:pt x="1581" y="1816"/>
                    <a:pt x="1580" y="1812"/>
                  </a:cubicBezTo>
                  <a:lnTo>
                    <a:pt x="1580" y="1812"/>
                  </a:lnTo>
                  <a:cubicBezTo>
                    <a:pt x="1578" y="1799"/>
                    <a:pt x="1576" y="1786"/>
                    <a:pt x="1574" y="1774"/>
                  </a:cubicBezTo>
                  <a:lnTo>
                    <a:pt x="1574" y="1774"/>
                  </a:lnTo>
                  <a:cubicBezTo>
                    <a:pt x="1573" y="1766"/>
                    <a:pt x="1571" y="1759"/>
                    <a:pt x="1570" y="1751"/>
                  </a:cubicBezTo>
                  <a:lnTo>
                    <a:pt x="1570" y="1751"/>
                  </a:lnTo>
                  <a:cubicBezTo>
                    <a:pt x="1568" y="1739"/>
                    <a:pt x="1567" y="1726"/>
                    <a:pt x="1564" y="1715"/>
                  </a:cubicBezTo>
                  <a:lnTo>
                    <a:pt x="1564" y="1715"/>
                  </a:lnTo>
                  <a:cubicBezTo>
                    <a:pt x="1563" y="1711"/>
                    <a:pt x="1563" y="1706"/>
                    <a:pt x="1562" y="1702"/>
                  </a:cubicBezTo>
                  <a:lnTo>
                    <a:pt x="1562" y="1702"/>
                  </a:lnTo>
                  <a:cubicBezTo>
                    <a:pt x="1562" y="1698"/>
                    <a:pt x="1561" y="1695"/>
                    <a:pt x="1560" y="1691"/>
                  </a:cubicBezTo>
                  <a:lnTo>
                    <a:pt x="1560" y="1691"/>
                  </a:lnTo>
                  <a:cubicBezTo>
                    <a:pt x="1558" y="1679"/>
                    <a:pt x="1556" y="1668"/>
                    <a:pt x="1554" y="1656"/>
                  </a:cubicBezTo>
                  <a:lnTo>
                    <a:pt x="1554" y="1656"/>
                  </a:lnTo>
                  <a:cubicBezTo>
                    <a:pt x="1552" y="1648"/>
                    <a:pt x="1551" y="1639"/>
                    <a:pt x="1550" y="1632"/>
                  </a:cubicBezTo>
                  <a:lnTo>
                    <a:pt x="1550" y="1632"/>
                  </a:lnTo>
                  <a:cubicBezTo>
                    <a:pt x="1547" y="1621"/>
                    <a:pt x="1545" y="1610"/>
                    <a:pt x="1543" y="1598"/>
                  </a:cubicBezTo>
                  <a:lnTo>
                    <a:pt x="1543" y="1598"/>
                  </a:lnTo>
                  <a:cubicBezTo>
                    <a:pt x="1541" y="1593"/>
                    <a:pt x="1541" y="1587"/>
                    <a:pt x="1540" y="1583"/>
                  </a:cubicBezTo>
                  <a:lnTo>
                    <a:pt x="1540" y="1583"/>
                  </a:lnTo>
                  <a:cubicBezTo>
                    <a:pt x="1539" y="1578"/>
                    <a:pt x="1538" y="1573"/>
                    <a:pt x="1537" y="1568"/>
                  </a:cubicBezTo>
                  <a:lnTo>
                    <a:pt x="1537" y="1568"/>
                  </a:lnTo>
                  <a:cubicBezTo>
                    <a:pt x="1536" y="1565"/>
                    <a:pt x="1535" y="1562"/>
                    <a:pt x="1535" y="1558"/>
                  </a:cubicBezTo>
                  <a:lnTo>
                    <a:pt x="1535" y="1558"/>
                  </a:lnTo>
                  <a:cubicBezTo>
                    <a:pt x="1534" y="1556"/>
                    <a:pt x="1534" y="1553"/>
                    <a:pt x="1533" y="1550"/>
                  </a:cubicBezTo>
                  <a:lnTo>
                    <a:pt x="1533" y="1550"/>
                  </a:lnTo>
                  <a:cubicBezTo>
                    <a:pt x="1530" y="1539"/>
                    <a:pt x="1528" y="1528"/>
                    <a:pt x="1526" y="1518"/>
                  </a:cubicBezTo>
                  <a:lnTo>
                    <a:pt x="1526" y="1518"/>
                  </a:lnTo>
                  <a:cubicBezTo>
                    <a:pt x="1526" y="1515"/>
                    <a:pt x="1525" y="1513"/>
                    <a:pt x="1524" y="1511"/>
                  </a:cubicBezTo>
                  <a:lnTo>
                    <a:pt x="1524" y="1511"/>
                  </a:lnTo>
                  <a:cubicBezTo>
                    <a:pt x="1524" y="1510"/>
                    <a:pt x="1524" y="1509"/>
                    <a:pt x="1524" y="1507"/>
                  </a:cubicBezTo>
                  <a:lnTo>
                    <a:pt x="1524" y="1507"/>
                  </a:lnTo>
                  <a:cubicBezTo>
                    <a:pt x="1523" y="1506"/>
                    <a:pt x="1523" y="1504"/>
                    <a:pt x="1523" y="1502"/>
                  </a:cubicBezTo>
                  <a:lnTo>
                    <a:pt x="1523" y="1502"/>
                  </a:lnTo>
                  <a:cubicBezTo>
                    <a:pt x="1521" y="1496"/>
                    <a:pt x="1520" y="1491"/>
                    <a:pt x="1519" y="1486"/>
                  </a:cubicBezTo>
                  <a:lnTo>
                    <a:pt x="1519" y="1486"/>
                  </a:lnTo>
                  <a:cubicBezTo>
                    <a:pt x="1516" y="1475"/>
                    <a:pt x="1513" y="1465"/>
                    <a:pt x="1511" y="1454"/>
                  </a:cubicBezTo>
                  <a:lnTo>
                    <a:pt x="1511" y="1454"/>
                  </a:lnTo>
                  <a:lnTo>
                    <a:pt x="1511" y="1454"/>
                  </a:lnTo>
                  <a:lnTo>
                    <a:pt x="1511" y="1454"/>
                  </a:lnTo>
                  <a:lnTo>
                    <a:pt x="1511" y="1453"/>
                  </a:lnTo>
                  <a:lnTo>
                    <a:pt x="1511" y="1453"/>
                  </a:lnTo>
                  <a:cubicBezTo>
                    <a:pt x="1508" y="1445"/>
                    <a:pt x="1506" y="1436"/>
                    <a:pt x="1504" y="1426"/>
                  </a:cubicBezTo>
                  <a:lnTo>
                    <a:pt x="1504" y="1426"/>
                  </a:lnTo>
                  <a:cubicBezTo>
                    <a:pt x="1502" y="1419"/>
                    <a:pt x="1500" y="1412"/>
                    <a:pt x="1499" y="1406"/>
                  </a:cubicBezTo>
                  <a:lnTo>
                    <a:pt x="1499" y="1406"/>
                  </a:lnTo>
                  <a:cubicBezTo>
                    <a:pt x="1498" y="1404"/>
                    <a:pt x="1498" y="1402"/>
                    <a:pt x="1498" y="1400"/>
                  </a:cubicBezTo>
                  <a:lnTo>
                    <a:pt x="1498" y="1400"/>
                  </a:lnTo>
                  <a:cubicBezTo>
                    <a:pt x="1498" y="1399"/>
                    <a:pt x="1497" y="1399"/>
                    <a:pt x="1497" y="1398"/>
                  </a:cubicBezTo>
                  <a:lnTo>
                    <a:pt x="1497" y="1398"/>
                  </a:lnTo>
                  <a:cubicBezTo>
                    <a:pt x="1494" y="1389"/>
                    <a:pt x="1492" y="1379"/>
                    <a:pt x="1489" y="1370"/>
                  </a:cubicBezTo>
                  <a:lnTo>
                    <a:pt x="1489" y="1370"/>
                  </a:lnTo>
                  <a:cubicBezTo>
                    <a:pt x="1488" y="1365"/>
                    <a:pt x="1487" y="1360"/>
                    <a:pt x="1485" y="1355"/>
                  </a:cubicBezTo>
                  <a:lnTo>
                    <a:pt x="1485" y="1355"/>
                  </a:lnTo>
                  <a:cubicBezTo>
                    <a:pt x="1485" y="1352"/>
                    <a:pt x="1484" y="1349"/>
                    <a:pt x="1483" y="1346"/>
                  </a:cubicBezTo>
                  <a:lnTo>
                    <a:pt x="1483" y="1346"/>
                  </a:lnTo>
                  <a:cubicBezTo>
                    <a:pt x="1483" y="1345"/>
                    <a:pt x="1482" y="1343"/>
                    <a:pt x="1482" y="1342"/>
                  </a:cubicBezTo>
                  <a:lnTo>
                    <a:pt x="1482" y="1342"/>
                  </a:lnTo>
                  <a:cubicBezTo>
                    <a:pt x="1480" y="1334"/>
                    <a:pt x="1477" y="1324"/>
                    <a:pt x="1475" y="1316"/>
                  </a:cubicBezTo>
                  <a:lnTo>
                    <a:pt x="1475" y="1316"/>
                  </a:lnTo>
                  <a:cubicBezTo>
                    <a:pt x="1474" y="1311"/>
                    <a:pt x="1472" y="1308"/>
                    <a:pt x="1471" y="1304"/>
                  </a:cubicBezTo>
                  <a:lnTo>
                    <a:pt x="1471" y="1304"/>
                  </a:lnTo>
                  <a:cubicBezTo>
                    <a:pt x="1470" y="1300"/>
                    <a:pt x="1469" y="1297"/>
                    <a:pt x="1469" y="1294"/>
                  </a:cubicBezTo>
                  <a:lnTo>
                    <a:pt x="1469" y="1294"/>
                  </a:lnTo>
                  <a:cubicBezTo>
                    <a:pt x="1468" y="1293"/>
                    <a:pt x="1467" y="1291"/>
                    <a:pt x="1467" y="1290"/>
                  </a:cubicBezTo>
                  <a:lnTo>
                    <a:pt x="1467" y="1290"/>
                  </a:lnTo>
                  <a:cubicBezTo>
                    <a:pt x="1464" y="1282"/>
                    <a:pt x="1462" y="1273"/>
                    <a:pt x="1460" y="1264"/>
                  </a:cubicBezTo>
                  <a:lnTo>
                    <a:pt x="1460" y="1264"/>
                  </a:lnTo>
                  <a:cubicBezTo>
                    <a:pt x="1458" y="1261"/>
                    <a:pt x="1457" y="1257"/>
                    <a:pt x="1456" y="1253"/>
                  </a:cubicBezTo>
                  <a:lnTo>
                    <a:pt x="1456" y="1253"/>
                  </a:lnTo>
                  <a:cubicBezTo>
                    <a:pt x="1455" y="1250"/>
                    <a:pt x="1454" y="1247"/>
                    <a:pt x="1453" y="1244"/>
                  </a:cubicBezTo>
                  <a:lnTo>
                    <a:pt x="1453" y="1244"/>
                  </a:lnTo>
                  <a:cubicBezTo>
                    <a:pt x="1453" y="1242"/>
                    <a:pt x="1452" y="1241"/>
                    <a:pt x="1452" y="1239"/>
                  </a:cubicBezTo>
                  <a:lnTo>
                    <a:pt x="1452" y="1239"/>
                  </a:lnTo>
                  <a:cubicBezTo>
                    <a:pt x="1449" y="1231"/>
                    <a:pt x="1447" y="1222"/>
                    <a:pt x="1444" y="1214"/>
                  </a:cubicBezTo>
                  <a:lnTo>
                    <a:pt x="1444" y="1214"/>
                  </a:lnTo>
                  <a:cubicBezTo>
                    <a:pt x="1443" y="1210"/>
                    <a:pt x="1442" y="1207"/>
                    <a:pt x="1441" y="1204"/>
                  </a:cubicBezTo>
                  <a:lnTo>
                    <a:pt x="1441" y="1204"/>
                  </a:lnTo>
                  <a:cubicBezTo>
                    <a:pt x="1439" y="1200"/>
                    <a:pt x="1438" y="1197"/>
                    <a:pt x="1437" y="1193"/>
                  </a:cubicBezTo>
                  <a:lnTo>
                    <a:pt x="1437" y="1193"/>
                  </a:lnTo>
                  <a:cubicBezTo>
                    <a:pt x="1437" y="1192"/>
                    <a:pt x="1436" y="1190"/>
                    <a:pt x="1436" y="1188"/>
                  </a:cubicBezTo>
                  <a:lnTo>
                    <a:pt x="1436" y="1188"/>
                  </a:lnTo>
                  <a:cubicBezTo>
                    <a:pt x="1432" y="1179"/>
                    <a:pt x="1430" y="1171"/>
                    <a:pt x="1427" y="1162"/>
                  </a:cubicBezTo>
                  <a:lnTo>
                    <a:pt x="1427" y="1162"/>
                  </a:lnTo>
                  <a:cubicBezTo>
                    <a:pt x="1426" y="1160"/>
                    <a:pt x="1425" y="1157"/>
                    <a:pt x="1425" y="1155"/>
                  </a:cubicBezTo>
                  <a:lnTo>
                    <a:pt x="1425" y="1155"/>
                  </a:lnTo>
                  <a:cubicBezTo>
                    <a:pt x="1424" y="1151"/>
                    <a:pt x="1422" y="1148"/>
                    <a:pt x="1421" y="1144"/>
                  </a:cubicBezTo>
                  <a:lnTo>
                    <a:pt x="1421" y="1144"/>
                  </a:lnTo>
                  <a:cubicBezTo>
                    <a:pt x="1420" y="1141"/>
                    <a:pt x="1419" y="1140"/>
                    <a:pt x="1419" y="1137"/>
                  </a:cubicBezTo>
                  <a:lnTo>
                    <a:pt x="1419" y="1137"/>
                  </a:lnTo>
                  <a:cubicBezTo>
                    <a:pt x="1415" y="1128"/>
                    <a:pt x="1413" y="1120"/>
                    <a:pt x="1409" y="1110"/>
                  </a:cubicBezTo>
                  <a:lnTo>
                    <a:pt x="1409" y="1110"/>
                  </a:lnTo>
                  <a:cubicBezTo>
                    <a:pt x="1409" y="1109"/>
                    <a:pt x="1408" y="1107"/>
                    <a:pt x="1408" y="1106"/>
                  </a:cubicBezTo>
                  <a:lnTo>
                    <a:pt x="1408" y="1106"/>
                  </a:lnTo>
                  <a:cubicBezTo>
                    <a:pt x="1406" y="1102"/>
                    <a:pt x="1404" y="1098"/>
                    <a:pt x="1403" y="1094"/>
                  </a:cubicBezTo>
                  <a:lnTo>
                    <a:pt x="1403" y="1094"/>
                  </a:lnTo>
                  <a:cubicBezTo>
                    <a:pt x="1402" y="1091"/>
                    <a:pt x="1401" y="1087"/>
                    <a:pt x="1400" y="1083"/>
                  </a:cubicBezTo>
                  <a:lnTo>
                    <a:pt x="1400" y="1083"/>
                  </a:lnTo>
                  <a:cubicBezTo>
                    <a:pt x="1396" y="1075"/>
                    <a:pt x="1393" y="1066"/>
                    <a:pt x="1390" y="1057"/>
                  </a:cubicBezTo>
                  <a:lnTo>
                    <a:pt x="1390" y="1057"/>
                  </a:lnTo>
                  <a:lnTo>
                    <a:pt x="1389" y="1057"/>
                  </a:lnTo>
                  <a:lnTo>
                    <a:pt x="1389" y="1057"/>
                  </a:lnTo>
                  <a:cubicBezTo>
                    <a:pt x="1388" y="1054"/>
                    <a:pt x="1387" y="1051"/>
                    <a:pt x="1386" y="1047"/>
                  </a:cubicBezTo>
                  <a:lnTo>
                    <a:pt x="1386" y="1047"/>
                  </a:lnTo>
                  <a:cubicBezTo>
                    <a:pt x="1384" y="1042"/>
                    <a:pt x="1382" y="1037"/>
                    <a:pt x="1379" y="1031"/>
                  </a:cubicBezTo>
                  <a:lnTo>
                    <a:pt x="1379" y="1031"/>
                  </a:lnTo>
                  <a:cubicBezTo>
                    <a:pt x="1378" y="1026"/>
                    <a:pt x="1375" y="1020"/>
                    <a:pt x="1373" y="1015"/>
                  </a:cubicBezTo>
                  <a:lnTo>
                    <a:pt x="1373" y="1015"/>
                  </a:lnTo>
                  <a:cubicBezTo>
                    <a:pt x="1372" y="1012"/>
                    <a:pt x="1371" y="1008"/>
                    <a:pt x="1369" y="1005"/>
                  </a:cubicBezTo>
                  <a:lnTo>
                    <a:pt x="1369" y="1005"/>
                  </a:lnTo>
                  <a:cubicBezTo>
                    <a:pt x="1369" y="1005"/>
                    <a:pt x="1369" y="1004"/>
                    <a:pt x="1368" y="1003"/>
                  </a:cubicBezTo>
                  <a:lnTo>
                    <a:pt x="1368" y="1003"/>
                  </a:lnTo>
                  <a:cubicBezTo>
                    <a:pt x="1365" y="994"/>
                    <a:pt x="1361" y="985"/>
                    <a:pt x="1357" y="976"/>
                  </a:cubicBezTo>
                  <a:lnTo>
                    <a:pt x="1357" y="976"/>
                  </a:lnTo>
                  <a:cubicBezTo>
                    <a:pt x="1357" y="973"/>
                    <a:pt x="1356" y="971"/>
                    <a:pt x="1354" y="968"/>
                  </a:cubicBezTo>
                  <a:lnTo>
                    <a:pt x="1354" y="968"/>
                  </a:lnTo>
                  <a:cubicBezTo>
                    <a:pt x="1352" y="965"/>
                    <a:pt x="1351" y="961"/>
                    <a:pt x="1350" y="957"/>
                  </a:cubicBezTo>
                  <a:lnTo>
                    <a:pt x="1350" y="957"/>
                  </a:lnTo>
                  <a:cubicBezTo>
                    <a:pt x="1348" y="954"/>
                    <a:pt x="1348" y="951"/>
                    <a:pt x="1346" y="949"/>
                  </a:cubicBezTo>
                  <a:lnTo>
                    <a:pt x="1346" y="949"/>
                  </a:lnTo>
                  <a:cubicBezTo>
                    <a:pt x="1343" y="940"/>
                    <a:pt x="1338" y="931"/>
                    <a:pt x="1335" y="922"/>
                  </a:cubicBezTo>
                  <a:lnTo>
                    <a:pt x="1335" y="922"/>
                  </a:lnTo>
                  <a:cubicBezTo>
                    <a:pt x="1335" y="921"/>
                    <a:pt x="1334" y="921"/>
                    <a:pt x="1334" y="921"/>
                  </a:cubicBezTo>
                  <a:lnTo>
                    <a:pt x="1334" y="921"/>
                  </a:lnTo>
                  <a:cubicBezTo>
                    <a:pt x="1333" y="918"/>
                    <a:pt x="1332" y="915"/>
                    <a:pt x="1330" y="912"/>
                  </a:cubicBezTo>
                  <a:lnTo>
                    <a:pt x="1330" y="912"/>
                  </a:lnTo>
                  <a:cubicBezTo>
                    <a:pt x="1327" y="906"/>
                    <a:pt x="1325" y="900"/>
                    <a:pt x="1322" y="894"/>
                  </a:cubicBezTo>
                  <a:lnTo>
                    <a:pt x="1322" y="894"/>
                  </a:lnTo>
                  <a:cubicBezTo>
                    <a:pt x="1320" y="890"/>
                    <a:pt x="1318" y="885"/>
                    <a:pt x="1316" y="881"/>
                  </a:cubicBezTo>
                  <a:lnTo>
                    <a:pt x="1316" y="881"/>
                  </a:lnTo>
                  <a:cubicBezTo>
                    <a:pt x="1315" y="877"/>
                    <a:pt x="1313" y="874"/>
                    <a:pt x="1312" y="871"/>
                  </a:cubicBezTo>
                  <a:lnTo>
                    <a:pt x="1312" y="871"/>
                  </a:lnTo>
                  <a:cubicBezTo>
                    <a:pt x="1311" y="870"/>
                    <a:pt x="1310" y="868"/>
                    <a:pt x="1310" y="867"/>
                  </a:cubicBezTo>
                  <a:lnTo>
                    <a:pt x="1310" y="867"/>
                  </a:lnTo>
                  <a:cubicBezTo>
                    <a:pt x="1305" y="858"/>
                    <a:pt x="1301" y="849"/>
                    <a:pt x="1297" y="839"/>
                  </a:cubicBezTo>
                  <a:lnTo>
                    <a:pt x="1297" y="839"/>
                  </a:lnTo>
                  <a:cubicBezTo>
                    <a:pt x="1296" y="838"/>
                    <a:pt x="1296" y="836"/>
                    <a:pt x="1295" y="835"/>
                  </a:cubicBezTo>
                  <a:lnTo>
                    <a:pt x="1295" y="835"/>
                  </a:lnTo>
                  <a:cubicBezTo>
                    <a:pt x="1294" y="832"/>
                    <a:pt x="1292" y="830"/>
                    <a:pt x="1291" y="827"/>
                  </a:cubicBezTo>
                  <a:lnTo>
                    <a:pt x="1291" y="827"/>
                  </a:lnTo>
                  <a:cubicBezTo>
                    <a:pt x="1289" y="822"/>
                    <a:pt x="1287" y="817"/>
                    <a:pt x="1284" y="813"/>
                  </a:cubicBezTo>
                  <a:lnTo>
                    <a:pt x="1284" y="813"/>
                  </a:lnTo>
                  <a:cubicBezTo>
                    <a:pt x="1281" y="807"/>
                    <a:pt x="1278" y="801"/>
                    <a:pt x="1275" y="795"/>
                  </a:cubicBezTo>
                  <a:lnTo>
                    <a:pt x="1275" y="795"/>
                  </a:lnTo>
                  <a:cubicBezTo>
                    <a:pt x="1274" y="793"/>
                    <a:pt x="1273" y="791"/>
                    <a:pt x="1272" y="789"/>
                  </a:cubicBezTo>
                  <a:lnTo>
                    <a:pt x="1272" y="789"/>
                  </a:lnTo>
                  <a:cubicBezTo>
                    <a:pt x="1271" y="787"/>
                    <a:pt x="1270" y="786"/>
                    <a:pt x="1270" y="786"/>
                  </a:cubicBezTo>
                  <a:lnTo>
                    <a:pt x="1270" y="786"/>
                  </a:lnTo>
                  <a:cubicBezTo>
                    <a:pt x="1266" y="776"/>
                    <a:pt x="1261" y="767"/>
                    <a:pt x="1257" y="759"/>
                  </a:cubicBezTo>
                  <a:lnTo>
                    <a:pt x="1257" y="759"/>
                  </a:lnTo>
                  <a:cubicBezTo>
                    <a:pt x="1255" y="757"/>
                    <a:pt x="1255" y="755"/>
                    <a:pt x="1253" y="753"/>
                  </a:cubicBezTo>
                  <a:lnTo>
                    <a:pt x="1253" y="753"/>
                  </a:lnTo>
                  <a:cubicBezTo>
                    <a:pt x="1253" y="752"/>
                    <a:pt x="1252" y="751"/>
                    <a:pt x="1252" y="749"/>
                  </a:cubicBezTo>
                  <a:lnTo>
                    <a:pt x="1252" y="749"/>
                  </a:lnTo>
                  <a:cubicBezTo>
                    <a:pt x="1251" y="748"/>
                    <a:pt x="1250" y="747"/>
                    <a:pt x="1249" y="744"/>
                  </a:cubicBezTo>
                  <a:lnTo>
                    <a:pt x="1249" y="744"/>
                  </a:lnTo>
                  <a:cubicBezTo>
                    <a:pt x="1247" y="740"/>
                    <a:pt x="1244" y="736"/>
                    <a:pt x="1242" y="732"/>
                  </a:cubicBezTo>
                  <a:lnTo>
                    <a:pt x="1242" y="732"/>
                  </a:lnTo>
                  <a:cubicBezTo>
                    <a:pt x="1239" y="727"/>
                    <a:pt x="1236" y="721"/>
                    <a:pt x="1234" y="716"/>
                  </a:cubicBezTo>
                  <a:lnTo>
                    <a:pt x="1234" y="716"/>
                  </a:lnTo>
                  <a:cubicBezTo>
                    <a:pt x="1233" y="714"/>
                    <a:pt x="1231" y="712"/>
                    <a:pt x="1230" y="709"/>
                  </a:cubicBezTo>
                  <a:lnTo>
                    <a:pt x="1230" y="709"/>
                  </a:lnTo>
                  <a:cubicBezTo>
                    <a:pt x="1229" y="708"/>
                    <a:pt x="1228" y="707"/>
                    <a:pt x="1228" y="705"/>
                  </a:cubicBezTo>
                  <a:lnTo>
                    <a:pt x="1228" y="705"/>
                  </a:lnTo>
                  <a:cubicBezTo>
                    <a:pt x="1224" y="697"/>
                    <a:pt x="1219" y="689"/>
                    <a:pt x="1214" y="681"/>
                  </a:cubicBezTo>
                  <a:lnTo>
                    <a:pt x="1214" y="681"/>
                  </a:lnTo>
                  <a:cubicBezTo>
                    <a:pt x="1213" y="679"/>
                    <a:pt x="1212" y="678"/>
                    <a:pt x="1211" y="677"/>
                  </a:cubicBezTo>
                  <a:lnTo>
                    <a:pt x="1211" y="677"/>
                  </a:lnTo>
                  <a:cubicBezTo>
                    <a:pt x="1209" y="674"/>
                    <a:pt x="1208" y="671"/>
                    <a:pt x="1206" y="669"/>
                  </a:cubicBezTo>
                  <a:lnTo>
                    <a:pt x="1206" y="669"/>
                  </a:lnTo>
                  <a:cubicBezTo>
                    <a:pt x="1204" y="664"/>
                    <a:pt x="1202" y="660"/>
                    <a:pt x="1200" y="657"/>
                  </a:cubicBezTo>
                  <a:lnTo>
                    <a:pt x="1200" y="657"/>
                  </a:lnTo>
                  <a:cubicBezTo>
                    <a:pt x="1196" y="652"/>
                    <a:pt x="1194" y="647"/>
                    <a:pt x="1191" y="643"/>
                  </a:cubicBezTo>
                  <a:lnTo>
                    <a:pt x="1191" y="643"/>
                  </a:lnTo>
                  <a:cubicBezTo>
                    <a:pt x="1189" y="640"/>
                    <a:pt x="1188" y="638"/>
                    <a:pt x="1187" y="635"/>
                  </a:cubicBezTo>
                  <a:lnTo>
                    <a:pt x="1187" y="635"/>
                  </a:lnTo>
                  <a:cubicBezTo>
                    <a:pt x="1186" y="634"/>
                    <a:pt x="1185" y="633"/>
                    <a:pt x="1185" y="632"/>
                  </a:cubicBezTo>
                  <a:lnTo>
                    <a:pt x="1185" y="632"/>
                  </a:lnTo>
                  <a:cubicBezTo>
                    <a:pt x="1180" y="624"/>
                    <a:pt x="1175" y="617"/>
                    <a:pt x="1170" y="609"/>
                  </a:cubicBezTo>
                  <a:lnTo>
                    <a:pt x="1170" y="609"/>
                  </a:lnTo>
                  <a:cubicBezTo>
                    <a:pt x="1170" y="608"/>
                    <a:pt x="1168" y="606"/>
                    <a:pt x="1168" y="605"/>
                  </a:cubicBezTo>
                  <a:lnTo>
                    <a:pt x="1168" y="605"/>
                  </a:lnTo>
                  <a:cubicBezTo>
                    <a:pt x="1166" y="602"/>
                    <a:pt x="1164" y="599"/>
                    <a:pt x="1162" y="597"/>
                  </a:cubicBezTo>
                  <a:lnTo>
                    <a:pt x="1162" y="597"/>
                  </a:lnTo>
                  <a:cubicBezTo>
                    <a:pt x="1161" y="593"/>
                    <a:pt x="1158" y="590"/>
                    <a:pt x="1156" y="586"/>
                  </a:cubicBezTo>
                  <a:lnTo>
                    <a:pt x="1156" y="586"/>
                  </a:lnTo>
                  <a:cubicBezTo>
                    <a:pt x="1153" y="581"/>
                    <a:pt x="1149" y="576"/>
                    <a:pt x="1146" y="571"/>
                  </a:cubicBezTo>
                  <a:lnTo>
                    <a:pt x="1146" y="571"/>
                  </a:lnTo>
                  <a:cubicBezTo>
                    <a:pt x="1145" y="570"/>
                    <a:pt x="1143" y="567"/>
                    <a:pt x="1142" y="565"/>
                  </a:cubicBezTo>
                  <a:lnTo>
                    <a:pt x="1142" y="565"/>
                  </a:lnTo>
                  <a:cubicBezTo>
                    <a:pt x="1142" y="565"/>
                    <a:pt x="1142" y="565"/>
                    <a:pt x="1142" y="564"/>
                  </a:cubicBezTo>
                  <a:lnTo>
                    <a:pt x="1142" y="564"/>
                  </a:lnTo>
                  <a:cubicBezTo>
                    <a:pt x="1137" y="557"/>
                    <a:pt x="1132" y="550"/>
                    <a:pt x="1127" y="543"/>
                  </a:cubicBezTo>
                  <a:lnTo>
                    <a:pt x="1127" y="543"/>
                  </a:lnTo>
                  <a:cubicBezTo>
                    <a:pt x="1126" y="541"/>
                    <a:pt x="1124" y="539"/>
                    <a:pt x="1123" y="537"/>
                  </a:cubicBezTo>
                  <a:lnTo>
                    <a:pt x="1123" y="537"/>
                  </a:lnTo>
                  <a:cubicBezTo>
                    <a:pt x="1121" y="535"/>
                    <a:pt x="1119" y="532"/>
                    <a:pt x="1117" y="529"/>
                  </a:cubicBezTo>
                  <a:lnTo>
                    <a:pt x="1117" y="529"/>
                  </a:lnTo>
                  <a:cubicBezTo>
                    <a:pt x="1115" y="526"/>
                    <a:pt x="1114" y="524"/>
                    <a:pt x="1112" y="522"/>
                  </a:cubicBezTo>
                  <a:lnTo>
                    <a:pt x="1112" y="522"/>
                  </a:lnTo>
                  <a:cubicBezTo>
                    <a:pt x="1107" y="515"/>
                    <a:pt x="1103" y="508"/>
                    <a:pt x="1098" y="502"/>
                  </a:cubicBezTo>
                  <a:lnTo>
                    <a:pt x="1098" y="502"/>
                  </a:lnTo>
                  <a:lnTo>
                    <a:pt x="1098" y="502"/>
                  </a:lnTo>
                  <a:cubicBezTo>
                    <a:pt x="1097" y="501"/>
                    <a:pt x="1096" y="499"/>
                    <a:pt x="1094" y="497"/>
                  </a:cubicBezTo>
                  <a:lnTo>
                    <a:pt x="1094" y="497"/>
                  </a:lnTo>
                  <a:cubicBezTo>
                    <a:pt x="1091" y="493"/>
                    <a:pt x="1088" y="488"/>
                    <a:pt x="1084" y="483"/>
                  </a:cubicBezTo>
                  <a:lnTo>
                    <a:pt x="1084" y="483"/>
                  </a:lnTo>
                  <a:cubicBezTo>
                    <a:pt x="1081" y="480"/>
                    <a:pt x="1079" y="477"/>
                    <a:pt x="1077" y="474"/>
                  </a:cubicBezTo>
                  <a:lnTo>
                    <a:pt x="1077" y="474"/>
                  </a:lnTo>
                  <a:cubicBezTo>
                    <a:pt x="1075" y="472"/>
                    <a:pt x="1074" y="469"/>
                    <a:pt x="1072" y="467"/>
                  </a:cubicBezTo>
                  <a:lnTo>
                    <a:pt x="1072" y="467"/>
                  </a:lnTo>
                  <a:cubicBezTo>
                    <a:pt x="1071" y="466"/>
                    <a:pt x="1070" y="466"/>
                    <a:pt x="1070" y="465"/>
                  </a:cubicBezTo>
                  <a:lnTo>
                    <a:pt x="1070" y="465"/>
                  </a:lnTo>
                  <a:cubicBezTo>
                    <a:pt x="1065" y="458"/>
                    <a:pt x="1060" y="452"/>
                    <a:pt x="1055" y="447"/>
                  </a:cubicBezTo>
                  <a:lnTo>
                    <a:pt x="1055" y="447"/>
                  </a:lnTo>
                  <a:cubicBezTo>
                    <a:pt x="1054" y="445"/>
                    <a:pt x="1053" y="444"/>
                    <a:pt x="1052" y="443"/>
                  </a:cubicBezTo>
                  <a:lnTo>
                    <a:pt x="1052" y="443"/>
                  </a:lnTo>
                  <a:cubicBezTo>
                    <a:pt x="1051" y="440"/>
                    <a:pt x="1048" y="438"/>
                    <a:pt x="1047" y="436"/>
                  </a:cubicBezTo>
                  <a:lnTo>
                    <a:pt x="1047" y="436"/>
                  </a:lnTo>
                  <a:cubicBezTo>
                    <a:pt x="1045" y="433"/>
                    <a:pt x="1044" y="432"/>
                    <a:pt x="1042" y="430"/>
                  </a:cubicBezTo>
                  <a:lnTo>
                    <a:pt x="1042" y="430"/>
                  </a:lnTo>
                  <a:cubicBezTo>
                    <a:pt x="1037" y="424"/>
                    <a:pt x="1033" y="419"/>
                    <a:pt x="1028" y="413"/>
                  </a:cubicBezTo>
                  <a:lnTo>
                    <a:pt x="1028" y="413"/>
                  </a:lnTo>
                  <a:cubicBezTo>
                    <a:pt x="1028" y="413"/>
                    <a:pt x="1027" y="412"/>
                    <a:pt x="1027" y="411"/>
                  </a:cubicBezTo>
                  <a:lnTo>
                    <a:pt x="1027" y="411"/>
                  </a:lnTo>
                  <a:cubicBezTo>
                    <a:pt x="1025" y="410"/>
                    <a:pt x="1023" y="408"/>
                    <a:pt x="1022" y="406"/>
                  </a:cubicBezTo>
                  <a:lnTo>
                    <a:pt x="1022" y="406"/>
                  </a:lnTo>
                  <a:cubicBezTo>
                    <a:pt x="1020" y="403"/>
                    <a:pt x="1017" y="400"/>
                    <a:pt x="1014" y="397"/>
                  </a:cubicBezTo>
                  <a:lnTo>
                    <a:pt x="1014" y="397"/>
                  </a:lnTo>
                  <a:cubicBezTo>
                    <a:pt x="1010" y="392"/>
                    <a:pt x="1006" y="388"/>
                    <a:pt x="1002" y="383"/>
                  </a:cubicBezTo>
                  <a:lnTo>
                    <a:pt x="1002" y="383"/>
                  </a:lnTo>
                  <a:cubicBezTo>
                    <a:pt x="1001" y="382"/>
                    <a:pt x="1000" y="381"/>
                    <a:pt x="1000" y="381"/>
                  </a:cubicBezTo>
                  <a:lnTo>
                    <a:pt x="1000" y="381"/>
                  </a:lnTo>
                  <a:cubicBezTo>
                    <a:pt x="995" y="376"/>
                    <a:pt x="991" y="371"/>
                    <a:pt x="987" y="366"/>
                  </a:cubicBezTo>
                  <a:lnTo>
                    <a:pt x="987" y="366"/>
                  </a:lnTo>
                  <a:cubicBezTo>
                    <a:pt x="984" y="363"/>
                    <a:pt x="981" y="360"/>
                    <a:pt x="978" y="357"/>
                  </a:cubicBezTo>
                  <a:lnTo>
                    <a:pt x="978" y="357"/>
                  </a:lnTo>
                  <a:cubicBezTo>
                    <a:pt x="977" y="356"/>
                    <a:pt x="976" y="354"/>
                    <a:pt x="975" y="353"/>
                  </a:cubicBezTo>
                  <a:lnTo>
                    <a:pt x="975" y="353"/>
                  </a:lnTo>
                  <a:cubicBezTo>
                    <a:pt x="974" y="353"/>
                    <a:pt x="973" y="352"/>
                    <a:pt x="973" y="351"/>
                  </a:cubicBezTo>
                  <a:lnTo>
                    <a:pt x="973" y="351"/>
                  </a:lnTo>
                  <a:cubicBezTo>
                    <a:pt x="968" y="346"/>
                    <a:pt x="964" y="341"/>
                    <a:pt x="959" y="337"/>
                  </a:cubicBezTo>
                  <a:lnTo>
                    <a:pt x="959" y="337"/>
                  </a:lnTo>
                  <a:cubicBezTo>
                    <a:pt x="957" y="335"/>
                    <a:pt x="955" y="333"/>
                    <a:pt x="953" y="330"/>
                  </a:cubicBezTo>
                  <a:lnTo>
                    <a:pt x="953" y="330"/>
                  </a:lnTo>
                  <a:cubicBezTo>
                    <a:pt x="951" y="329"/>
                    <a:pt x="950" y="328"/>
                    <a:pt x="949" y="326"/>
                  </a:cubicBezTo>
                  <a:lnTo>
                    <a:pt x="949" y="326"/>
                  </a:lnTo>
                  <a:cubicBezTo>
                    <a:pt x="948" y="326"/>
                    <a:pt x="946" y="324"/>
                    <a:pt x="945" y="323"/>
                  </a:cubicBezTo>
                  <a:lnTo>
                    <a:pt x="945" y="323"/>
                  </a:lnTo>
                  <a:cubicBezTo>
                    <a:pt x="941" y="319"/>
                    <a:pt x="937" y="315"/>
                    <a:pt x="932" y="310"/>
                  </a:cubicBezTo>
                  <a:lnTo>
                    <a:pt x="932" y="310"/>
                  </a:lnTo>
                  <a:cubicBezTo>
                    <a:pt x="931" y="309"/>
                    <a:pt x="929" y="307"/>
                    <a:pt x="927" y="305"/>
                  </a:cubicBezTo>
                  <a:lnTo>
                    <a:pt x="927" y="305"/>
                  </a:lnTo>
                  <a:cubicBezTo>
                    <a:pt x="926" y="304"/>
                    <a:pt x="924" y="303"/>
                    <a:pt x="923" y="302"/>
                  </a:cubicBezTo>
                  <a:lnTo>
                    <a:pt x="923" y="302"/>
                  </a:lnTo>
                  <a:cubicBezTo>
                    <a:pt x="922" y="301"/>
                    <a:pt x="920" y="299"/>
                    <a:pt x="919" y="298"/>
                  </a:cubicBezTo>
                  <a:lnTo>
                    <a:pt x="919" y="298"/>
                  </a:lnTo>
                  <a:cubicBezTo>
                    <a:pt x="915" y="294"/>
                    <a:pt x="910" y="290"/>
                    <a:pt x="906" y="285"/>
                  </a:cubicBezTo>
                  <a:lnTo>
                    <a:pt x="906" y="285"/>
                  </a:lnTo>
                  <a:cubicBezTo>
                    <a:pt x="904" y="284"/>
                    <a:pt x="902" y="282"/>
                    <a:pt x="901" y="281"/>
                  </a:cubicBezTo>
                  <a:lnTo>
                    <a:pt x="901" y="281"/>
                  </a:lnTo>
                  <a:cubicBezTo>
                    <a:pt x="899" y="280"/>
                    <a:pt x="899" y="279"/>
                    <a:pt x="897" y="278"/>
                  </a:cubicBezTo>
                  <a:lnTo>
                    <a:pt x="897" y="278"/>
                  </a:lnTo>
                  <a:cubicBezTo>
                    <a:pt x="896" y="277"/>
                    <a:pt x="894" y="275"/>
                    <a:pt x="892" y="274"/>
                  </a:cubicBezTo>
                  <a:lnTo>
                    <a:pt x="892" y="274"/>
                  </a:lnTo>
                  <a:cubicBezTo>
                    <a:pt x="888" y="270"/>
                    <a:pt x="884" y="266"/>
                    <a:pt x="879" y="262"/>
                  </a:cubicBezTo>
                  <a:lnTo>
                    <a:pt x="879" y="262"/>
                  </a:lnTo>
                  <a:cubicBezTo>
                    <a:pt x="878" y="261"/>
                    <a:pt x="876" y="260"/>
                    <a:pt x="874" y="258"/>
                  </a:cubicBezTo>
                  <a:lnTo>
                    <a:pt x="874" y="258"/>
                  </a:lnTo>
                  <a:cubicBezTo>
                    <a:pt x="874" y="258"/>
                    <a:pt x="874" y="257"/>
                    <a:pt x="873" y="257"/>
                  </a:cubicBezTo>
                  <a:lnTo>
                    <a:pt x="873" y="257"/>
                  </a:lnTo>
                  <a:cubicBezTo>
                    <a:pt x="873" y="256"/>
                    <a:pt x="872" y="256"/>
                    <a:pt x="871" y="255"/>
                  </a:cubicBezTo>
                  <a:lnTo>
                    <a:pt x="871" y="255"/>
                  </a:lnTo>
                  <a:cubicBezTo>
                    <a:pt x="869" y="254"/>
                    <a:pt x="868" y="252"/>
                    <a:pt x="866" y="251"/>
                  </a:cubicBezTo>
                  <a:lnTo>
                    <a:pt x="866" y="251"/>
                  </a:lnTo>
                  <a:cubicBezTo>
                    <a:pt x="861" y="247"/>
                    <a:pt x="857" y="244"/>
                    <a:pt x="853" y="240"/>
                  </a:cubicBezTo>
                  <a:lnTo>
                    <a:pt x="853" y="240"/>
                  </a:lnTo>
                  <a:cubicBezTo>
                    <a:pt x="852" y="239"/>
                    <a:pt x="850" y="238"/>
                    <a:pt x="849" y="237"/>
                  </a:cubicBezTo>
                  <a:lnTo>
                    <a:pt x="849" y="237"/>
                  </a:lnTo>
                  <a:cubicBezTo>
                    <a:pt x="848" y="236"/>
                    <a:pt x="847" y="235"/>
                    <a:pt x="845" y="235"/>
                  </a:cubicBezTo>
                  <a:lnTo>
                    <a:pt x="845" y="235"/>
                  </a:lnTo>
                  <a:cubicBezTo>
                    <a:pt x="844" y="233"/>
                    <a:pt x="841" y="231"/>
                    <a:pt x="839" y="229"/>
                  </a:cubicBezTo>
                  <a:lnTo>
                    <a:pt x="839" y="229"/>
                  </a:lnTo>
                  <a:cubicBezTo>
                    <a:pt x="835" y="226"/>
                    <a:pt x="831" y="223"/>
                    <a:pt x="827" y="219"/>
                  </a:cubicBezTo>
                  <a:lnTo>
                    <a:pt x="827" y="219"/>
                  </a:lnTo>
                  <a:cubicBezTo>
                    <a:pt x="825" y="219"/>
                    <a:pt x="824" y="218"/>
                    <a:pt x="823" y="217"/>
                  </a:cubicBezTo>
                  <a:lnTo>
                    <a:pt x="823" y="217"/>
                  </a:lnTo>
                  <a:cubicBezTo>
                    <a:pt x="822" y="216"/>
                    <a:pt x="821" y="215"/>
                    <a:pt x="820" y="214"/>
                  </a:cubicBezTo>
                  <a:lnTo>
                    <a:pt x="820" y="214"/>
                  </a:lnTo>
                  <a:cubicBezTo>
                    <a:pt x="818" y="213"/>
                    <a:pt x="816" y="211"/>
                    <a:pt x="813" y="209"/>
                  </a:cubicBezTo>
                  <a:lnTo>
                    <a:pt x="813" y="209"/>
                  </a:lnTo>
                  <a:cubicBezTo>
                    <a:pt x="809" y="207"/>
                    <a:pt x="805" y="203"/>
                    <a:pt x="800" y="200"/>
                  </a:cubicBezTo>
                  <a:lnTo>
                    <a:pt x="800" y="200"/>
                  </a:lnTo>
                  <a:cubicBezTo>
                    <a:pt x="800" y="200"/>
                    <a:pt x="798" y="199"/>
                    <a:pt x="797" y="198"/>
                  </a:cubicBezTo>
                  <a:lnTo>
                    <a:pt x="797" y="198"/>
                  </a:lnTo>
                  <a:cubicBezTo>
                    <a:pt x="796" y="197"/>
                    <a:pt x="795" y="197"/>
                    <a:pt x="794" y="196"/>
                  </a:cubicBezTo>
                  <a:lnTo>
                    <a:pt x="794" y="196"/>
                  </a:lnTo>
                  <a:cubicBezTo>
                    <a:pt x="792" y="194"/>
                    <a:pt x="789" y="193"/>
                    <a:pt x="787" y="191"/>
                  </a:cubicBezTo>
                  <a:lnTo>
                    <a:pt x="787" y="191"/>
                  </a:lnTo>
                  <a:cubicBezTo>
                    <a:pt x="783" y="188"/>
                    <a:pt x="779" y="186"/>
                    <a:pt x="775" y="183"/>
                  </a:cubicBezTo>
                  <a:lnTo>
                    <a:pt x="775" y="183"/>
                  </a:lnTo>
                  <a:cubicBezTo>
                    <a:pt x="773" y="182"/>
                    <a:pt x="772" y="181"/>
                    <a:pt x="771" y="181"/>
                  </a:cubicBezTo>
                  <a:lnTo>
                    <a:pt x="771" y="181"/>
                  </a:lnTo>
                  <a:cubicBezTo>
                    <a:pt x="770" y="180"/>
                    <a:pt x="769" y="179"/>
                    <a:pt x="768" y="178"/>
                  </a:cubicBezTo>
                  <a:lnTo>
                    <a:pt x="768" y="178"/>
                  </a:lnTo>
                  <a:cubicBezTo>
                    <a:pt x="765" y="177"/>
                    <a:pt x="764" y="175"/>
                    <a:pt x="761" y="174"/>
                  </a:cubicBezTo>
                  <a:lnTo>
                    <a:pt x="761" y="174"/>
                  </a:lnTo>
                  <a:cubicBezTo>
                    <a:pt x="757" y="172"/>
                    <a:pt x="753" y="168"/>
                    <a:pt x="748" y="166"/>
                  </a:cubicBezTo>
                  <a:lnTo>
                    <a:pt x="748" y="166"/>
                  </a:lnTo>
                  <a:cubicBezTo>
                    <a:pt x="747" y="165"/>
                    <a:pt x="747" y="165"/>
                    <a:pt x="745" y="164"/>
                  </a:cubicBezTo>
                  <a:lnTo>
                    <a:pt x="745" y="164"/>
                  </a:lnTo>
                  <a:cubicBezTo>
                    <a:pt x="744" y="163"/>
                    <a:pt x="743" y="162"/>
                    <a:pt x="742" y="162"/>
                  </a:cubicBezTo>
                  <a:lnTo>
                    <a:pt x="742" y="162"/>
                  </a:lnTo>
                  <a:cubicBezTo>
                    <a:pt x="739" y="161"/>
                    <a:pt x="737" y="159"/>
                    <a:pt x="735" y="158"/>
                  </a:cubicBezTo>
                  <a:lnTo>
                    <a:pt x="735" y="158"/>
                  </a:lnTo>
                  <a:cubicBezTo>
                    <a:pt x="731" y="156"/>
                    <a:pt x="726" y="152"/>
                    <a:pt x="722" y="150"/>
                  </a:cubicBezTo>
                  <a:lnTo>
                    <a:pt x="722" y="150"/>
                  </a:lnTo>
                  <a:cubicBezTo>
                    <a:pt x="721" y="150"/>
                    <a:pt x="720" y="150"/>
                    <a:pt x="719" y="149"/>
                  </a:cubicBezTo>
                  <a:lnTo>
                    <a:pt x="719" y="149"/>
                  </a:lnTo>
                  <a:cubicBezTo>
                    <a:pt x="718" y="148"/>
                    <a:pt x="717" y="147"/>
                    <a:pt x="715" y="146"/>
                  </a:cubicBezTo>
                  <a:lnTo>
                    <a:pt x="715" y="146"/>
                  </a:lnTo>
                  <a:cubicBezTo>
                    <a:pt x="713" y="145"/>
                    <a:pt x="711" y="144"/>
                    <a:pt x="709" y="144"/>
                  </a:cubicBezTo>
                  <a:lnTo>
                    <a:pt x="709" y="144"/>
                  </a:lnTo>
                  <a:cubicBezTo>
                    <a:pt x="705" y="141"/>
                    <a:pt x="701" y="139"/>
                    <a:pt x="696" y="136"/>
                  </a:cubicBezTo>
                  <a:lnTo>
                    <a:pt x="696" y="136"/>
                  </a:lnTo>
                  <a:cubicBezTo>
                    <a:pt x="695" y="135"/>
                    <a:pt x="694" y="135"/>
                    <a:pt x="693" y="134"/>
                  </a:cubicBezTo>
                  <a:lnTo>
                    <a:pt x="693" y="134"/>
                  </a:lnTo>
                  <a:cubicBezTo>
                    <a:pt x="691" y="134"/>
                    <a:pt x="690" y="133"/>
                    <a:pt x="688" y="133"/>
                  </a:cubicBezTo>
                  <a:lnTo>
                    <a:pt x="688" y="133"/>
                  </a:lnTo>
                  <a:cubicBezTo>
                    <a:pt x="686" y="131"/>
                    <a:pt x="685" y="131"/>
                    <a:pt x="683" y="129"/>
                  </a:cubicBezTo>
                  <a:lnTo>
                    <a:pt x="683" y="129"/>
                  </a:lnTo>
                  <a:cubicBezTo>
                    <a:pt x="679" y="128"/>
                    <a:pt x="674" y="125"/>
                    <a:pt x="670" y="123"/>
                  </a:cubicBezTo>
                  <a:lnTo>
                    <a:pt x="670" y="123"/>
                  </a:lnTo>
                  <a:cubicBezTo>
                    <a:pt x="669" y="123"/>
                    <a:pt x="667" y="122"/>
                    <a:pt x="666" y="121"/>
                  </a:cubicBezTo>
                  <a:lnTo>
                    <a:pt x="666" y="121"/>
                  </a:lnTo>
                  <a:cubicBezTo>
                    <a:pt x="664" y="121"/>
                    <a:pt x="663" y="120"/>
                    <a:pt x="661" y="119"/>
                  </a:cubicBezTo>
                  <a:lnTo>
                    <a:pt x="661" y="119"/>
                  </a:lnTo>
                  <a:cubicBezTo>
                    <a:pt x="660" y="118"/>
                    <a:pt x="658" y="118"/>
                    <a:pt x="656" y="117"/>
                  </a:cubicBezTo>
                  <a:lnTo>
                    <a:pt x="656" y="117"/>
                  </a:lnTo>
                  <a:cubicBezTo>
                    <a:pt x="652" y="115"/>
                    <a:pt x="648" y="113"/>
                    <a:pt x="644" y="111"/>
                  </a:cubicBezTo>
                  <a:lnTo>
                    <a:pt x="644" y="111"/>
                  </a:lnTo>
                  <a:cubicBezTo>
                    <a:pt x="642" y="110"/>
                    <a:pt x="641" y="110"/>
                    <a:pt x="639" y="109"/>
                  </a:cubicBezTo>
                  <a:lnTo>
                    <a:pt x="639" y="109"/>
                  </a:lnTo>
                  <a:cubicBezTo>
                    <a:pt x="638" y="109"/>
                    <a:pt x="636" y="108"/>
                    <a:pt x="634" y="107"/>
                  </a:cubicBezTo>
                  <a:lnTo>
                    <a:pt x="634" y="107"/>
                  </a:lnTo>
                  <a:cubicBezTo>
                    <a:pt x="633" y="107"/>
                    <a:pt x="632" y="106"/>
                    <a:pt x="630" y="105"/>
                  </a:cubicBezTo>
                  <a:lnTo>
                    <a:pt x="630" y="105"/>
                  </a:lnTo>
                  <a:cubicBezTo>
                    <a:pt x="626" y="104"/>
                    <a:pt x="622" y="102"/>
                    <a:pt x="617" y="100"/>
                  </a:cubicBezTo>
                  <a:lnTo>
                    <a:pt x="617" y="100"/>
                  </a:lnTo>
                  <a:cubicBezTo>
                    <a:pt x="616" y="99"/>
                    <a:pt x="614" y="99"/>
                    <a:pt x="612" y="98"/>
                  </a:cubicBezTo>
                  <a:lnTo>
                    <a:pt x="612" y="98"/>
                  </a:lnTo>
                  <a:cubicBezTo>
                    <a:pt x="611" y="98"/>
                    <a:pt x="609" y="97"/>
                    <a:pt x="608" y="96"/>
                  </a:cubicBezTo>
                  <a:lnTo>
                    <a:pt x="608" y="96"/>
                  </a:lnTo>
                  <a:cubicBezTo>
                    <a:pt x="606" y="96"/>
                    <a:pt x="605" y="95"/>
                    <a:pt x="604" y="95"/>
                  </a:cubicBezTo>
                  <a:lnTo>
                    <a:pt x="604" y="95"/>
                  </a:lnTo>
                  <a:cubicBezTo>
                    <a:pt x="600" y="93"/>
                    <a:pt x="595" y="92"/>
                    <a:pt x="591" y="90"/>
                  </a:cubicBezTo>
                  <a:lnTo>
                    <a:pt x="591" y="90"/>
                  </a:lnTo>
                  <a:cubicBezTo>
                    <a:pt x="589" y="90"/>
                    <a:pt x="587" y="89"/>
                    <a:pt x="585" y="88"/>
                  </a:cubicBezTo>
                  <a:lnTo>
                    <a:pt x="585" y="88"/>
                  </a:lnTo>
                  <a:cubicBezTo>
                    <a:pt x="584" y="88"/>
                    <a:pt x="582" y="87"/>
                    <a:pt x="581" y="87"/>
                  </a:cubicBezTo>
                  <a:lnTo>
                    <a:pt x="581" y="87"/>
                  </a:lnTo>
                  <a:cubicBezTo>
                    <a:pt x="580" y="87"/>
                    <a:pt x="578" y="86"/>
                    <a:pt x="578" y="85"/>
                  </a:cubicBezTo>
                  <a:lnTo>
                    <a:pt x="578" y="85"/>
                  </a:lnTo>
                  <a:cubicBezTo>
                    <a:pt x="573" y="84"/>
                    <a:pt x="569" y="83"/>
                    <a:pt x="564" y="81"/>
                  </a:cubicBezTo>
                  <a:lnTo>
                    <a:pt x="564" y="81"/>
                  </a:lnTo>
                  <a:cubicBezTo>
                    <a:pt x="562" y="81"/>
                    <a:pt x="559" y="80"/>
                    <a:pt x="558" y="79"/>
                  </a:cubicBezTo>
                  <a:lnTo>
                    <a:pt x="558" y="79"/>
                  </a:lnTo>
                  <a:cubicBezTo>
                    <a:pt x="556" y="79"/>
                    <a:pt x="555" y="79"/>
                    <a:pt x="554" y="78"/>
                  </a:cubicBezTo>
                  <a:lnTo>
                    <a:pt x="554" y="78"/>
                  </a:lnTo>
                  <a:cubicBezTo>
                    <a:pt x="553" y="78"/>
                    <a:pt x="551" y="77"/>
                    <a:pt x="551" y="77"/>
                  </a:cubicBezTo>
                  <a:lnTo>
                    <a:pt x="551" y="77"/>
                  </a:lnTo>
                  <a:cubicBezTo>
                    <a:pt x="546" y="76"/>
                    <a:pt x="542" y="75"/>
                    <a:pt x="537" y="74"/>
                  </a:cubicBezTo>
                  <a:lnTo>
                    <a:pt x="537" y="74"/>
                  </a:lnTo>
                  <a:cubicBezTo>
                    <a:pt x="535" y="73"/>
                    <a:pt x="532" y="72"/>
                    <a:pt x="530" y="72"/>
                  </a:cubicBezTo>
                  <a:lnTo>
                    <a:pt x="530" y="72"/>
                  </a:lnTo>
                  <a:cubicBezTo>
                    <a:pt x="529" y="71"/>
                    <a:pt x="528" y="71"/>
                    <a:pt x="526" y="71"/>
                  </a:cubicBezTo>
                  <a:lnTo>
                    <a:pt x="526" y="71"/>
                  </a:lnTo>
                  <a:cubicBezTo>
                    <a:pt x="526" y="71"/>
                    <a:pt x="524" y="70"/>
                    <a:pt x="523" y="70"/>
                  </a:cubicBezTo>
                  <a:lnTo>
                    <a:pt x="523" y="70"/>
                  </a:lnTo>
                  <a:cubicBezTo>
                    <a:pt x="519" y="69"/>
                    <a:pt x="514" y="68"/>
                    <a:pt x="510" y="67"/>
                  </a:cubicBezTo>
                  <a:lnTo>
                    <a:pt x="510" y="67"/>
                  </a:lnTo>
                  <a:cubicBezTo>
                    <a:pt x="507" y="66"/>
                    <a:pt x="505" y="66"/>
                    <a:pt x="502" y="65"/>
                  </a:cubicBezTo>
                  <a:lnTo>
                    <a:pt x="502" y="65"/>
                  </a:lnTo>
                  <a:cubicBezTo>
                    <a:pt x="501" y="65"/>
                    <a:pt x="500" y="65"/>
                    <a:pt x="499" y="65"/>
                  </a:cubicBezTo>
                  <a:lnTo>
                    <a:pt x="499" y="65"/>
                  </a:lnTo>
                  <a:cubicBezTo>
                    <a:pt x="498" y="65"/>
                    <a:pt x="497" y="64"/>
                    <a:pt x="496" y="64"/>
                  </a:cubicBezTo>
                  <a:lnTo>
                    <a:pt x="496" y="64"/>
                  </a:lnTo>
                  <a:cubicBezTo>
                    <a:pt x="491" y="63"/>
                    <a:pt x="487" y="62"/>
                    <a:pt x="482" y="61"/>
                  </a:cubicBezTo>
                  <a:lnTo>
                    <a:pt x="482" y="61"/>
                  </a:lnTo>
                  <a:cubicBezTo>
                    <a:pt x="480" y="61"/>
                    <a:pt x="477" y="60"/>
                    <a:pt x="474" y="60"/>
                  </a:cubicBezTo>
                  <a:lnTo>
                    <a:pt x="474" y="60"/>
                  </a:lnTo>
                  <a:cubicBezTo>
                    <a:pt x="473" y="60"/>
                    <a:pt x="472" y="60"/>
                    <a:pt x="471" y="59"/>
                  </a:cubicBezTo>
                  <a:lnTo>
                    <a:pt x="471" y="59"/>
                  </a:lnTo>
                  <a:cubicBezTo>
                    <a:pt x="470" y="59"/>
                    <a:pt x="469" y="59"/>
                    <a:pt x="468" y="59"/>
                  </a:cubicBezTo>
                  <a:lnTo>
                    <a:pt x="468" y="59"/>
                  </a:lnTo>
                  <a:cubicBezTo>
                    <a:pt x="466" y="58"/>
                    <a:pt x="465" y="58"/>
                    <a:pt x="463" y="58"/>
                  </a:cubicBezTo>
                  <a:lnTo>
                    <a:pt x="463" y="58"/>
                  </a:lnTo>
                  <a:cubicBezTo>
                    <a:pt x="460" y="58"/>
                    <a:pt x="458" y="57"/>
                    <a:pt x="456" y="57"/>
                  </a:cubicBezTo>
                  <a:lnTo>
                    <a:pt x="456" y="57"/>
                  </a:lnTo>
                  <a:cubicBezTo>
                    <a:pt x="455" y="57"/>
                    <a:pt x="452" y="57"/>
                    <a:pt x="450" y="56"/>
                  </a:cubicBezTo>
                  <a:lnTo>
                    <a:pt x="450" y="56"/>
                  </a:lnTo>
                  <a:cubicBezTo>
                    <a:pt x="449" y="56"/>
                    <a:pt x="447" y="55"/>
                    <a:pt x="445" y="55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8" y="1"/>
                    <a:pt x="17" y="2"/>
                    <a:pt x="25" y="3"/>
                  </a:cubicBezTo>
                  <a:lnTo>
                    <a:pt x="25" y="3"/>
                  </a:lnTo>
                  <a:cubicBezTo>
                    <a:pt x="27" y="4"/>
                    <a:pt x="27" y="4"/>
                    <a:pt x="29" y="4"/>
                  </a:cubicBezTo>
                  <a:lnTo>
                    <a:pt x="29" y="4"/>
                  </a:lnTo>
                  <a:cubicBezTo>
                    <a:pt x="36" y="6"/>
                    <a:pt x="44" y="7"/>
                    <a:pt x="52" y="9"/>
                  </a:cubicBezTo>
                  <a:lnTo>
                    <a:pt x="52" y="9"/>
                  </a:lnTo>
                  <a:cubicBezTo>
                    <a:pt x="53" y="9"/>
                    <a:pt x="54" y="9"/>
                    <a:pt x="55" y="9"/>
                  </a:cubicBezTo>
                  <a:lnTo>
                    <a:pt x="55" y="9"/>
                  </a:lnTo>
                  <a:cubicBezTo>
                    <a:pt x="63" y="11"/>
                    <a:pt x="71" y="13"/>
                    <a:pt x="79" y="15"/>
                  </a:cubicBezTo>
                  <a:lnTo>
                    <a:pt x="79" y="15"/>
                  </a:lnTo>
                  <a:cubicBezTo>
                    <a:pt x="79" y="15"/>
                    <a:pt x="81" y="16"/>
                    <a:pt x="82" y="16"/>
                  </a:cubicBezTo>
                  <a:lnTo>
                    <a:pt x="82" y="16"/>
                  </a:lnTo>
                  <a:cubicBezTo>
                    <a:pt x="89" y="18"/>
                    <a:pt x="97" y="20"/>
                    <a:pt x="104" y="22"/>
                  </a:cubicBezTo>
                  <a:lnTo>
                    <a:pt x="104" y="22"/>
                  </a:lnTo>
                  <a:cubicBezTo>
                    <a:pt x="105" y="23"/>
                    <a:pt x="107" y="23"/>
                    <a:pt x="108" y="24"/>
                  </a:cubicBezTo>
                  <a:lnTo>
                    <a:pt x="108" y="24"/>
                  </a:lnTo>
                  <a:cubicBezTo>
                    <a:pt x="115" y="26"/>
                    <a:pt x="123" y="29"/>
                    <a:pt x="131" y="31"/>
                  </a:cubicBezTo>
                  <a:lnTo>
                    <a:pt x="131" y="31"/>
                  </a:lnTo>
                  <a:cubicBezTo>
                    <a:pt x="132" y="31"/>
                    <a:pt x="133" y="31"/>
                    <a:pt x="134" y="32"/>
                  </a:cubicBezTo>
                  <a:lnTo>
                    <a:pt x="134" y="32"/>
                  </a:lnTo>
                  <a:cubicBezTo>
                    <a:pt x="142" y="35"/>
                    <a:pt x="149" y="37"/>
                    <a:pt x="156" y="41"/>
                  </a:cubicBezTo>
                  <a:lnTo>
                    <a:pt x="156" y="41"/>
                  </a:lnTo>
                  <a:cubicBezTo>
                    <a:pt x="158" y="41"/>
                    <a:pt x="159" y="42"/>
                    <a:pt x="161" y="42"/>
                  </a:cubicBezTo>
                  <a:lnTo>
                    <a:pt x="161" y="42"/>
                  </a:lnTo>
                  <a:cubicBezTo>
                    <a:pt x="168" y="45"/>
                    <a:pt x="175" y="48"/>
                    <a:pt x="183" y="52"/>
                  </a:cubicBezTo>
                  <a:lnTo>
                    <a:pt x="183" y="52"/>
                  </a:lnTo>
                  <a:cubicBezTo>
                    <a:pt x="184" y="52"/>
                    <a:pt x="185" y="53"/>
                    <a:pt x="186" y="53"/>
                  </a:cubicBezTo>
                  <a:lnTo>
                    <a:pt x="186" y="53"/>
                  </a:lnTo>
                  <a:cubicBezTo>
                    <a:pt x="194" y="57"/>
                    <a:pt x="201" y="60"/>
                    <a:pt x="208" y="63"/>
                  </a:cubicBezTo>
                  <a:lnTo>
                    <a:pt x="208" y="63"/>
                  </a:lnTo>
                  <a:cubicBezTo>
                    <a:pt x="209" y="64"/>
                    <a:pt x="211" y="65"/>
                    <a:pt x="213" y="66"/>
                  </a:cubicBezTo>
                  <a:lnTo>
                    <a:pt x="213" y="66"/>
                  </a:lnTo>
                  <a:cubicBezTo>
                    <a:pt x="219" y="69"/>
                    <a:pt x="226" y="73"/>
                    <a:pt x="234" y="77"/>
                  </a:cubicBezTo>
                  <a:lnTo>
                    <a:pt x="234" y="77"/>
                  </a:lnTo>
                  <a:cubicBezTo>
                    <a:pt x="235" y="77"/>
                    <a:pt x="236" y="78"/>
                    <a:pt x="238" y="79"/>
                  </a:cubicBezTo>
                  <a:lnTo>
                    <a:pt x="238" y="79"/>
                  </a:lnTo>
                  <a:cubicBezTo>
                    <a:pt x="245" y="83"/>
                    <a:pt x="252" y="87"/>
                    <a:pt x="260" y="91"/>
                  </a:cubicBezTo>
                  <a:lnTo>
                    <a:pt x="260" y="91"/>
                  </a:lnTo>
                  <a:cubicBezTo>
                    <a:pt x="261" y="92"/>
                    <a:pt x="262" y="93"/>
                    <a:pt x="263" y="93"/>
                  </a:cubicBezTo>
                  <a:lnTo>
                    <a:pt x="263" y="93"/>
                  </a:lnTo>
                  <a:cubicBezTo>
                    <a:pt x="271" y="98"/>
                    <a:pt x="278" y="102"/>
                    <a:pt x="285" y="107"/>
                  </a:cubicBezTo>
                  <a:lnTo>
                    <a:pt x="285" y="107"/>
                  </a:lnTo>
                  <a:cubicBezTo>
                    <a:pt x="286" y="107"/>
                    <a:pt x="287" y="108"/>
                    <a:pt x="288" y="109"/>
                  </a:cubicBezTo>
                  <a:lnTo>
                    <a:pt x="288" y="109"/>
                  </a:lnTo>
                  <a:cubicBezTo>
                    <a:pt x="296" y="113"/>
                    <a:pt x="303" y="118"/>
                    <a:pt x="310" y="123"/>
                  </a:cubicBezTo>
                  <a:lnTo>
                    <a:pt x="310" y="123"/>
                  </a:lnTo>
                  <a:cubicBezTo>
                    <a:pt x="312" y="124"/>
                    <a:pt x="312" y="125"/>
                    <a:pt x="313" y="126"/>
                  </a:cubicBezTo>
                  <a:lnTo>
                    <a:pt x="313" y="126"/>
                  </a:lnTo>
                  <a:cubicBezTo>
                    <a:pt x="321" y="131"/>
                    <a:pt x="328" y="135"/>
                    <a:pt x="335" y="141"/>
                  </a:cubicBezTo>
                  <a:lnTo>
                    <a:pt x="335" y="141"/>
                  </a:lnTo>
                  <a:cubicBezTo>
                    <a:pt x="337" y="142"/>
                    <a:pt x="337" y="143"/>
                    <a:pt x="339" y="144"/>
                  </a:cubicBezTo>
                  <a:lnTo>
                    <a:pt x="339" y="144"/>
                  </a:lnTo>
                  <a:cubicBezTo>
                    <a:pt x="346" y="149"/>
                    <a:pt x="353" y="155"/>
                    <a:pt x="361" y="160"/>
                  </a:cubicBezTo>
                  <a:lnTo>
                    <a:pt x="361" y="160"/>
                  </a:lnTo>
                  <a:cubicBezTo>
                    <a:pt x="361" y="161"/>
                    <a:pt x="362" y="162"/>
                    <a:pt x="364" y="162"/>
                  </a:cubicBezTo>
                  <a:lnTo>
                    <a:pt x="364" y="162"/>
                  </a:lnTo>
                  <a:cubicBezTo>
                    <a:pt x="370" y="168"/>
                    <a:pt x="378" y="174"/>
                    <a:pt x="385" y="180"/>
                  </a:cubicBezTo>
                  <a:lnTo>
                    <a:pt x="385" y="180"/>
                  </a:lnTo>
                  <a:cubicBezTo>
                    <a:pt x="386" y="181"/>
                    <a:pt x="387" y="182"/>
                    <a:pt x="388" y="183"/>
                  </a:cubicBezTo>
                  <a:lnTo>
                    <a:pt x="388" y="183"/>
                  </a:lnTo>
                  <a:cubicBezTo>
                    <a:pt x="395" y="189"/>
                    <a:pt x="403" y="195"/>
                    <a:pt x="409" y="201"/>
                  </a:cubicBezTo>
                  <a:lnTo>
                    <a:pt x="409" y="201"/>
                  </a:lnTo>
                  <a:cubicBezTo>
                    <a:pt x="411" y="202"/>
                    <a:pt x="412" y="203"/>
                    <a:pt x="413" y="204"/>
                  </a:cubicBezTo>
                  <a:lnTo>
                    <a:pt x="413" y="204"/>
                  </a:lnTo>
                  <a:cubicBezTo>
                    <a:pt x="420" y="211"/>
                    <a:pt x="427" y="217"/>
                    <a:pt x="435" y="224"/>
                  </a:cubicBezTo>
                  <a:lnTo>
                    <a:pt x="435" y="224"/>
                  </a:lnTo>
                  <a:cubicBezTo>
                    <a:pt x="436" y="225"/>
                    <a:pt x="437" y="226"/>
                    <a:pt x="438" y="227"/>
                  </a:cubicBezTo>
                  <a:lnTo>
                    <a:pt x="438" y="227"/>
                  </a:lnTo>
                  <a:cubicBezTo>
                    <a:pt x="445" y="235"/>
                    <a:pt x="452" y="241"/>
                    <a:pt x="460" y="249"/>
                  </a:cubicBezTo>
                  <a:lnTo>
                    <a:pt x="460" y="249"/>
                  </a:lnTo>
                  <a:cubicBezTo>
                    <a:pt x="461" y="250"/>
                    <a:pt x="462" y="251"/>
                    <a:pt x="463" y="252"/>
                  </a:cubicBezTo>
                  <a:lnTo>
                    <a:pt x="463" y="252"/>
                  </a:lnTo>
                  <a:cubicBezTo>
                    <a:pt x="470" y="259"/>
                    <a:pt x="477" y="266"/>
                    <a:pt x="484" y="274"/>
                  </a:cubicBezTo>
                  <a:lnTo>
                    <a:pt x="484" y="274"/>
                  </a:lnTo>
                  <a:cubicBezTo>
                    <a:pt x="485" y="275"/>
                    <a:pt x="487" y="277"/>
                    <a:pt x="488" y="278"/>
                  </a:cubicBezTo>
                  <a:lnTo>
                    <a:pt x="488" y="278"/>
                  </a:lnTo>
                  <a:cubicBezTo>
                    <a:pt x="495" y="285"/>
                    <a:pt x="502" y="293"/>
                    <a:pt x="509" y="301"/>
                  </a:cubicBezTo>
                  <a:lnTo>
                    <a:pt x="509" y="301"/>
                  </a:lnTo>
                  <a:cubicBezTo>
                    <a:pt x="510" y="302"/>
                    <a:pt x="512" y="304"/>
                    <a:pt x="513" y="305"/>
                  </a:cubicBezTo>
                  <a:lnTo>
                    <a:pt x="513" y="305"/>
                  </a:lnTo>
                  <a:cubicBezTo>
                    <a:pt x="519" y="313"/>
                    <a:pt x="526" y="321"/>
                    <a:pt x="533" y="329"/>
                  </a:cubicBezTo>
                  <a:lnTo>
                    <a:pt x="533" y="329"/>
                  </a:lnTo>
                  <a:cubicBezTo>
                    <a:pt x="534" y="329"/>
                    <a:pt x="534" y="329"/>
                    <a:pt x="534" y="329"/>
                  </a:cubicBezTo>
                  <a:lnTo>
                    <a:pt x="534" y="329"/>
                  </a:lnTo>
                  <a:cubicBezTo>
                    <a:pt x="534" y="330"/>
                    <a:pt x="535" y="331"/>
                    <a:pt x="536" y="332"/>
                  </a:cubicBezTo>
                  <a:lnTo>
                    <a:pt x="536" y="332"/>
                  </a:lnTo>
                  <a:cubicBezTo>
                    <a:pt x="542" y="340"/>
                    <a:pt x="549" y="347"/>
                    <a:pt x="555" y="355"/>
                  </a:cubicBezTo>
                  <a:lnTo>
                    <a:pt x="555" y="355"/>
                  </a:lnTo>
                  <a:cubicBezTo>
                    <a:pt x="556" y="357"/>
                    <a:pt x="558" y="359"/>
                    <a:pt x="559" y="361"/>
                  </a:cubicBezTo>
                  <a:lnTo>
                    <a:pt x="559" y="361"/>
                  </a:lnTo>
                  <a:cubicBezTo>
                    <a:pt x="565" y="369"/>
                    <a:pt x="572" y="376"/>
                    <a:pt x="578" y="385"/>
                  </a:cubicBezTo>
                  <a:lnTo>
                    <a:pt x="578" y="385"/>
                  </a:lnTo>
                  <a:cubicBezTo>
                    <a:pt x="580" y="387"/>
                    <a:pt x="582" y="389"/>
                    <a:pt x="584" y="392"/>
                  </a:cubicBezTo>
                  <a:lnTo>
                    <a:pt x="584" y="392"/>
                  </a:lnTo>
                  <a:cubicBezTo>
                    <a:pt x="590" y="400"/>
                    <a:pt x="596" y="408"/>
                    <a:pt x="603" y="417"/>
                  </a:cubicBezTo>
                  <a:lnTo>
                    <a:pt x="603" y="417"/>
                  </a:lnTo>
                  <a:cubicBezTo>
                    <a:pt x="604" y="419"/>
                    <a:pt x="606" y="422"/>
                    <a:pt x="608" y="424"/>
                  </a:cubicBezTo>
                  <a:lnTo>
                    <a:pt x="608" y="424"/>
                  </a:lnTo>
                  <a:cubicBezTo>
                    <a:pt x="613" y="432"/>
                    <a:pt x="619" y="439"/>
                    <a:pt x="624" y="447"/>
                  </a:cubicBezTo>
                  <a:lnTo>
                    <a:pt x="624" y="447"/>
                  </a:lnTo>
                  <a:cubicBezTo>
                    <a:pt x="625" y="449"/>
                    <a:pt x="627" y="451"/>
                    <a:pt x="628" y="453"/>
                  </a:cubicBezTo>
                  <a:lnTo>
                    <a:pt x="628" y="453"/>
                  </a:lnTo>
                  <a:cubicBezTo>
                    <a:pt x="634" y="461"/>
                    <a:pt x="640" y="471"/>
                    <a:pt x="646" y="480"/>
                  </a:cubicBezTo>
                  <a:lnTo>
                    <a:pt x="646" y="480"/>
                  </a:lnTo>
                  <a:cubicBezTo>
                    <a:pt x="648" y="483"/>
                    <a:pt x="650" y="486"/>
                    <a:pt x="652" y="489"/>
                  </a:cubicBezTo>
                  <a:lnTo>
                    <a:pt x="652" y="489"/>
                  </a:lnTo>
                  <a:cubicBezTo>
                    <a:pt x="658" y="498"/>
                    <a:pt x="664" y="508"/>
                    <a:pt x="671" y="517"/>
                  </a:cubicBezTo>
                  <a:lnTo>
                    <a:pt x="671" y="517"/>
                  </a:lnTo>
                  <a:cubicBezTo>
                    <a:pt x="672" y="519"/>
                    <a:pt x="673" y="521"/>
                    <a:pt x="674" y="524"/>
                  </a:cubicBezTo>
                  <a:lnTo>
                    <a:pt x="674" y="524"/>
                  </a:lnTo>
                  <a:cubicBezTo>
                    <a:pt x="680" y="532"/>
                    <a:pt x="685" y="540"/>
                    <a:pt x="690" y="549"/>
                  </a:cubicBezTo>
                  <a:lnTo>
                    <a:pt x="690" y="549"/>
                  </a:lnTo>
                  <a:cubicBezTo>
                    <a:pt x="692" y="552"/>
                    <a:pt x="693" y="554"/>
                    <a:pt x="695" y="558"/>
                  </a:cubicBezTo>
                  <a:lnTo>
                    <a:pt x="695" y="558"/>
                  </a:lnTo>
                  <a:cubicBezTo>
                    <a:pt x="701" y="568"/>
                    <a:pt x="707" y="577"/>
                    <a:pt x="713" y="588"/>
                  </a:cubicBezTo>
                  <a:lnTo>
                    <a:pt x="713" y="588"/>
                  </a:lnTo>
                  <a:cubicBezTo>
                    <a:pt x="715" y="590"/>
                    <a:pt x="716" y="593"/>
                    <a:pt x="718" y="596"/>
                  </a:cubicBezTo>
                  <a:lnTo>
                    <a:pt x="718" y="596"/>
                  </a:lnTo>
                  <a:cubicBezTo>
                    <a:pt x="723" y="605"/>
                    <a:pt x="727" y="614"/>
                    <a:pt x="732" y="623"/>
                  </a:cubicBezTo>
                  <a:lnTo>
                    <a:pt x="732" y="623"/>
                  </a:lnTo>
                  <a:cubicBezTo>
                    <a:pt x="734" y="625"/>
                    <a:pt x="735" y="628"/>
                    <a:pt x="737" y="631"/>
                  </a:cubicBezTo>
                  <a:lnTo>
                    <a:pt x="737" y="631"/>
                  </a:lnTo>
                  <a:cubicBezTo>
                    <a:pt x="743" y="642"/>
                    <a:pt x="749" y="653"/>
                    <a:pt x="755" y="664"/>
                  </a:cubicBezTo>
                  <a:lnTo>
                    <a:pt x="755" y="664"/>
                  </a:lnTo>
                  <a:cubicBezTo>
                    <a:pt x="756" y="666"/>
                    <a:pt x="758" y="669"/>
                    <a:pt x="759" y="671"/>
                  </a:cubicBezTo>
                  <a:lnTo>
                    <a:pt x="759" y="671"/>
                  </a:lnTo>
                  <a:cubicBezTo>
                    <a:pt x="764" y="681"/>
                    <a:pt x="769" y="691"/>
                    <a:pt x="773" y="701"/>
                  </a:cubicBezTo>
                  <a:lnTo>
                    <a:pt x="773" y="701"/>
                  </a:lnTo>
                  <a:cubicBezTo>
                    <a:pt x="775" y="703"/>
                    <a:pt x="776" y="706"/>
                    <a:pt x="778" y="709"/>
                  </a:cubicBezTo>
                  <a:lnTo>
                    <a:pt x="778" y="709"/>
                  </a:lnTo>
                  <a:cubicBezTo>
                    <a:pt x="784" y="721"/>
                    <a:pt x="790" y="733"/>
                    <a:pt x="795" y="745"/>
                  </a:cubicBezTo>
                  <a:lnTo>
                    <a:pt x="795" y="745"/>
                  </a:lnTo>
                  <a:cubicBezTo>
                    <a:pt x="797" y="748"/>
                    <a:pt x="798" y="750"/>
                    <a:pt x="799" y="753"/>
                  </a:cubicBezTo>
                  <a:lnTo>
                    <a:pt x="799" y="753"/>
                  </a:lnTo>
                  <a:cubicBezTo>
                    <a:pt x="804" y="763"/>
                    <a:pt x="809" y="774"/>
                    <a:pt x="814" y="784"/>
                  </a:cubicBezTo>
                  <a:lnTo>
                    <a:pt x="814" y="784"/>
                  </a:lnTo>
                  <a:cubicBezTo>
                    <a:pt x="815" y="787"/>
                    <a:pt x="816" y="790"/>
                    <a:pt x="818" y="793"/>
                  </a:cubicBezTo>
                  <a:lnTo>
                    <a:pt x="818" y="793"/>
                  </a:lnTo>
                  <a:cubicBezTo>
                    <a:pt x="823" y="805"/>
                    <a:pt x="828" y="817"/>
                    <a:pt x="834" y="830"/>
                  </a:cubicBezTo>
                  <a:lnTo>
                    <a:pt x="834" y="830"/>
                  </a:lnTo>
                  <a:cubicBezTo>
                    <a:pt x="836" y="833"/>
                    <a:pt x="837" y="836"/>
                    <a:pt x="838" y="840"/>
                  </a:cubicBezTo>
                  <a:lnTo>
                    <a:pt x="838" y="840"/>
                  </a:lnTo>
                  <a:cubicBezTo>
                    <a:pt x="843" y="850"/>
                    <a:pt x="847" y="861"/>
                    <a:pt x="852" y="872"/>
                  </a:cubicBezTo>
                  <a:lnTo>
                    <a:pt x="852" y="872"/>
                  </a:lnTo>
                  <a:cubicBezTo>
                    <a:pt x="853" y="875"/>
                    <a:pt x="854" y="877"/>
                    <a:pt x="855" y="880"/>
                  </a:cubicBezTo>
                  <a:lnTo>
                    <a:pt x="855" y="880"/>
                  </a:lnTo>
                  <a:cubicBezTo>
                    <a:pt x="861" y="893"/>
                    <a:pt x="866" y="905"/>
                    <a:pt x="871" y="918"/>
                  </a:cubicBezTo>
                  <a:lnTo>
                    <a:pt x="871" y="918"/>
                  </a:lnTo>
                  <a:cubicBezTo>
                    <a:pt x="872" y="921"/>
                    <a:pt x="874" y="926"/>
                    <a:pt x="875" y="929"/>
                  </a:cubicBezTo>
                  <a:lnTo>
                    <a:pt x="875" y="929"/>
                  </a:lnTo>
                  <a:cubicBezTo>
                    <a:pt x="880" y="942"/>
                    <a:pt x="885" y="954"/>
                    <a:pt x="890" y="967"/>
                  </a:cubicBezTo>
                  <a:lnTo>
                    <a:pt x="890" y="967"/>
                  </a:lnTo>
                  <a:cubicBezTo>
                    <a:pt x="891" y="970"/>
                    <a:pt x="892" y="974"/>
                    <a:pt x="893" y="978"/>
                  </a:cubicBezTo>
                  <a:lnTo>
                    <a:pt x="893" y="978"/>
                  </a:lnTo>
                  <a:cubicBezTo>
                    <a:pt x="897" y="989"/>
                    <a:pt x="902" y="1000"/>
                    <a:pt x="905" y="1011"/>
                  </a:cubicBezTo>
                  <a:lnTo>
                    <a:pt x="905" y="1011"/>
                  </a:lnTo>
                  <a:cubicBezTo>
                    <a:pt x="907" y="1014"/>
                    <a:pt x="908" y="1017"/>
                    <a:pt x="909" y="1020"/>
                  </a:cubicBezTo>
                  <a:lnTo>
                    <a:pt x="909" y="1020"/>
                  </a:lnTo>
                  <a:cubicBezTo>
                    <a:pt x="913" y="1033"/>
                    <a:pt x="918" y="1046"/>
                    <a:pt x="922" y="1058"/>
                  </a:cubicBezTo>
                  <a:lnTo>
                    <a:pt x="922" y="1058"/>
                  </a:lnTo>
                  <a:cubicBezTo>
                    <a:pt x="924" y="1063"/>
                    <a:pt x="925" y="1066"/>
                    <a:pt x="926" y="1071"/>
                  </a:cubicBezTo>
                  <a:lnTo>
                    <a:pt x="926" y="1071"/>
                  </a:lnTo>
                  <a:cubicBezTo>
                    <a:pt x="931" y="1083"/>
                    <a:pt x="935" y="1096"/>
                    <a:pt x="939" y="1109"/>
                  </a:cubicBezTo>
                  <a:lnTo>
                    <a:pt x="939" y="1109"/>
                  </a:lnTo>
                  <a:cubicBezTo>
                    <a:pt x="940" y="1113"/>
                    <a:pt x="942" y="1117"/>
                    <a:pt x="943" y="1121"/>
                  </a:cubicBezTo>
                  <a:lnTo>
                    <a:pt x="943" y="1121"/>
                  </a:lnTo>
                  <a:cubicBezTo>
                    <a:pt x="947" y="1134"/>
                    <a:pt x="951" y="1146"/>
                    <a:pt x="955" y="1160"/>
                  </a:cubicBezTo>
                  <a:lnTo>
                    <a:pt x="955" y="1160"/>
                  </a:lnTo>
                  <a:cubicBezTo>
                    <a:pt x="956" y="1163"/>
                    <a:pt x="957" y="1167"/>
                    <a:pt x="959" y="1171"/>
                  </a:cubicBezTo>
                  <a:lnTo>
                    <a:pt x="959" y="1171"/>
                  </a:lnTo>
                  <a:cubicBezTo>
                    <a:pt x="962" y="1184"/>
                    <a:pt x="967" y="1198"/>
                    <a:pt x="970" y="1211"/>
                  </a:cubicBezTo>
                  <a:lnTo>
                    <a:pt x="970" y="1211"/>
                  </a:lnTo>
                  <a:cubicBezTo>
                    <a:pt x="971" y="1215"/>
                    <a:pt x="972" y="1219"/>
                    <a:pt x="973" y="1222"/>
                  </a:cubicBezTo>
                  <a:lnTo>
                    <a:pt x="973" y="1222"/>
                  </a:lnTo>
                  <a:cubicBezTo>
                    <a:pt x="978" y="1236"/>
                    <a:pt x="981" y="1250"/>
                    <a:pt x="985" y="1264"/>
                  </a:cubicBezTo>
                  <a:lnTo>
                    <a:pt x="985" y="1264"/>
                  </a:lnTo>
                  <a:cubicBezTo>
                    <a:pt x="986" y="1267"/>
                    <a:pt x="987" y="1270"/>
                    <a:pt x="988" y="1273"/>
                  </a:cubicBezTo>
                  <a:lnTo>
                    <a:pt x="988" y="1273"/>
                  </a:lnTo>
                  <a:cubicBezTo>
                    <a:pt x="992" y="1288"/>
                    <a:pt x="995" y="1302"/>
                    <a:pt x="999" y="1317"/>
                  </a:cubicBezTo>
                  <a:lnTo>
                    <a:pt x="999" y="1317"/>
                  </a:lnTo>
                  <a:cubicBezTo>
                    <a:pt x="1000" y="1319"/>
                    <a:pt x="1001" y="1323"/>
                    <a:pt x="1001" y="1326"/>
                  </a:cubicBezTo>
                  <a:lnTo>
                    <a:pt x="1001" y="1326"/>
                  </a:lnTo>
                  <a:cubicBezTo>
                    <a:pt x="1006" y="1341"/>
                    <a:pt x="1009" y="1356"/>
                    <a:pt x="1013" y="1372"/>
                  </a:cubicBezTo>
                  <a:lnTo>
                    <a:pt x="1013" y="1372"/>
                  </a:lnTo>
                  <a:cubicBezTo>
                    <a:pt x="1014" y="1374"/>
                    <a:pt x="1014" y="1376"/>
                    <a:pt x="1014" y="1378"/>
                  </a:cubicBezTo>
                  <a:lnTo>
                    <a:pt x="1014" y="1378"/>
                  </a:lnTo>
                  <a:cubicBezTo>
                    <a:pt x="1018" y="1394"/>
                    <a:pt x="1022" y="1410"/>
                    <a:pt x="1026" y="1427"/>
                  </a:cubicBezTo>
                  <a:lnTo>
                    <a:pt x="1026" y="1427"/>
                  </a:lnTo>
                  <a:cubicBezTo>
                    <a:pt x="1026" y="1427"/>
                    <a:pt x="1026" y="1428"/>
                    <a:pt x="1027" y="1428"/>
                  </a:cubicBezTo>
                  <a:lnTo>
                    <a:pt x="1027" y="1428"/>
                  </a:lnTo>
                  <a:cubicBezTo>
                    <a:pt x="1030" y="1444"/>
                    <a:pt x="1034" y="1460"/>
                    <a:pt x="1037" y="1476"/>
                  </a:cubicBezTo>
                  <a:lnTo>
                    <a:pt x="1037" y="1476"/>
                  </a:lnTo>
                  <a:cubicBezTo>
                    <a:pt x="1038" y="1479"/>
                    <a:pt x="1038" y="1482"/>
                    <a:pt x="1039" y="1485"/>
                  </a:cubicBezTo>
                  <a:lnTo>
                    <a:pt x="1039" y="1485"/>
                  </a:lnTo>
                  <a:cubicBezTo>
                    <a:pt x="1042" y="1502"/>
                    <a:pt x="1046" y="1518"/>
                    <a:pt x="1049" y="1534"/>
                  </a:cubicBezTo>
                  <a:lnTo>
                    <a:pt x="1049" y="1534"/>
                  </a:lnTo>
                  <a:cubicBezTo>
                    <a:pt x="1050" y="1537"/>
                    <a:pt x="1051" y="1541"/>
                    <a:pt x="1051" y="1544"/>
                  </a:cubicBezTo>
                  <a:lnTo>
                    <a:pt x="1051" y="1544"/>
                  </a:lnTo>
                  <a:cubicBezTo>
                    <a:pt x="1053" y="1555"/>
                    <a:pt x="1055" y="1565"/>
                    <a:pt x="1057" y="1575"/>
                  </a:cubicBezTo>
                  <a:lnTo>
                    <a:pt x="1057" y="1575"/>
                  </a:lnTo>
                  <a:cubicBezTo>
                    <a:pt x="1059" y="1587"/>
                    <a:pt x="1061" y="1598"/>
                    <a:pt x="1063" y="1610"/>
                  </a:cubicBezTo>
                  <a:lnTo>
                    <a:pt x="1063" y="1610"/>
                  </a:lnTo>
                  <a:cubicBezTo>
                    <a:pt x="1065" y="1617"/>
                    <a:pt x="1066" y="1626"/>
                    <a:pt x="1068" y="1635"/>
                  </a:cubicBezTo>
                  <a:lnTo>
                    <a:pt x="1068" y="1635"/>
                  </a:lnTo>
                  <a:cubicBezTo>
                    <a:pt x="1070" y="1646"/>
                    <a:pt x="1072" y="1659"/>
                    <a:pt x="1074" y="1670"/>
                  </a:cubicBezTo>
                  <a:lnTo>
                    <a:pt x="1074" y="1670"/>
                  </a:lnTo>
                  <a:cubicBezTo>
                    <a:pt x="1075" y="1678"/>
                    <a:pt x="1077" y="1687"/>
                    <a:pt x="1078" y="1695"/>
                  </a:cubicBezTo>
                  <a:lnTo>
                    <a:pt x="1078" y="1695"/>
                  </a:lnTo>
                  <a:cubicBezTo>
                    <a:pt x="1080" y="1707"/>
                    <a:pt x="1081" y="1720"/>
                    <a:pt x="1083" y="1732"/>
                  </a:cubicBezTo>
                  <a:lnTo>
                    <a:pt x="1083" y="1732"/>
                  </a:lnTo>
                  <a:cubicBezTo>
                    <a:pt x="1085" y="1740"/>
                    <a:pt x="1086" y="1748"/>
                    <a:pt x="1087" y="1755"/>
                  </a:cubicBezTo>
                  <a:lnTo>
                    <a:pt x="1087" y="1755"/>
                  </a:lnTo>
                  <a:cubicBezTo>
                    <a:pt x="1089" y="1769"/>
                    <a:pt x="1091" y="1781"/>
                    <a:pt x="1093" y="1795"/>
                  </a:cubicBezTo>
                  <a:lnTo>
                    <a:pt x="1093" y="1795"/>
                  </a:lnTo>
                  <a:cubicBezTo>
                    <a:pt x="1094" y="1802"/>
                    <a:pt x="1095" y="1810"/>
                    <a:pt x="1096" y="1817"/>
                  </a:cubicBezTo>
                  <a:lnTo>
                    <a:pt x="1096" y="1817"/>
                  </a:lnTo>
                  <a:cubicBezTo>
                    <a:pt x="1097" y="1831"/>
                    <a:pt x="1099" y="1845"/>
                    <a:pt x="1101" y="1859"/>
                  </a:cubicBezTo>
                  <a:lnTo>
                    <a:pt x="1101" y="1859"/>
                  </a:lnTo>
                  <a:cubicBezTo>
                    <a:pt x="1102" y="1866"/>
                    <a:pt x="1103" y="1873"/>
                    <a:pt x="1104" y="1879"/>
                  </a:cubicBezTo>
                  <a:lnTo>
                    <a:pt x="1104" y="1879"/>
                  </a:lnTo>
                  <a:cubicBezTo>
                    <a:pt x="1105" y="1894"/>
                    <a:pt x="1107" y="1909"/>
                    <a:pt x="1109" y="1924"/>
                  </a:cubicBezTo>
                  <a:lnTo>
                    <a:pt x="1109" y="1924"/>
                  </a:lnTo>
                  <a:cubicBezTo>
                    <a:pt x="1109" y="1930"/>
                    <a:pt x="1110" y="1936"/>
                    <a:pt x="1111" y="1942"/>
                  </a:cubicBezTo>
                  <a:lnTo>
                    <a:pt x="1111" y="1942"/>
                  </a:lnTo>
                  <a:cubicBezTo>
                    <a:pt x="1112" y="1958"/>
                    <a:pt x="1114" y="1974"/>
                    <a:pt x="1115" y="1990"/>
                  </a:cubicBezTo>
                  <a:lnTo>
                    <a:pt x="1115" y="1990"/>
                  </a:lnTo>
                  <a:cubicBezTo>
                    <a:pt x="1116" y="1995"/>
                    <a:pt x="1116" y="2001"/>
                    <a:pt x="1117" y="2006"/>
                  </a:cubicBezTo>
                  <a:lnTo>
                    <a:pt x="1117" y="2006"/>
                  </a:lnTo>
                  <a:cubicBezTo>
                    <a:pt x="1118" y="2024"/>
                    <a:pt x="1120" y="2041"/>
                    <a:pt x="1121" y="2058"/>
                  </a:cubicBezTo>
                  <a:lnTo>
                    <a:pt x="1121" y="2058"/>
                  </a:lnTo>
                  <a:cubicBezTo>
                    <a:pt x="1122" y="2063"/>
                    <a:pt x="1122" y="2067"/>
                    <a:pt x="1122" y="2072"/>
                  </a:cubicBezTo>
                  <a:lnTo>
                    <a:pt x="1122" y="2072"/>
                  </a:lnTo>
                  <a:cubicBezTo>
                    <a:pt x="1123" y="2077"/>
                    <a:pt x="1123" y="2082"/>
                    <a:pt x="1124" y="2088"/>
                  </a:cubicBezTo>
                  <a:lnTo>
                    <a:pt x="1124" y="2088"/>
                  </a:lnTo>
                  <a:cubicBezTo>
                    <a:pt x="1125" y="2104"/>
                    <a:pt x="1126" y="2120"/>
                    <a:pt x="1127" y="2136"/>
                  </a:cubicBezTo>
                  <a:lnTo>
                    <a:pt x="1127" y="2136"/>
                  </a:lnTo>
                  <a:cubicBezTo>
                    <a:pt x="1127" y="2137"/>
                    <a:pt x="1127" y="2137"/>
                    <a:pt x="1127" y="2138"/>
                  </a:cubicBezTo>
                  <a:lnTo>
                    <a:pt x="1127" y="2138"/>
                  </a:lnTo>
                  <a:cubicBezTo>
                    <a:pt x="1127" y="2142"/>
                    <a:pt x="1127" y="2145"/>
                    <a:pt x="1128" y="2149"/>
                  </a:cubicBezTo>
                  <a:lnTo>
                    <a:pt x="1128" y="2149"/>
                  </a:lnTo>
                  <a:cubicBezTo>
                    <a:pt x="1129" y="2164"/>
                    <a:pt x="1130" y="2180"/>
                    <a:pt x="1131" y="2196"/>
                  </a:cubicBezTo>
                  <a:lnTo>
                    <a:pt x="1131" y="2196"/>
                  </a:lnTo>
                  <a:cubicBezTo>
                    <a:pt x="1131" y="2200"/>
                    <a:pt x="1131" y="2203"/>
                    <a:pt x="1131" y="2206"/>
                  </a:cubicBezTo>
                  <a:lnTo>
                    <a:pt x="1131" y="2206"/>
                  </a:lnTo>
                  <a:cubicBezTo>
                    <a:pt x="1132" y="2225"/>
                    <a:pt x="1133" y="2244"/>
                    <a:pt x="1133" y="2263"/>
                  </a:cubicBezTo>
                  <a:lnTo>
                    <a:pt x="1133" y="2263"/>
                  </a:lnTo>
                  <a:cubicBezTo>
                    <a:pt x="1133" y="2266"/>
                    <a:pt x="1134" y="2268"/>
                    <a:pt x="1134" y="2271"/>
                  </a:cubicBezTo>
                  <a:lnTo>
                    <a:pt x="1134" y="2271"/>
                  </a:lnTo>
                  <a:cubicBezTo>
                    <a:pt x="1135" y="2290"/>
                    <a:pt x="1135" y="2309"/>
                    <a:pt x="1136" y="2329"/>
                  </a:cubicBezTo>
                  <a:lnTo>
                    <a:pt x="1136" y="2329"/>
                  </a:lnTo>
                  <a:cubicBezTo>
                    <a:pt x="1136" y="2331"/>
                    <a:pt x="1136" y="2332"/>
                    <a:pt x="1136" y="2334"/>
                  </a:cubicBezTo>
                  <a:lnTo>
                    <a:pt x="1136" y="2334"/>
                  </a:lnTo>
                  <a:cubicBezTo>
                    <a:pt x="1137" y="2355"/>
                    <a:pt x="1137" y="2375"/>
                    <a:pt x="1137" y="2395"/>
                  </a:cubicBezTo>
                  <a:lnTo>
                    <a:pt x="1137" y="2395"/>
                  </a:lnTo>
                  <a:cubicBezTo>
                    <a:pt x="1137" y="2396"/>
                    <a:pt x="1137" y="2397"/>
                    <a:pt x="1137" y="2398"/>
                  </a:cubicBezTo>
                  <a:lnTo>
                    <a:pt x="1137" y="2398"/>
                  </a:lnTo>
                  <a:cubicBezTo>
                    <a:pt x="1137" y="2419"/>
                    <a:pt x="1138" y="2440"/>
                    <a:pt x="1138" y="2461"/>
                  </a:cubicBezTo>
                  <a:lnTo>
                    <a:pt x="1138" y="2461"/>
                  </a:lnTo>
                  <a:cubicBezTo>
                    <a:pt x="1138" y="2482"/>
                    <a:pt x="1137" y="2504"/>
                    <a:pt x="1137" y="2524"/>
                  </a:cubicBezTo>
                  <a:lnTo>
                    <a:pt x="1137" y="2524"/>
                  </a:lnTo>
                  <a:cubicBezTo>
                    <a:pt x="1137" y="2526"/>
                    <a:pt x="1137" y="2527"/>
                    <a:pt x="1137" y="2528"/>
                  </a:cubicBezTo>
                  <a:lnTo>
                    <a:pt x="1137" y="2528"/>
                  </a:lnTo>
                  <a:cubicBezTo>
                    <a:pt x="1137" y="2548"/>
                    <a:pt x="1137" y="2568"/>
                    <a:pt x="1136" y="2588"/>
                  </a:cubicBezTo>
                  <a:lnTo>
                    <a:pt x="1136" y="2588"/>
                  </a:lnTo>
                  <a:cubicBezTo>
                    <a:pt x="1136" y="2590"/>
                    <a:pt x="1136" y="2591"/>
                    <a:pt x="1136" y="2593"/>
                  </a:cubicBezTo>
                  <a:lnTo>
                    <a:pt x="1136" y="2593"/>
                  </a:lnTo>
                  <a:cubicBezTo>
                    <a:pt x="1135" y="2613"/>
                    <a:pt x="1135" y="2633"/>
                    <a:pt x="1134" y="2652"/>
                  </a:cubicBezTo>
                  <a:lnTo>
                    <a:pt x="1134" y="2652"/>
                  </a:lnTo>
                  <a:cubicBezTo>
                    <a:pt x="1134" y="2654"/>
                    <a:pt x="1134" y="2655"/>
                    <a:pt x="1133" y="2656"/>
                  </a:cubicBezTo>
                  <a:lnTo>
                    <a:pt x="1133" y="2656"/>
                  </a:lnTo>
                  <a:lnTo>
                    <a:pt x="1133" y="2656"/>
                  </a:lnTo>
                  <a:lnTo>
                    <a:pt x="1133" y="2656"/>
                  </a:lnTo>
                  <a:cubicBezTo>
                    <a:pt x="1133" y="2677"/>
                    <a:pt x="1132" y="2696"/>
                    <a:pt x="1131" y="2716"/>
                  </a:cubicBezTo>
                  <a:lnTo>
                    <a:pt x="1131" y="2716"/>
                  </a:lnTo>
                  <a:cubicBezTo>
                    <a:pt x="1131" y="2718"/>
                    <a:pt x="1131" y="2721"/>
                    <a:pt x="1131" y="2723"/>
                  </a:cubicBezTo>
                  <a:lnTo>
                    <a:pt x="1131" y="2723"/>
                  </a:lnTo>
                  <a:cubicBezTo>
                    <a:pt x="1130" y="2742"/>
                    <a:pt x="1129" y="2760"/>
                    <a:pt x="1127" y="2778"/>
                  </a:cubicBezTo>
                  <a:lnTo>
                    <a:pt x="1127" y="2778"/>
                  </a:lnTo>
                  <a:cubicBezTo>
                    <a:pt x="1127" y="2781"/>
                    <a:pt x="1127" y="2784"/>
                    <a:pt x="1127" y="2787"/>
                  </a:cubicBezTo>
                  <a:lnTo>
                    <a:pt x="1127" y="2787"/>
                  </a:lnTo>
                  <a:cubicBezTo>
                    <a:pt x="1126" y="2805"/>
                    <a:pt x="1124" y="2823"/>
                    <a:pt x="1123" y="2841"/>
                  </a:cubicBezTo>
                  <a:lnTo>
                    <a:pt x="1123" y="2841"/>
                  </a:lnTo>
                  <a:lnTo>
                    <a:pt x="1123" y="2841"/>
                  </a:lnTo>
                  <a:lnTo>
                    <a:pt x="1123" y="2841"/>
                  </a:lnTo>
                  <a:cubicBezTo>
                    <a:pt x="1123" y="2844"/>
                    <a:pt x="1122" y="2847"/>
                    <a:pt x="1122" y="2850"/>
                  </a:cubicBezTo>
                  <a:lnTo>
                    <a:pt x="1122" y="2850"/>
                  </a:lnTo>
                  <a:cubicBezTo>
                    <a:pt x="1121" y="2868"/>
                    <a:pt x="1120" y="2885"/>
                    <a:pt x="1118" y="2902"/>
                  </a:cubicBezTo>
                  <a:lnTo>
                    <a:pt x="1118" y="2902"/>
                  </a:lnTo>
                  <a:lnTo>
                    <a:pt x="1118" y="2903"/>
                  </a:lnTo>
                  <a:lnTo>
                    <a:pt x="1118" y="2903"/>
                  </a:lnTo>
                  <a:cubicBezTo>
                    <a:pt x="1118" y="2907"/>
                    <a:pt x="1118" y="2910"/>
                    <a:pt x="1117" y="2913"/>
                  </a:cubicBezTo>
                  <a:lnTo>
                    <a:pt x="1117" y="2913"/>
                  </a:lnTo>
                  <a:cubicBezTo>
                    <a:pt x="1116" y="2930"/>
                    <a:pt x="1114" y="2947"/>
                    <a:pt x="1113" y="2962"/>
                  </a:cubicBezTo>
                  <a:lnTo>
                    <a:pt x="1113" y="2962"/>
                  </a:lnTo>
                  <a:cubicBezTo>
                    <a:pt x="1112" y="2964"/>
                    <a:pt x="1112" y="2965"/>
                    <a:pt x="1112" y="2967"/>
                  </a:cubicBezTo>
                  <a:lnTo>
                    <a:pt x="1112" y="2967"/>
                  </a:lnTo>
                  <a:cubicBezTo>
                    <a:pt x="1111" y="2970"/>
                    <a:pt x="1111" y="2973"/>
                    <a:pt x="1111" y="2975"/>
                  </a:cubicBezTo>
                  <a:lnTo>
                    <a:pt x="1111" y="2975"/>
                  </a:lnTo>
                  <a:cubicBezTo>
                    <a:pt x="1110" y="2991"/>
                    <a:pt x="1108" y="3007"/>
                    <a:pt x="1106" y="3023"/>
                  </a:cubicBezTo>
                  <a:lnTo>
                    <a:pt x="1106" y="3023"/>
                  </a:lnTo>
                  <a:cubicBezTo>
                    <a:pt x="1105" y="3027"/>
                    <a:pt x="1105" y="3031"/>
                    <a:pt x="1105" y="3034"/>
                  </a:cubicBezTo>
                  <a:lnTo>
                    <a:pt x="1105" y="3034"/>
                  </a:lnTo>
                  <a:cubicBezTo>
                    <a:pt x="1102" y="3052"/>
                    <a:pt x="1101" y="3069"/>
                    <a:pt x="1099" y="3085"/>
                  </a:cubicBezTo>
                  <a:lnTo>
                    <a:pt x="1099" y="3085"/>
                  </a:lnTo>
                  <a:cubicBezTo>
                    <a:pt x="1098" y="3089"/>
                    <a:pt x="1097" y="3092"/>
                    <a:pt x="1097" y="3096"/>
                  </a:cubicBezTo>
                  <a:lnTo>
                    <a:pt x="1097" y="3096"/>
                  </a:lnTo>
                  <a:cubicBezTo>
                    <a:pt x="1095" y="3113"/>
                    <a:pt x="1093" y="3129"/>
                    <a:pt x="1090" y="3145"/>
                  </a:cubicBezTo>
                  <a:lnTo>
                    <a:pt x="1090" y="3145"/>
                  </a:lnTo>
                  <a:cubicBezTo>
                    <a:pt x="1090" y="3147"/>
                    <a:pt x="1090" y="3149"/>
                    <a:pt x="1090" y="3151"/>
                  </a:cubicBezTo>
                  <a:lnTo>
                    <a:pt x="1090" y="3151"/>
                  </a:lnTo>
                  <a:cubicBezTo>
                    <a:pt x="1090" y="3152"/>
                    <a:pt x="1089" y="3153"/>
                    <a:pt x="1089" y="3154"/>
                  </a:cubicBezTo>
                  <a:lnTo>
                    <a:pt x="1089" y="3154"/>
                  </a:lnTo>
                  <a:cubicBezTo>
                    <a:pt x="1086" y="3172"/>
                    <a:pt x="1084" y="3189"/>
                    <a:pt x="1081" y="3205"/>
                  </a:cubicBezTo>
                  <a:lnTo>
                    <a:pt x="1081" y="3205"/>
                  </a:lnTo>
                  <a:cubicBezTo>
                    <a:pt x="1081" y="3208"/>
                    <a:pt x="1080" y="3211"/>
                    <a:pt x="1080" y="3214"/>
                  </a:cubicBezTo>
                  <a:lnTo>
                    <a:pt x="1080" y="3214"/>
                  </a:lnTo>
                  <a:cubicBezTo>
                    <a:pt x="1077" y="3231"/>
                    <a:pt x="1075" y="3247"/>
                    <a:pt x="1072" y="3264"/>
                  </a:cubicBezTo>
                  <a:lnTo>
                    <a:pt x="1072" y="3264"/>
                  </a:lnTo>
                  <a:cubicBezTo>
                    <a:pt x="1072" y="3266"/>
                    <a:pt x="1071" y="3269"/>
                    <a:pt x="1070" y="3271"/>
                  </a:cubicBezTo>
                  <a:lnTo>
                    <a:pt x="1070" y="3271"/>
                  </a:lnTo>
                  <a:cubicBezTo>
                    <a:pt x="1068" y="3289"/>
                    <a:pt x="1064" y="3307"/>
                    <a:pt x="1061" y="3325"/>
                  </a:cubicBezTo>
                  <a:lnTo>
                    <a:pt x="1061" y="3325"/>
                  </a:lnTo>
                  <a:cubicBezTo>
                    <a:pt x="1061" y="3326"/>
                    <a:pt x="1061" y="3327"/>
                    <a:pt x="1061" y="3328"/>
                  </a:cubicBezTo>
                  <a:lnTo>
                    <a:pt x="1061" y="3328"/>
                  </a:lnTo>
                  <a:cubicBezTo>
                    <a:pt x="1057" y="3346"/>
                    <a:pt x="1054" y="3363"/>
                    <a:pt x="1051" y="3381"/>
                  </a:cubicBezTo>
                  <a:lnTo>
                    <a:pt x="1051" y="3381"/>
                  </a:lnTo>
                  <a:cubicBezTo>
                    <a:pt x="1051" y="3383"/>
                    <a:pt x="1050" y="3385"/>
                    <a:pt x="1049" y="3387"/>
                  </a:cubicBezTo>
                  <a:lnTo>
                    <a:pt x="1049" y="3387"/>
                  </a:lnTo>
                  <a:cubicBezTo>
                    <a:pt x="1046" y="3404"/>
                    <a:pt x="1042" y="3420"/>
                    <a:pt x="1039" y="3437"/>
                  </a:cubicBezTo>
                  <a:lnTo>
                    <a:pt x="1039" y="3437"/>
                  </a:lnTo>
                  <a:cubicBezTo>
                    <a:pt x="1039" y="3439"/>
                    <a:pt x="1038" y="3441"/>
                    <a:pt x="1038" y="3443"/>
                  </a:cubicBezTo>
                  <a:lnTo>
                    <a:pt x="1038" y="3443"/>
                  </a:lnTo>
                  <a:cubicBezTo>
                    <a:pt x="1034" y="3460"/>
                    <a:pt x="1031" y="3476"/>
                    <a:pt x="1027" y="3493"/>
                  </a:cubicBezTo>
                  <a:lnTo>
                    <a:pt x="1027" y="3493"/>
                  </a:lnTo>
                  <a:cubicBezTo>
                    <a:pt x="1027" y="3494"/>
                    <a:pt x="1026" y="3495"/>
                    <a:pt x="1026" y="3498"/>
                  </a:cubicBezTo>
                  <a:lnTo>
                    <a:pt x="1026" y="3498"/>
                  </a:lnTo>
                  <a:cubicBezTo>
                    <a:pt x="1022" y="3514"/>
                    <a:pt x="1018" y="3530"/>
                    <a:pt x="1014" y="3547"/>
                  </a:cubicBezTo>
                  <a:lnTo>
                    <a:pt x="1014" y="3547"/>
                  </a:lnTo>
                  <a:cubicBezTo>
                    <a:pt x="1014" y="3548"/>
                    <a:pt x="1014" y="3550"/>
                    <a:pt x="1013" y="3551"/>
                  </a:cubicBezTo>
                  <a:lnTo>
                    <a:pt x="1013" y="3551"/>
                  </a:lnTo>
                  <a:cubicBezTo>
                    <a:pt x="1009" y="3568"/>
                    <a:pt x="1005" y="3585"/>
                    <a:pt x="1001" y="3602"/>
                  </a:cubicBezTo>
                  <a:lnTo>
                    <a:pt x="1001" y="3602"/>
                  </a:lnTo>
                  <a:cubicBezTo>
                    <a:pt x="1000" y="3602"/>
                    <a:pt x="1000" y="3603"/>
                    <a:pt x="1000" y="3603"/>
                  </a:cubicBezTo>
                  <a:lnTo>
                    <a:pt x="1000" y="3603"/>
                  </a:lnTo>
                  <a:cubicBezTo>
                    <a:pt x="1000" y="3604"/>
                    <a:pt x="1000" y="3604"/>
                    <a:pt x="1000" y="3606"/>
                  </a:cubicBezTo>
                  <a:lnTo>
                    <a:pt x="1000" y="3606"/>
                  </a:lnTo>
                  <a:cubicBezTo>
                    <a:pt x="995" y="3621"/>
                    <a:pt x="991" y="3637"/>
                    <a:pt x="987" y="3653"/>
                  </a:cubicBezTo>
                  <a:lnTo>
                    <a:pt x="987" y="3653"/>
                  </a:lnTo>
                  <a:cubicBezTo>
                    <a:pt x="986" y="3656"/>
                    <a:pt x="986" y="3658"/>
                    <a:pt x="985" y="3661"/>
                  </a:cubicBezTo>
                  <a:lnTo>
                    <a:pt x="985" y="3661"/>
                  </a:lnTo>
                  <a:cubicBezTo>
                    <a:pt x="981" y="3675"/>
                    <a:pt x="977" y="3690"/>
                    <a:pt x="973" y="3705"/>
                  </a:cubicBezTo>
                  <a:lnTo>
                    <a:pt x="973" y="3705"/>
                  </a:lnTo>
                  <a:cubicBezTo>
                    <a:pt x="971" y="3707"/>
                    <a:pt x="971" y="3710"/>
                    <a:pt x="970" y="3713"/>
                  </a:cubicBezTo>
                  <a:lnTo>
                    <a:pt x="970" y="3713"/>
                  </a:lnTo>
                  <a:cubicBezTo>
                    <a:pt x="966" y="3727"/>
                    <a:pt x="962" y="3741"/>
                    <a:pt x="958" y="3755"/>
                  </a:cubicBezTo>
                  <a:lnTo>
                    <a:pt x="958" y="3755"/>
                  </a:lnTo>
                  <a:cubicBezTo>
                    <a:pt x="957" y="3758"/>
                    <a:pt x="955" y="3761"/>
                    <a:pt x="955" y="3765"/>
                  </a:cubicBezTo>
                  <a:lnTo>
                    <a:pt x="955" y="3765"/>
                  </a:lnTo>
                  <a:cubicBezTo>
                    <a:pt x="951" y="3778"/>
                    <a:pt x="946" y="3791"/>
                    <a:pt x="942" y="3804"/>
                  </a:cubicBezTo>
                  <a:lnTo>
                    <a:pt x="942" y="3804"/>
                  </a:lnTo>
                  <a:cubicBezTo>
                    <a:pt x="941" y="3808"/>
                    <a:pt x="940" y="3811"/>
                    <a:pt x="939" y="3815"/>
                  </a:cubicBezTo>
                  <a:lnTo>
                    <a:pt x="939" y="3815"/>
                  </a:lnTo>
                  <a:cubicBezTo>
                    <a:pt x="935" y="3828"/>
                    <a:pt x="931" y="3840"/>
                    <a:pt x="926" y="3853"/>
                  </a:cubicBezTo>
                  <a:lnTo>
                    <a:pt x="926" y="3853"/>
                  </a:lnTo>
                  <a:cubicBezTo>
                    <a:pt x="925" y="3857"/>
                    <a:pt x="924" y="3860"/>
                    <a:pt x="923" y="3864"/>
                  </a:cubicBezTo>
                  <a:lnTo>
                    <a:pt x="923" y="3864"/>
                  </a:lnTo>
                  <a:cubicBezTo>
                    <a:pt x="918" y="3877"/>
                    <a:pt x="914" y="3889"/>
                    <a:pt x="910" y="3902"/>
                  </a:cubicBezTo>
                  <a:lnTo>
                    <a:pt x="910" y="3902"/>
                  </a:lnTo>
                  <a:cubicBezTo>
                    <a:pt x="908" y="3905"/>
                    <a:pt x="907" y="3908"/>
                    <a:pt x="906" y="3912"/>
                  </a:cubicBezTo>
                  <a:lnTo>
                    <a:pt x="906" y="3912"/>
                  </a:lnTo>
                  <a:cubicBezTo>
                    <a:pt x="901" y="3924"/>
                    <a:pt x="897" y="3937"/>
                    <a:pt x="892" y="3949"/>
                  </a:cubicBezTo>
                  <a:lnTo>
                    <a:pt x="892" y="3949"/>
                  </a:lnTo>
                  <a:cubicBezTo>
                    <a:pt x="891" y="3953"/>
                    <a:pt x="890" y="3955"/>
                    <a:pt x="888" y="3959"/>
                  </a:cubicBezTo>
                  <a:lnTo>
                    <a:pt x="888" y="3959"/>
                  </a:lnTo>
                  <a:cubicBezTo>
                    <a:pt x="884" y="3971"/>
                    <a:pt x="879" y="3983"/>
                    <a:pt x="874" y="3996"/>
                  </a:cubicBezTo>
                  <a:lnTo>
                    <a:pt x="874" y="3996"/>
                  </a:lnTo>
                  <a:cubicBezTo>
                    <a:pt x="873" y="3999"/>
                    <a:pt x="872" y="4002"/>
                    <a:pt x="871" y="4005"/>
                  </a:cubicBezTo>
                  <a:lnTo>
                    <a:pt x="871" y="4005"/>
                  </a:lnTo>
                  <a:cubicBezTo>
                    <a:pt x="866" y="4017"/>
                    <a:pt x="861" y="4030"/>
                    <a:pt x="856" y="4042"/>
                  </a:cubicBezTo>
                  <a:lnTo>
                    <a:pt x="856" y="4042"/>
                  </a:lnTo>
                  <a:cubicBezTo>
                    <a:pt x="855" y="4045"/>
                    <a:pt x="853" y="4047"/>
                    <a:pt x="852" y="4050"/>
                  </a:cubicBezTo>
                  <a:lnTo>
                    <a:pt x="852" y="4050"/>
                  </a:lnTo>
                  <a:cubicBezTo>
                    <a:pt x="847" y="4063"/>
                    <a:pt x="842" y="4075"/>
                    <a:pt x="836" y="4087"/>
                  </a:cubicBezTo>
                  <a:lnTo>
                    <a:pt x="836" y="4087"/>
                  </a:lnTo>
                  <a:cubicBezTo>
                    <a:pt x="836" y="4090"/>
                    <a:pt x="835" y="4092"/>
                    <a:pt x="834" y="4094"/>
                  </a:cubicBezTo>
                  <a:lnTo>
                    <a:pt x="834" y="4094"/>
                  </a:lnTo>
                  <a:cubicBezTo>
                    <a:pt x="828" y="4107"/>
                    <a:pt x="823" y="4119"/>
                    <a:pt x="817" y="4132"/>
                  </a:cubicBezTo>
                  <a:lnTo>
                    <a:pt x="817" y="4132"/>
                  </a:lnTo>
                  <a:cubicBezTo>
                    <a:pt x="816" y="4133"/>
                    <a:pt x="816" y="4135"/>
                    <a:pt x="815" y="4137"/>
                  </a:cubicBezTo>
                  <a:lnTo>
                    <a:pt x="815" y="4137"/>
                  </a:lnTo>
                  <a:cubicBezTo>
                    <a:pt x="809" y="4150"/>
                    <a:pt x="803" y="4163"/>
                    <a:pt x="797" y="4176"/>
                  </a:cubicBezTo>
                  <a:lnTo>
                    <a:pt x="797" y="4176"/>
                  </a:lnTo>
                  <a:cubicBezTo>
                    <a:pt x="797" y="4176"/>
                    <a:pt x="796" y="4176"/>
                    <a:pt x="796" y="4177"/>
                  </a:cubicBezTo>
                  <a:lnTo>
                    <a:pt x="796" y="4177"/>
                  </a:lnTo>
                  <a:cubicBezTo>
                    <a:pt x="790" y="4190"/>
                    <a:pt x="784" y="4202"/>
                    <a:pt x="777" y="4215"/>
                  </a:cubicBezTo>
                  <a:lnTo>
                    <a:pt x="777" y="4215"/>
                  </a:lnTo>
                  <a:cubicBezTo>
                    <a:pt x="777" y="4217"/>
                    <a:pt x="776" y="4217"/>
                    <a:pt x="776" y="4218"/>
                  </a:cubicBezTo>
                  <a:lnTo>
                    <a:pt x="776" y="4218"/>
                  </a:lnTo>
                  <a:cubicBezTo>
                    <a:pt x="770" y="4230"/>
                    <a:pt x="764" y="4242"/>
                    <a:pt x="758" y="4253"/>
                  </a:cubicBezTo>
                  <a:lnTo>
                    <a:pt x="758" y="4253"/>
                  </a:lnTo>
                  <a:cubicBezTo>
                    <a:pt x="757" y="4256"/>
                    <a:pt x="756" y="4258"/>
                    <a:pt x="754" y="4259"/>
                  </a:cubicBezTo>
                  <a:lnTo>
                    <a:pt x="754" y="4259"/>
                  </a:lnTo>
                  <a:cubicBezTo>
                    <a:pt x="749" y="4270"/>
                    <a:pt x="743" y="4281"/>
                    <a:pt x="737" y="4292"/>
                  </a:cubicBezTo>
                  <a:lnTo>
                    <a:pt x="737" y="4292"/>
                  </a:lnTo>
                  <a:cubicBezTo>
                    <a:pt x="736" y="4295"/>
                    <a:pt x="735" y="4297"/>
                    <a:pt x="734" y="4299"/>
                  </a:cubicBezTo>
                  <a:lnTo>
                    <a:pt x="734" y="4299"/>
                  </a:lnTo>
                  <a:cubicBezTo>
                    <a:pt x="727" y="4310"/>
                    <a:pt x="721" y="4321"/>
                    <a:pt x="715" y="4332"/>
                  </a:cubicBezTo>
                  <a:lnTo>
                    <a:pt x="715" y="4332"/>
                  </a:lnTo>
                  <a:cubicBezTo>
                    <a:pt x="714" y="4333"/>
                    <a:pt x="713" y="4335"/>
                    <a:pt x="713" y="4336"/>
                  </a:cubicBezTo>
                  <a:lnTo>
                    <a:pt x="713" y="4336"/>
                  </a:lnTo>
                  <a:cubicBezTo>
                    <a:pt x="707" y="4346"/>
                    <a:pt x="702" y="4355"/>
                    <a:pt x="696" y="4365"/>
                  </a:cubicBezTo>
                  <a:lnTo>
                    <a:pt x="696" y="4365"/>
                  </a:lnTo>
                  <a:cubicBezTo>
                    <a:pt x="695" y="4367"/>
                    <a:pt x="693" y="4369"/>
                    <a:pt x="691" y="4372"/>
                  </a:cubicBezTo>
                  <a:lnTo>
                    <a:pt x="691" y="4372"/>
                  </a:lnTo>
                  <a:cubicBezTo>
                    <a:pt x="686" y="4382"/>
                    <a:pt x="680" y="4391"/>
                    <a:pt x="674" y="4401"/>
                  </a:cubicBezTo>
                  <a:lnTo>
                    <a:pt x="674" y="4401"/>
                  </a:lnTo>
                  <a:cubicBezTo>
                    <a:pt x="672" y="4404"/>
                    <a:pt x="670" y="4407"/>
                    <a:pt x="668" y="4410"/>
                  </a:cubicBezTo>
                  <a:lnTo>
                    <a:pt x="668" y="4410"/>
                  </a:lnTo>
                  <a:cubicBezTo>
                    <a:pt x="663" y="4418"/>
                    <a:pt x="658" y="4425"/>
                    <a:pt x="653" y="4433"/>
                  </a:cubicBezTo>
                  <a:lnTo>
                    <a:pt x="653" y="4433"/>
                  </a:lnTo>
                  <a:cubicBezTo>
                    <a:pt x="651" y="4436"/>
                    <a:pt x="650" y="4438"/>
                    <a:pt x="648" y="4441"/>
                  </a:cubicBezTo>
                  <a:lnTo>
                    <a:pt x="648" y="4441"/>
                  </a:lnTo>
                  <a:cubicBezTo>
                    <a:pt x="642" y="4450"/>
                    <a:pt x="636" y="4459"/>
                    <a:pt x="630" y="4468"/>
                  </a:cubicBezTo>
                  <a:lnTo>
                    <a:pt x="630" y="4468"/>
                  </a:lnTo>
                  <a:cubicBezTo>
                    <a:pt x="628" y="4471"/>
                    <a:pt x="625" y="4474"/>
                    <a:pt x="623" y="4477"/>
                  </a:cubicBezTo>
                  <a:lnTo>
                    <a:pt x="623" y="4477"/>
                  </a:lnTo>
                  <a:cubicBezTo>
                    <a:pt x="619" y="4484"/>
                    <a:pt x="614" y="4491"/>
                    <a:pt x="609" y="4497"/>
                  </a:cubicBezTo>
                  <a:lnTo>
                    <a:pt x="609" y="4497"/>
                  </a:lnTo>
                  <a:cubicBezTo>
                    <a:pt x="607" y="4500"/>
                    <a:pt x="605" y="4504"/>
                    <a:pt x="603" y="4506"/>
                  </a:cubicBezTo>
                  <a:lnTo>
                    <a:pt x="603" y="4506"/>
                  </a:lnTo>
                  <a:cubicBezTo>
                    <a:pt x="596" y="4515"/>
                    <a:pt x="590" y="4524"/>
                    <a:pt x="583" y="4532"/>
                  </a:cubicBezTo>
                  <a:lnTo>
                    <a:pt x="583" y="4532"/>
                  </a:lnTo>
                  <a:cubicBezTo>
                    <a:pt x="581" y="4535"/>
                    <a:pt x="579" y="4538"/>
                    <a:pt x="576" y="4541"/>
                  </a:cubicBezTo>
                  <a:lnTo>
                    <a:pt x="576" y="4541"/>
                  </a:lnTo>
                  <a:cubicBezTo>
                    <a:pt x="571" y="4547"/>
                    <a:pt x="567" y="4553"/>
                    <a:pt x="562" y="4559"/>
                  </a:cubicBezTo>
                  <a:lnTo>
                    <a:pt x="562" y="4559"/>
                  </a:lnTo>
                  <a:cubicBezTo>
                    <a:pt x="560" y="4562"/>
                    <a:pt x="558" y="4565"/>
                    <a:pt x="555" y="4568"/>
                  </a:cubicBezTo>
                  <a:lnTo>
                    <a:pt x="555" y="4568"/>
                  </a:lnTo>
                  <a:cubicBezTo>
                    <a:pt x="550" y="4574"/>
                    <a:pt x="545" y="4580"/>
                    <a:pt x="540" y="4587"/>
                  </a:cubicBezTo>
                  <a:lnTo>
                    <a:pt x="540" y="4587"/>
                  </a:lnTo>
                  <a:cubicBezTo>
                    <a:pt x="538" y="4589"/>
                    <a:pt x="535" y="4592"/>
                    <a:pt x="533" y="4595"/>
                  </a:cubicBezTo>
                  <a:lnTo>
                    <a:pt x="533" y="4595"/>
                  </a:lnTo>
                  <a:cubicBezTo>
                    <a:pt x="526" y="4603"/>
                    <a:pt x="519" y="4612"/>
                    <a:pt x="512" y="4620"/>
                  </a:cubicBezTo>
                  <a:lnTo>
                    <a:pt x="512" y="4620"/>
                  </a:lnTo>
                  <a:cubicBezTo>
                    <a:pt x="509" y="4622"/>
                    <a:pt x="507" y="4625"/>
                    <a:pt x="505" y="4627"/>
                  </a:cubicBezTo>
                  <a:lnTo>
                    <a:pt x="505" y="4627"/>
                  </a:lnTo>
                  <a:cubicBezTo>
                    <a:pt x="499" y="4633"/>
                    <a:pt x="495" y="4638"/>
                    <a:pt x="489" y="4644"/>
                  </a:cubicBezTo>
                  <a:lnTo>
                    <a:pt x="489" y="4644"/>
                  </a:lnTo>
                  <a:cubicBezTo>
                    <a:pt x="486" y="4647"/>
                    <a:pt x="483" y="4650"/>
                    <a:pt x="480" y="4653"/>
                  </a:cubicBezTo>
                  <a:lnTo>
                    <a:pt x="480" y="4653"/>
                  </a:lnTo>
                  <a:cubicBezTo>
                    <a:pt x="476" y="4658"/>
                    <a:pt x="472" y="4662"/>
                    <a:pt x="467" y="4667"/>
                  </a:cubicBezTo>
                  <a:lnTo>
                    <a:pt x="467" y="4667"/>
                  </a:lnTo>
                  <a:cubicBezTo>
                    <a:pt x="463" y="4672"/>
                    <a:pt x="458" y="4677"/>
                    <a:pt x="454" y="4681"/>
                  </a:cubicBezTo>
                  <a:lnTo>
                    <a:pt x="454" y="4681"/>
                  </a:lnTo>
                  <a:cubicBezTo>
                    <a:pt x="449" y="4684"/>
                    <a:pt x="445" y="4689"/>
                    <a:pt x="442" y="4693"/>
                  </a:cubicBezTo>
                  <a:lnTo>
                    <a:pt x="442" y="4693"/>
                  </a:lnTo>
                  <a:cubicBezTo>
                    <a:pt x="437" y="4697"/>
                    <a:pt x="433" y="4701"/>
                    <a:pt x="428" y="4705"/>
                  </a:cubicBezTo>
                  <a:lnTo>
                    <a:pt x="428" y="4705"/>
                  </a:lnTo>
                  <a:cubicBezTo>
                    <a:pt x="424" y="4709"/>
                    <a:pt x="420" y="4713"/>
                    <a:pt x="416" y="4716"/>
                  </a:cubicBezTo>
                  <a:lnTo>
                    <a:pt x="416" y="4716"/>
                  </a:lnTo>
                  <a:cubicBezTo>
                    <a:pt x="411" y="4721"/>
                    <a:pt x="406" y="4725"/>
                    <a:pt x="402" y="4729"/>
                  </a:cubicBezTo>
                  <a:lnTo>
                    <a:pt x="402" y="4729"/>
                  </a:lnTo>
                  <a:cubicBezTo>
                    <a:pt x="398" y="4732"/>
                    <a:pt x="394" y="4736"/>
                    <a:pt x="391" y="4739"/>
                  </a:cubicBezTo>
                  <a:lnTo>
                    <a:pt x="391" y="4739"/>
                  </a:lnTo>
                  <a:cubicBezTo>
                    <a:pt x="385" y="4743"/>
                    <a:pt x="380" y="4747"/>
                    <a:pt x="375" y="4752"/>
                  </a:cubicBezTo>
                  <a:lnTo>
                    <a:pt x="375" y="4752"/>
                  </a:lnTo>
                  <a:cubicBezTo>
                    <a:pt x="372" y="4754"/>
                    <a:pt x="368" y="4757"/>
                    <a:pt x="364" y="4760"/>
                  </a:cubicBezTo>
                  <a:lnTo>
                    <a:pt x="364" y="4760"/>
                  </a:lnTo>
                  <a:cubicBezTo>
                    <a:pt x="361" y="4763"/>
                    <a:pt x="358" y="4765"/>
                    <a:pt x="355" y="4768"/>
                  </a:cubicBezTo>
                  <a:lnTo>
                    <a:pt x="355" y="4768"/>
                  </a:lnTo>
                  <a:cubicBezTo>
                    <a:pt x="350" y="4771"/>
                    <a:pt x="345" y="4774"/>
                    <a:pt x="341" y="4778"/>
                  </a:cubicBezTo>
                  <a:lnTo>
                    <a:pt x="341" y="4778"/>
                  </a:lnTo>
                  <a:cubicBezTo>
                    <a:pt x="337" y="4781"/>
                    <a:pt x="334" y="4783"/>
                    <a:pt x="330" y="4786"/>
                  </a:cubicBezTo>
                  <a:lnTo>
                    <a:pt x="330" y="4786"/>
                  </a:lnTo>
                  <a:cubicBezTo>
                    <a:pt x="326" y="4789"/>
                    <a:pt x="322" y="4792"/>
                    <a:pt x="317" y="4795"/>
                  </a:cubicBezTo>
                  <a:lnTo>
                    <a:pt x="317" y="4795"/>
                  </a:lnTo>
                  <a:cubicBezTo>
                    <a:pt x="313" y="4798"/>
                    <a:pt x="310" y="4800"/>
                    <a:pt x="306" y="4803"/>
                  </a:cubicBezTo>
                  <a:lnTo>
                    <a:pt x="306" y="4803"/>
                  </a:lnTo>
                  <a:cubicBezTo>
                    <a:pt x="302" y="4805"/>
                    <a:pt x="298" y="4809"/>
                    <a:pt x="293" y="4812"/>
                  </a:cubicBezTo>
                  <a:lnTo>
                    <a:pt x="293" y="4812"/>
                  </a:lnTo>
                  <a:cubicBezTo>
                    <a:pt x="289" y="4814"/>
                    <a:pt x="286" y="4816"/>
                    <a:pt x="282" y="4818"/>
                  </a:cubicBezTo>
                  <a:lnTo>
                    <a:pt x="282" y="4818"/>
                  </a:lnTo>
                  <a:cubicBezTo>
                    <a:pt x="277" y="4821"/>
                    <a:pt x="273" y="4824"/>
                    <a:pt x="269" y="4826"/>
                  </a:cubicBezTo>
                  <a:lnTo>
                    <a:pt x="269" y="4826"/>
                  </a:lnTo>
                  <a:cubicBezTo>
                    <a:pt x="265" y="4829"/>
                    <a:pt x="261" y="4831"/>
                    <a:pt x="258" y="4833"/>
                  </a:cubicBezTo>
                  <a:lnTo>
                    <a:pt x="258" y="4833"/>
                  </a:lnTo>
                  <a:cubicBezTo>
                    <a:pt x="254" y="4836"/>
                    <a:pt x="249" y="4839"/>
                    <a:pt x="244" y="4841"/>
                  </a:cubicBezTo>
                  <a:lnTo>
                    <a:pt x="244" y="4841"/>
                  </a:lnTo>
                  <a:cubicBezTo>
                    <a:pt x="241" y="4843"/>
                    <a:pt x="237" y="4845"/>
                    <a:pt x="233" y="4847"/>
                  </a:cubicBezTo>
                  <a:lnTo>
                    <a:pt x="233" y="4847"/>
                  </a:lnTo>
                  <a:cubicBezTo>
                    <a:pt x="228" y="4850"/>
                    <a:pt x="224" y="4852"/>
                    <a:pt x="219" y="4855"/>
                  </a:cubicBezTo>
                  <a:lnTo>
                    <a:pt x="219" y="4855"/>
                  </a:lnTo>
                  <a:cubicBezTo>
                    <a:pt x="215" y="4856"/>
                    <a:pt x="213" y="4857"/>
                    <a:pt x="209" y="4860"/>
                  </a:cubicBezTo>
                  <a:lnTo>
                    <a:pt x="209" y="4860"/>
                  </a:lnTo>
                  <a:cubicBezTo>
                    <a:pt x="201" y="4863"/>
                    <a:pt x="193" y="4867"/>
                    <a:pt x="185" y="4870"/>
                  </a:cubicBezTo>
                  <a:lnTo>
                    <a:pt x="185" y="4870"/>
                  </a:lnTo>
                  <a:cubicBezTo>
                    <a:pt x="183" y="4872"/>
                    <a:pt x="180" y="4873"/>
                    <a:pt x="178" y="4874"/>
                  </a:cubicBezTo>
                  <a:lnTo>
                    <a:pt x="178" y="4874"/>
                  </a:lnTo>
                  <a:cubicBezTo>
                    <a:pt x="172" y="4877"/>
                    <a:pt x="166" y="4879"/>
                    <a:pt x="161" y="4881"/>
                  </a:cubicBezTo>
                  <a:lnTo>
                    <a:pt x="161" y="4881"/>
                  </a:lnTo>
                  <a:cubicBezTo>
                    <a:pt x="157" y="4883"/>
                    <a:pt x="154" y="4884"/>
                    <a:pt x="151" y="4885"/>
                  </a:cubicBezTo>
                  <a:lnTo>
                    <a:pt x="151" y="4885"/>
                  </a:lnTo>
                  <a:cubicBezTo>
                    <a:pt x="146" y="4887"/>
                    <a:pt x="141" y="4889"/>
                    <a:pt x="135" y="4891"/>
                  </a:cubicBezTo>
                  <a:lnTo>
                    <a:pt x="135" y="4891"/>
                  </a:lnTo>
                  <a:cubicBezTo>
                    <a:pt x="132" y="4892"/>
                    <a:pt x="129" y="4893"/>
                    <a:pt x="125" y="4894"/>
                  </a:cubicBezTo>
                  <a:lnTo>
                    <a:pt x="125" y="4894"/>
                  </a:lnTo>
                  <a:cubicBezTo>
                    <a:pt x="120" y="4896"/>
                    <a:pt x="115" y="4897"/>
                    <a:pt x="111" y="4899"/>
                  </a:cubicBezTo>
                  <a:lnTo>
                    <a:pt x="111" y="4899"/>
                  </a:lnTo>
                  <a:cubicBezTo>
                    <a:pt x="107" y="4900"/>
                    <a:pt x="104" y="4901"/>
                    <a:pt x="100" y="4902"/>
                  </a:cubicBezTo>
                  <a:lnTo>
                    <a:pt x="100" y="4902"/>
                  </a:lnTo>
                  <a:cubicBezTo>
                    <a:pt x="95" y="4903"/>
                    <a:pt x="90" y="4905"/>
                    <a:pt x="85" y="4907"/>
                  </a:cubicBezTo>
                  <a:lnTo>
                    <a:pt x="85" y="4907"/>
                  </a:lnTo>
                  <a:cubicBezTo>
                    <a:pt x="82" y="4907"/>
                    <a:pt x="79" y="4908"/>
                    <a:pt x="75" y="4909"/>
                  </a:cubicBezTo>
                  <a:lnTo>
                    <a:pt x="75" y="4909"/>
                  </a:lnTo>
                  <a:cubicBezTo>
                    <a:pt x="70" y="4910"/>
                    <a:pt x="65" y="4912"/>
                    <a:pt x="60" y="4913"/>
                  </a:cubicBezTo>
                  <a:lnTo>
                    <a:pt x="60" y="4913"/>
                  </a:lnTo>
                  <a:cubicBezTo>
                    <a:pt x="57" y="4913"/>
                    <a:pt x="53" y="4914"/>
                    <a:pt x="50" y="4915"/>
                  </a:cubicBezTo>
                  <a:lnTo>
                    <a:pt x="50" y="4915"/>
                  </a:lnTo>
                  <a:cubicBezTo>
                    <a:pt x="44" y="4916"/>
                    <a:pt x="39" y="4917"/>
                    <a:pt x="33" y="4918"/>
                  </a:cubicBezTo>
                  <a:lnTo>
                    <a:pt x="33" y="4918"/>
                  </a:lnTo>
                  <a:cubicBezTo>
                    <a:pt x="30" y="4919"/>
                    <a:pt x="28" y="4919"/>
                    <a:pt x="25" y="4920"/>
                  </a:cubicBezTo>
                  <a:lnTo>
                    <a:pt x="25" y="4920"/>
                  </a:lnTo>
                  <a:cubicBezTo>
                    <a:pt x="17" y="4921"/>
                    <a:pt x="8" y="4922"/>
                    <a:pt x="0" y="4924"/>
                  </a:cubicBezTo>
                  <a:lnTo>
                    <a:pt x="444" y="4868"/>
                  </a:lnTo>
                  <a:lnTo>
                    <a:pt x="444" y="4868"/>
                  </a:lnTo>
                  <a:cubicBezTo>
                    <a:pt x="454" y="4867"/>
                    <a:pt x="462" y="4866"/>
                    <a:pt x="471" y="4864"/>
                  </a:cubicBezTo>
                  <a:lnTo>
                    <a:pt x="471" y="4864"/>
                  </a:lnTo>
                  <a:cubicBezTo>
                    <a:pt x="474" y="4864"/>
                    <a:pt x="477" y="4863"/>
                    <a:pt x="479" y="4862"/>
                  </a:cubicBezTo>
                  <a:lnTo>
                    <a:pt x="479" y="4862"/>
                  </a:lnTo>
                  <a:cubicBezTo>
                    <a:pt x="485" y="4861"/>
                    <a:pt x="491" y="4861"/>
                    <a:pt x="497" y="4860"/>
                  </a:cubicBezTo>
                  <a:lnTo>
                    <a:pt x="497" y="4860"/>
                  </a:lnTo>
                  <a:cubicBezTo>
                    <a:pt x="501" y="4859"/>
                    <a:pt x="504" y="4857"/>
                    <a:pt x="507" y="4857"/>
                  </a:cubicBezTo>
                  <a:lnTo>
                    <a:pt x="507" y="4857"/>
                  </a:lnTo>
                  <a:cubicBezTo>
                    <a:pt x="512" y="4856"/>
                    <a:pt x="518" y="4855"/>
                    <a:pt x="523" y="4853"/>
                  </a:cubicBezTo>
                  <a:lnTo>
                    <a:pt x="523" y="4853"/>
                  </a:lnTo>
                  <a:cubicBezTo>
                    <a:pt x="527" y="4853"/>
                    <a:pt x="530" y="4851"/>
                    <a:pt x="534" y="4851"/>
                  </a:cubicBezTo>
                  <a:lnTo>
                    <a:pt x="534" y="4851"/>
                  </a:lnTo>
                  <a:cubicBezTo>
                    <a:pt x="537" y="4850"/>
                    <a:pt x="539" y="4849"/>
                    <a:pt x="542" y="4848"/>
                  </a:cubicBezTo>
                  <a:lnTo>
                    <a:pt x="542" y="4848"/>
                  </a:lnTo>
                  <a:cubicBezTo>
                    <a:pt x="544" y="4848"/>
                    <a:pt x="546" y="4847"/>
                    <a:pt x="549" y="4847"/>
                  </a:cubicBezTo>
                  <a:lnTo>
                    <a:pt x="549" y="4847"/>
                  </a:lnTo>
                  <a:cubicBezTo>
                    <a:pt x="553" y="4845"/>
                    <a:pt x="556" y="4844"/>
                    <a:pt x="560" y="4843"/>
                  </a:cubicBezTo>
                  <a:lnTo>
                    <a:pt x="560" y="4843"/>
                  </a:lnTo>
                  <a:cubicBezTo>
                    <a:pt x="565" y="4842"/>
                    <a:pt x="570" y="4840"/>
                    <a:pt x="575" y="4839"/>
                  </a:cubicBezTo>
                  <a:lnTo>
                    <a:pt x="575" y="4839"/>
                  </a:lnTo>
                  <a:cubicBezTo>
                    <a:pt x="579" y="4837"/>
                    <a:pt x="582" y="4836"/>
                    <a:pt x="586" y="4835"/>
                  </a:cubicBezTo>
                  <a:lnTo>
                    <a:pt x="586" y="4835"/>
                  </a:lnTo>
                  <a:cubicBezTo>
                    <a:pt x="591" y="4833"/>
                    <a:pt x="597" y="4831"/>
                    <a:pt x="602" y="4829"/>
                  </a:cubicBezTo>
                  <a:lnTo>
                    <a:pt x="602" y="4829"/>
                  </a:lnTo>
                  <a:cubicBezTo>
                    <a:pt x="605" y="4828"/>
                    <a:pt x="609" y="4826"/>
                    <a:pt x="612" y="4825"/>
                  </a:cubicBezTo>
                  <a:lnTo>
                    <a:pt x="612" y="4825"/>
                  </a:lnTo>
                  <a:cubicBezTo>
                    <a:pt x="618" y="4823"/>
                    <a:pt x="624" y="4820"/>
                    <a:pt x="630" y="4818"/>
                  </a:cubicBezTo>
                  <a:lnTo>
                    <a:pt x="630" y="4818"/>
                  </a:lnTo>
                  <a:cubicBezTo>
                    <a:pt x="633" y="4817"/>
                    <a:pt x="635" y="4816"/>
                    <a:pt x="638" y="4815"/>
                  </a:cubicBezTo>
                  <a:lnTo>
                    <a:pt x="638" y="4815"/>
                  </a:lnTo>
                  <a:lnTo>
                    <a:pt x="638" y="4815"/>
                  </a:lnTo>
                  <a:lnTo>
                    <a:pt x="638" y="4815"/>
                  </a:lnTo>
                  <a:cubicBezTo>
                    <a:pt x="646" y="4811"/>
                    <a:pt x="654" y="4807"/>
                    <a:pt x="663" y="4804"/>
                  </a:cubicBezTo>
                  <a:lnTo>
                    <a:pt x="663" y="4804"/>
                  </a:lnTo>
                  <a:cubicBezTo>
                    <a:pt x="666" y="4802"/>
                    <a:pt x="669" y="4801"/>
                    <a:pt x="672" y="4799"/>
                  </a:cubicBezTo>
                  <a:lnTo>
                    <a:pt x="672" y="4799"/>
                  </a:lnTo>
                  <a:cubicBezTo>
                    <a:pt x="677" y="4797"/>
                    <a:pt x="683" y="4794"/>
                    <a:pt x="688" y="4792"/>
                  </a:cubicBezTo>
                  <a:lnTo>
                    <a:pt x="688" y="4792"/>
                  </a:lnTo>
                  <a:cubicBezTo>
                    <a:pt x="691" y="4789"/>
                    <a:pt x="695" y="4787"/>
                    <a:pt x="699" y="4785"/>
                  </a:cubicBezTo>
                  <a:lnTo>
                    <a:pt x="699" y="4785"/>
                  </a:lnTo>
                  <a:cubicBezTo>
                    <a:pt x="704" y="4783"/>
                    <a:pt x="708" y="4781"/>
                    <a:pt x="713" y="4777"/>
                  </a:cubicBezTo>
                  <a:lnTo>
                    <a:pt x="713" y="4777"/>
                  </a:lnTo>
                  <a:cubicBezTo>
                    <a:pt x="717" y="4776"/>
                    <a:pt x="721" y="4773"/>
                    <a:pt x="724" y="4771"/>
                  </a:cubicBezTo>
                  <a:lnTo>
                    <a:pt x="724" y="4771"/>
                  </a:lnTo>
                  <a:cubicBezTo>
                    <a:pt x="727" y="4769"/>
                    <a:pt x="731" y="4768"/>
                    <a:pt x="733" y="4766"/>
                  </a:cubicBezTo>
                  <a:lnTo>
                    <a:pt x="733" y="4766"/>
                  </a:lnTo>
                  <a:cubicBezTo>
                    <a:pt x="735" y="4765"/>
                    <a:pt x="737" y="4765"/>
                    <a:pt x="738" y="4763"/>
                  </a:cubicBezTo>
                  <a:lnTo>
                    <a:pt x="738" y="4763"/>
                  </a:lnTo>
                  <a:cubicBezTo>
                    <a:pt x="742" y="4761"/>
                    <a:pt x="746" y="4758"/>
                    <a:pt x="750" y="4756"/>
                  </a:cubicBezTo>
                  <a:lnTo>
                    <a:pt x="750" y="4756"/>
                  </a:lnTo>
                  <a:cubicBezTo>
                    <a:pt x="754" y="4753"/>
                    <a:pt x="759" y="4751"/>
                    <a:pt x="764" y="4747"/>
                  </a:cubicBezTo>
                  <a:lnTo>
                    <a:pt x="764" y="4747"/>
                  </a:lnTo>
                  <a:cubicBezTo>
                    <a:pt x="767" y="4745"/>
                    <a:pt x="771" y="4742"/>
                    <a:pt x="775" y="4740"/>
                  </a:cubicBezTo>
                  <a:lnTo>
                    <a:pt x="775" y="4740"/>
                  </a:lnTo>
                  <a:cubicBezTo>
                    <a:pt x="779" y="4737"/>
                    <a:pt x="784" y="4734"/>
                    <a:pt x="789" y="4731"/>
                  </a:cubicBezTo>
                  <a:lnTo>
                    <a:pt x="789" y="4731"/>
                  </a:lnTo>
                  <a:cubicBezTo>
                    <a:pt x="792" y="4729"/>
                    <a:pt x="796" y="4726"/>
                    <a:pt x="800" y="4724"/>
                  </a:cubicBezTo>
                  <a:lnTo>
                    <a:pt x="800" y="4724"/>
                  </a:lnTo>
                  <a:cubicBezTo>
                    <a:pt x="805" y="4720"/>
                    <a:pt x="810" y="4716"/>
                    <a:pt x="814" y="4713"/>
                  </a:cubicBezTo>
                  <a:lnTo>
                    <a:pt x="814" y="4713"/>
                  </a:lnTo>
                  <a:cubicBezTo>
                    <a:pt x="817" y="4710"/>
                    <a:pt x="821" y="4708"/>
                    <a:pt x="824" y="4705"/>
                  </a:cubicBezTo>
                  <a:lnTo>
                    <a:pt x="824" y="4705"/>
                  </a:lnTo>
                  <a:cubicBezTo>
                    <a:pt x="825" y="4705"/>
                    <a:pt x="826" y="4704"/>
                    <a:pt x="827" y="4703"/>
                  </a:cubicBezTo>
                  <a:lnTo>
                    <a:pt x="827" y="4703"/>
                  </a:lnTo>
                  <a:cubicBezTo>
                    <a:pt x="829" y="4701"/>
                    <a:pt x="832" y="4699"/>
                    <a:pt x="835" y="4697"/>
                  </a:cubicBezTo>
                  <a:lnTo>
                    <a:pt x="835" y="4697"/>
                  </a:lnTo>
                  <a:cubicBezTo>
                    <a:pt x="841" y="4693"/>
                    <a:pt x="846" y="4689"/>
                    <a:pt x="851" y="4684"/>
                  </a:cubicBezTo>
                  <a:lnTo>
                    <a:pt x="851" y="4684"/>
                  </a:lnTo>
                  <a:cubicBezTo>
                    <a:pt x="852" y="4683"/>
                    <a:pt x="853" y="4683"/>
                    <a:pt x="855" y="4682"/>
                  </a:cubicBezTo>
                  <a:lnTo>
                    <a:pt x="855" y="4682"/>
                  </a:lnTo>
                  <a:cubicBezTo>
                    <a:pt x="857" y="4680"/>
                    <a:pt x="860" y="4677"/>
                    <a:pt x="863" y="4675"/>
                  </a:cubicBezTo>
                  <a:lnTo>
                    <a:pt x="863" y="4675"/>
                  </a:lnTo>
                  <a:cubicBezTo>
                    <a:pt x="866" y="4672"/>
                    <a:pt x="869" y="4670"/>
                    <a:pt x="873" y="4667"/>
                  </a:cubicBezTo>
                  <a:lnTo>
                    <a:pt x="873" y="4667"/>
                  </a:lnTo>
                  <a:cubicBezTo>
                    <a:pt x="874" y="4666"/>
                    <a:pt x="876" y="4664"/>
                    <a:pt x="878" y="4662"/>
                  </a:cubicBezTo>
                  <a:lnTo>
                    <a:pt x="878" y="4662"/>
                  </a:lnTo>
                  <a:cubicBezTo>
                    <a:pt x="879" y="4661"/>
                    <a:pt x="881" y="4660"/>
                    <a:pt x="882" y="4659"/>
                  </a:cubicBezTo>
                  <a:lnTo>
                    <a:pt x="882" y="4659"/>
                  </a:lnTo>
                  <a:cubicBezTo>
                    <a:pt x="885" y="4656"/>
                    <a:pt x="888" y="4654"/>
                    <a:pt x="890" y="4651"/>
                  </a:cubicBezTo>
                  <a:lnTo>
                    <a:pt x="890" y="4651"/>
                  </a:lnTo>
                  <a:cubicBezTo>
                    <a:pt x="895" y="4647"/>
                    <a:pt x="900" y="4643"/>
                    <a:pt x="905" y="4638"/>
                  </a:cubicBezTo>
                  <a:lnTo>
                    <a:pt x="905" y="4638"/>
                  </a:lnTo>
                  <a:cubicBezTo>
                    <a:pt x="906" y="4637"/>
                    <a:pt x="908" y="4636"/>
                    <a:pt x="910" y="4634"/>
                  </a:cubicBezTo>
                  <a:lnTo>
                    <a:pt x="910" y="4634"/>
                  </a:lnTo>
                  <a:cubicBezTo>
                    <a:pt x="912" y="4632"/>
                    <a:pt x="915" y="4630"/>
                    <a:pt x="916" y="4627"/>
                  </a:cubicBezTo>
                  <a:lnTo>
                    <a:pt x="916" y="4627"/>
                  </a:lnTo>
                  <a:cubicBezTo>
                    <a:pt x="921" y="4623"/>
                    <a:pt x="926" y="4619"/>
                    <a:pt x="931" y="4614"/>
                  </a:cubicBezTo>
                  <a:lnTo>
                    <a:pt x="931" y="4614"/>
                  </a:lnTo>
                  <a:cubicBezTo>
                    <a:pt x="933" y="4612"/>
                    <a:pt x="935" y="4610"/>
                    <a:pt x="937" y="4609"/>
                  </a:cubicBezTo>
                  <a:lnTo>
                    <a:pt x="937" y="4609"/>
                  </a:lnTo>
                  <a:cubicBezTo>
                    <a:pt x="940" y="4606"/>
                    <a:pt x="942" y="4603"/>
                    <a:pt x="945" y="4600"/>
                  </a:cubicBezTo>
                  <a:lnTo>
                    <a:pt x="945" y="4600"/>
                  </a:lnTo>
                  <a:cubicBezTo>
                    <a:pt x="948" y="4598"/>
                    <a:pt x="951" y="4595"/>
                    <a:pt x="954" y="4591"/>
                  </a:cubicBezTo>
                  <a:lnTo>
                    <a:pt x="954" y="4591"/>
                  </a:lnTo>
                  <a:cubicBezTo>
                    <a:pt x="955" y="4590"/>
                    <a:pt x="956" y="4589"/>
                    <a:pt x="957" y="4588"/>
                  </a:cubicBezTo>
                  <a:lnTo>
                    <a:pt x="957" y="4588"/>
                  </a:lnTo>
                  <a:cubicBezTo>
                    <a:pt x="962" y="4584"/>
                    <a:pt x="966" y="4579"/>
                    <a:pt x="970" y="4575"/>
                  </a:cubicBezTo>
                  <a:lnTo>
                    <a:pt x="970" y="4575"/>
                  </a:lnTo>
                  <a:cubicBezTo>
                    <a:pt x="972" y="4573"/>
                    <a:pt x="975" y="4570"/>
                    <a:pt x="977" y="4568"/>
                  </a:cubicBezTo>
                  <a:lnTo>
                    <a:pt x="977" y="4568"/>
                  </a:lnTo>
                  <a:cubicBezTo>
                    <a:pt x="978" y="4567"/>
                    <a:pt x="978" y="4567"/>
                    <a:pt x="978" y="4567"/>
                  </a:cubicBezTo>
                  <a:lnTo>
                    <a:pt x="978" y="4567"/>
                  </a:lnTo>
                  <a:cubicBezTo>
                    <a:pt x="985" y="4559"/>
                    <a:pt x="992" y="4552"/>
                    <a:pt x="999" y="4544"/>
                  </a:cubicBezTo>
                  <a:lnTo>
                    <a:pt x="999" y="4544"/>
                  </a:lnTo>
                  <a:lnTo>
                    <a:pt x="999" y="4543"/>
                  </a:lnTo>
                  <a:lnTo>
                    <a:pt x="999" y="4543"/>
                  </a:lnTo>
                  <a:cubicBezTo>
                    <a:pt x="1002" y="4540"/>
                    <a:pt x="1004" y="4538"/>
                    <a:pt x="1006" y="4535"/>
                  </a:cubicBezTo>
                  <a:lnTo>
                    <a:pt x="1006" y="4535"/>
                  </a:lnTo>
                  <a:cubicBezTo>
                    <a:pt x="1011" y="4530"/>
                    <a:pt x="1015" y="4526"/>
                    <a:pt x="1018" y="4521"/>
                  </a:cubicBezTo>
                  <a:lnTo>
                    <a:pt x="1018" y="4521"/>
                  </a:lnTo>
                  <a:cubicBezTo>
                    <a:pt x="1020" y="4520"/>
                    <a:pt x="1021" y="4518"/>
                    <a:pt x="1022" y="4517"/>
                  </a:cubicBezTo>
                  <a:lnTo>
                    <a:pt x="1022" y="4517"/>
                  </a:lnTo>
                  <a:cubicBezTo>
                    <a:pt x="1025" y="4514"/>
                    <a:pt x="1027" y="4511"/>
                    <a:pt x="1030" y="4508"/>
                  </a:cubicBezTo>
                  <a:lnTo>
                    <a:pt x="1030" y="4508"/>
                  </a:lnTo>
                  <a:cubicBezTo>
                    <a:pt x="1032" y="4506"/>
                    <a:pt x="1034" y="4503"/>
                    <a:pt x="1036" y="4500"/>
                  </a:cubicBezTo>
                  <a:lnTo>
                    <a:pt x="1036" y="4500"/>
                  </a:lnTo>
                  <a:cubicBezTo>
                    <a:pt x="1039" y="4497"/>
                    <a:pt x="1042" y="4494"/>
                    <a:pt x="1045" y="4490"/>
                  </a:cubicBezTo>
                  <a:lnTo>
                    <a:pt x="1045" y="4490"/>
                  </a:lnTo>
                  <a:cubicBezTo>
                    <a:pt x="1047" y="4487"/>
                    <a:pt x="1049" y="4484"/>
                    <a:pt x="1052" y="4481"/>
                  </a:cubicBezTo>
                  <a:lnTo>
                    <a:pt x="1052" y="4481"/>
                  </a:lnTo>
                  <a:lnTo>
                    <a:pt x="1053" y="4480"/>
                  </a:lnTo>
                  <a:lnTo>
                    <a:pt x="1053" y="4480"/>
                  </a:lnTo>
                  <a:cubicBezTo>
                    <a:pt x="1059" y="4472"/>
                    <a:pt x="1065" y="4465"/>
                    <a:pt x="1070" y="4458"/>
                  </a:cubicBezTo>
                  <a:lnTo>
                    <a:pt x="1070" y="4458"/>
                  </a:lnTo>
                  <a:cubicBezTo>
                    <a:pt x="1070" y="4457"/>
                    <a:pt x="1071" y="4456"/>
                    <a:pt x="1072" y="4456"/>
                  </a:cubicBezTo>
                  <a:lnTo>
                    <a:pt x="1072" y="4456"/>
                  </a:lnTo>
                  <a:cubicBezTo>
                    <a:pt x="1074" y="4453"/>
                    <a:pt x="1076" y="4450"/>
                    <a:pt x="1079" y="4447"/>
                  </a:cubicBezTo>
                  <a:lnTo>
                    <a:pt x="1079" y="4447"/>
                  </a:lnTo>
                  <a:cubicBezTo>
                    <a:pt x="1081" y="4443"/>
                    <a:pt x="1085" y="4439"/>
                    <a:pt x="1087" y="4436"/>
                  </a:cubicBezTo>
                  <a:lnTo>
                    <a:pt x="1087" y="4436"/>
                  </a:lnTo>
                  <a:cubicBezTo>
                    <a:pt x="1090" y="4432"/>
                    <a:pt x="1091" y="4430"/>
                    <a:pt x="1093" y="4428"/>
                  </a:cubicBezTo>
                  <a:lnTo>
                    <a:pt x="1093" y="4428"/>
                  </a:lnTo>
                  <a:cubicBezTo>
                    <a:pt x="1096" y="4425"/>
                    <a:pt x="1097" y="4421"/>
                    <a:pt x="1100" y="4418"/>
                  </a:cubicBezTo>
                  <a:lnTo>
                    <a:pt x="1100" y="4418"/>
                  </a:lnTo>
                  <a:cubicBezTo>
                    <a:pt x="1101" y="4417"/>
                    <a:pt x="1102" y="4416"/>
                    <a:pt x="1103" y="4415"/>
                  </a:cubicBezTo>
                  <a:lnTo>
                    <a:pt x="1103" y="4415"/>
                  </a:lnTo>
                  <a:cubicBezTo>
                    <a:pt x="1108" y="4407"/>
                    <a:pt x="1113" y="4400"/>
                    <a:pt x="1118" y="4393"/>
                  </a:cubicBezTo>
                  <a:lnTo>
                    <a:pt x="1118" y="4393"/>
                  </a:lnTo>
                  <a:cubicBezTo>
                    <a:pt x="1118" y="4393"/>
                    <a:pt x="1119" y="4392"/>
                    <a:pt x="1119" y="4391"/>
                  </a:cubicBezTo>
                  <a:lnTo>
                    <a:pt x="1119" y="4391"/>
                  </a:lnTo>
                  <a:cubicBezTo>
                    <a:pt x="1121" y="4390"/>
                    <a:pt x="1122" y="4387"/>
                    <a:pt x="1124" y="4385"/>
                  </a:cubicBezTo>
                  <a:lnTo>
                    <a:pt x="1124" y="4385"/>
                  </a:lnTo>
                  <a:cubicBezTo>
                    <a:pt x="1127" y="4380"/>
                    <a:pt x="1130" y="4376"/>
                    <a:pt x="1133" y="4371"/>
                  </a:cubicBezTo>
                  <a:lnTo>
                    <a:pt x="1133" y="4371"/>
                  </a:lnTo>
                  <a:cubicBezTo>
                    <a:pt x="1135" y="4368"/>
                    <a:pt x="1137" y="4365"/>
                    <a:pt x="1140" y="4362"/>
                  </a:cubicBezTo>
                  <a:lnTo>
                    <a:pt x="1140" y="4362"/>
                  </a:lnTo>
                  <a:cubicBezTo>
                    <a:pt x="1142" y="4359"/>
                    <a:pt x="1143" y="4356"/>
                    <a:pt x="1145" y="4353"/>
                  </a:cubicBezTo>
                  <a:lnTo>
                    <a:pt x="1145" y="4353"/>
                  </a:lnTo>
                  <a:cubicBezTo>
                    <a:pt x="1146" y="4352"/>
                    <a:pt x="1147" y="4351"/>
                    <a:pt x="1148" y="4349"/>
                  </a:cubicBezTo>
                  <a:lnTo>
                    <a:pt x="1148" y="4349"/>
                  </a:lnTo>
                  <a:cubicBezTo>
                    <a:pt x="1153" y="4342"/>
                    <a:pt x="1157" y="4335"/>
                    <a:pt x="1162" y="4328"/>
                  </a:cubicBezTo>
                  <a:lnTo>
                    <a:pt x="1162" y="4328"/>
                  </a:lnTo>
                  <a:cubicBezTo>
                    <a:pt x="1162" y="4327"/>
                    <a:pt x="1163" y="4326"/>
                    <a:pt x="1164" y="4324"/>
                  </a:cubicBezTo>
                  <a:lnTo>
                    <a:pt x="1164" y="4324"/>
                  </a:lnTo>
                  <a:cubicBezTo>
                    <a:pt x="1165" y="4322"/>
                    <a:pt x="1167" y="4320"/>
                    <a:pt x="1168" y="4317"/>
                  </a:cubicBezTo>
                  <a:lnTo>
                    <a:pt x="1168" y="4317"/>
                  </a:lnTo>
                  <a:cubicBezTo>
                    <a:pt x="1171" y="4313"/>
                    <a:pt x="1173" y="4310"/>
                    <a:pt x="1175" y="4307"/>
                  </a:cubicBezTo>
                  <a:lnTo>
                    <a:pt x="1175" y="4307"/>
                  </a:lnTo>
                  <a:cubicBezTo>
                    <a:pt x="1179" y="4300"/>
                    <a:pt x="1183" y="4295"/>
                    <a:pt x="1186" y="4289"/>
                  </a:cubicBezTo>
                  <a:lnTo>
                    <a:pt x="1186" y="4289"/>
                  </a:lnTo>
                  <a:cubicBezTo>
                    <a:pt x="1187" y="4288"/>
                    <a:pt x="1187" y="4286"/>
                    <a:pt x="1189" y="4285"/>
                  </a:cubicBezTo>
                  <a:lnTo>
                    <a:pt x="1189" y="4285"/>
                  </a:lnTo>
                  <a:lnTo>
                    <a:pt x="1189" y="4285"/>
                  </a:lnTo>
                  <a:lnTo>
                    <a:pt x="1189" y="4285"/>
                  </a:lnTo>
                  <a:cubicBezTo>
                    <a:pt x="1194" y="4277"/>
                    <a:pt x="1198" y="4270"/>
                    <a:pt x="1202" y="4262"/>
                  </a:cubicBezTo>
                  <a:lnTo>
                    <a:pt x="1202" y="4262"/>
                  </a:lnTo>
                  <a:lnTo>
                    <a:pt x="1202" y="4262"/>
                  </a:lnTo>
                  <a:lnTo>
                    <a:pt x="1202" y="4262"/>
                  </a:lnTo>
                  <a:cubicBezTo>
                    <a:pt x="1204" y="4259"/>
                    <a:pt x="1206" y="4257"/>
                    <a:pt x="1207" y="4253"/>
                  </a:cubicBezTo>
                  <a:lnTo>
                    <a:pt x="1207" y="4253"/>
                  </a:lnTo>
                  <a:cubicBezTo>
                    <a:pt x="1209" y="4251"/>
                    <a:pt x="1210" y="4249"/>
                    <a:pt x="1211" y="4247"/>
                  </a:cubicBezTo>
                  <a:lnTo>
                    <a:pt x="1211" y="4247"/>
                  </a:lnTo>
                  <a:cubicBezTo>
                    <a:pt x="1212" y="4245"/>
                    <a:pt x="1214" y="4243"/>
                    <a:pt x="1214" y="4241"/>
                  </a:cubicBezTo>
                  <a:lnTo>
                    <a:pt x="1214" y="4241"/>
                  </a:lnTo>
                  <a:cubicBezTo>
                    <a:pt x="1219" y="4234"/>
                    <a:pt x="1223" y="4227"/>
                    <a:pt x="1226" y="4220"/>
                  </a:cubicBezTo>
                  <a:lnTo>
                    <a:pt x="1226" y="4220"/>
                  </a:lnTo>
                  <a:cubicBezTo>
                    <a:pt x="1228" y="4218"/>
                    <a:pt x="1228" y="4216"/>
                    <a:pt x="1230" y="4215"/>
                  </a:cubicBezTo>
                  <a:lnTo>
                    <a:pt x="1230" y="4215"/>
                  </a:lnTo>
                  <a:cubicBezTo>
                    <a:pt x="1231" y="4212"/>
                    <a:pt x="1232" y="4211"/>
                    <a:pt x="1233" y="4209"/>
                  </a:cubicBezTo>
                  <a:lnTo>
                    <a:pt x="1233" y="4209"/>
                  </a:lnTo>
                  <a:cubicBezTo>
                    <a:pt x="1235" y="4205"/>
                    <a:pt x="1237" y="4201"/>
                    <a:pt x="1239" y="4198"/>
                  </a:cubicBezTo>
                  <a:lnTo>
                    <a:pt x="1239" y="4198"/>
                  </a:lnTo>
                  <a:cubicBezTo>
                    <a:pt x="1242" y="4191"/>
                    <a:pt x="1247" y="4184"/>
                    <a:pt x="1250" y="4176"/>
                  </a:cubicBezTo>
                  <a:lnTo>
                    <a:pt x="1250" y="4176"/>
                  </a:lnTo>
                  <a:cubicBezTo>
                    <a:pt x="1251" y="4176"/>
                    <a:pt x="1251" y="4175"/>
                    <a:pt x="1252" y="4174"/>
                  </a:cubicBezTo>
                  <a:lnTo>
                    <a:pt x="1252" y="4174"/>
                  </a:lnTo>
                  <a:cubicBezTo>
                    <a:pt x="1252" y="4174"/>
                    <a:pt x="1252" y="4174"/>
                    <a:pt x="1252" y="4173"/>
                  </a:cubicBezTo>
                  <a:lnTo>
                    <a:pt x="1252" y="4173"/>
                  </a:lnTo>
                  <a:cubicBezTo>
                    <a:pt x="1252" y="4173"/>
                    <a:pt x="1253" y="4172"/>
                    <a:pt x="1253" y="4171"/>
                  </a:cubicBezTo>
                  <a:lnTo>
                    <a:pt x="1253" y="4171"/>
                  </a:lnTo>
                  <a:cubicBezTo>
                    <a:pt x="1256" y="4166"/>
                    <a:pt x="1259" y="4160"/>
                    <a:pt x="1262" y="4154"/>
                  </a:cubicBezTo>
                  <a:lnTo>
                    <a:pt x="1262" y="4154"/>
                  </a:lnTo>
                  <a:cubicBezTo>
                    <a:pt x="1266" y="4148"/>
                    <a:pt x="1269" y="4141"/>
                    <a:pt x="1272" y="4133"/>
                  </a:cubicBezTo>
                  <a:lnTo>
                    <a:pt x="1272" y="4133"/>
                  </a:lnTo>
                  <a:lnTo>
                    <a:pt x="1273" y="4133"/>
                  </a:lnTo>
                  <a:lnTo>
                    <a:pt x="1273" y="4133"/>
                  </a:lnTo>
                  <a:cubicBezTo>
                    <a:pt x="1273" y="4132"/>
                    <a:pt x="1273" y="4132"/>
                    <a:pt x="1273" y="4132"/>
                  </a:cubicBezTo>
                  <a:lnTo>
                    <a:pt x="1273" y="4132"/>
                  </a:lnTo>
                  <a:cubicBezTo>
                    <a:pt x="1277" y="4125"/>
                    <a:pt x="1281" y="4118"/>
                    <a:pt x="1285" y="4110"/>
                  </a:cubicBezTo>
                  <a:lnTo>
                    <a:pt x="1285" y="4110"/>
                  </a:lnTo>
                  <a:cubicBezTo>
                    <a:pt x="1287" y="4105"/>
                    <a:pt x="1289" y="4100"/>
                    <a:pt x="1292" y="4094"/>
                  </a:cubicBezTo>
                  <a:lnTo>
                    <a:pt x="1292" y="4094"/>
                  </a:lnTo>
                  <a:cubicBezTo>
                    <a:pt x="1293" y="4093"/>
                    <a:pt x="1293" y="4091"/>
                    <a:pt x="1294" y="4090"/>
                  </a:cubicBezTo>
                  <a:lnTo>
                    <a:pt x="1294" y="4090"/>
                  </a:lnTo>
                  <a:cubicBezTo>
                    <a:pt x="1294" y="4089"/>
                    <a:pt x="1295" y="4088"/>
                    <a:pt x="1296" y="4087"/>
                  </a:cubicBezTo>
                  <a:lnTo>
                    <a:pt x="1296" y="4087"/>
                  </a:lnTo>
                  <a:cubicBezTo>
                    <a:pt x="1299" y="4080"/>
                    <a:pt x="1302" y="4072"/>
                    <a:pt x="1306" y="4066"/>
                  </a:cubicBezTo>
                  <a:lnTo>
                    <a:pt x="1306" y="4066"/>
                  </a:lnTo>
                  <a:cubicBezTo>
                    <a:pt x="1308" y="4061"/>
                    <a:pt x="1310" y="4057"/>
                    <a:pt x="1311" y="4053"/>
                  </a:cubicBezTo>
                  <a:lnTo>
                    <a:pt x="1311" y="4053"/>
                  </a:lnTo>
                  <a:cubicBezTo>
                    <a:pt x="1313" y="4050"/>
                    <a:pt x="1313" y="4048"/>
                    <a:pt x="1315" y="4047"/>
                  </a:cubicBezTo>
                  <a:lnTo>
                    <a:pt x="1315" y="4047"/>
                  </a:lnTo>
                  <a:cubicBezTo>
                    <a:pt x="1315" y="4045"/>
                    <a:pt x="1315" y="4044"/>
                    <a:pt x="1316" y="4043"/>
                  </a:cubicBezTo>
                  <a:lnTo>
                    <a:pt x="1316" y="4043"/>
                  </a:lnTo>
                  <a:cubicBezTo>
                    <a:pt x="1320" y="4035"/>
                    <a:pt x="1322" y="4028"/>
                    <a:pt x="1326" y="4021"/>
                  </a:cubicBezTo>
                  <a:lnTo>
                    <a:pt x="1326" y="4021"/>
                  </a:lnTo>
                  <a:cubicBezTo>
                    <a:pt x="1327" y="4017"/>
                    <a:pt x="1329" y="4014"/>
                    <a:pt x="1331" y="4009"/>
                  </a:cubicBezTo>
                  <a:lnTo>
                    <a:pt x="1331" y="4009"/>
                  </a:lnTo>
                  <a:cubicBezTo>
                    <a:pt x="1332" y="4007"/>
                    <a:pt x="1333" y="4004"/>
                    <a:pt x="1334" y="4002"/>
                  </a:cubicBezTo>
                  <a:lnTo>
                    <a:pt x="1334" y="4002"/>
                  </a:lnTo>
                  <a:cubicBezTo>
                    <a:pt x="1335" y="4001"/>
                    <a:pt x="1335" y="4000"/>
                    <a:pt x="1336" y="3998"/>
                  </a:cubicBezTo>
                  <a:lnTo>
                    <a:pt x="1336" y="3998"/>
                  </a:lnTo>
                  <a:cubicBezTo>
                    <a:pt x="1339" y="3991"/>
                    <a:pt x="1343" y="3983"/>
                    <a:pt x="1346" y="3976"/>
                  </a:cubicBezTo>
                  <a:lnTo>
                    <a:pt x="1346" y="3976"/>
                  </a:lnTo>
                  <a:cubicBezTo>
                    <a:pt x="1347" y="3973"/>
                    <a:pt x="1348" y="3969"/>
                    <a:pt x="1350" y="3966"/>
                  </a:cubicBezTo>
                  <a:lnTo>
                    <a:pt x="1350" y="3966"/>
                  </a:lnTo>
                  <a:cubicBezTo>
                    <a:pt x="1351" y="3963"/>
                    <a:pt x="1352" y="3960"/>
                    <a:pt x="1354" y="3957"/>
                  </a:cubicBezTo>
                  <a:lnTo>
                    <a:pt x="1354" y="3957"/>
                  </a:lnTo>
                  <a:cubicBezTo>
                    <a:pt x="1354" y="3955"/>
                    <a:pt x="1355" y="3954"/>
                    <a:pt x="1355" y="3953"/>
                  </a:cubicBezTo>
                  <a:lnTo>
                    <a:pt x="1355" y="3953"/>
                  </a:lnTo>
                  <a:cubicBezTo>
                    <a:pt x="1359" y="3945"/>
                    <a:pt x="1362" y="3938"/>
                    <a:pt x="1365" y="3930"/>
                  </a:cubicBezTo>
                  <a:lnTo>
                    <a:pt x="1365" y="3930"/>
                  </a:lnTo>
                  <a:cubicBezTo>
                    <a:pt x="1366" y="3927"/>
                    <a:pt x="1367" y="3924"/>
                    <a:pt x="1368" y="3920"/>
                  </a:cubicBezTo>
                  <a:lnTo>
                    <a:pt x="1368" y="3920"/>
                  </a:lnTo>
                  <a:cubicBezTo>
                    <a:pt x="1370" y="3918"/>
                    <a:pt x="1371" y="3914"/>
                    <a:pt x="1372" y="3911"/>
                  </a:cubicBezTo>
                  <a:lnTo>
                    <a:pt x="1372" y="3911"/>
                  </a:lnTo>
                  <a:cubicBezTo>
                    <a:pt x="1373" y="3910"/>
                    <a:pt x="1373" y="3908"/>
                    <a:pt x="1374" y="3907"/>
                  </a:cubicBezTo>
                  <a:lnTo>
                    <a:pt x="1374" y="3907"/>
                  </a:lnTo>
                  <a:cubicBezTo>
                    <a:pt x="1377" y="3899"/>
                    <a:pt x="1380" y="3891"/>
                    <a:pt x="1383" y="3884"/>
                  </a:cubicBezTo>
                  <a:lnTo>
                    <a:pt x="1383" y="3884"/>
                  </a:lnTo>
                  <a:cubicBezTo>
                    <a:pt x="1384" y="3881"/>
                    <a:pt x="1385" y="3878"/>
                    <a:pt x="1386" y="3875"/>
                  </a:cubicBezTo>
                  <a:lnTo>
                    <a:pt x="1386" y="3875"/>
                  </a:lnTo>
                  <a:cubicBezTo>
                    <a:pt x="1387" y="3872"/>
                    <a:pt x="1389" y="3868"/>
                    <a:pt x="1390" y="3865"/>
                  </a:cubicBezTo>
                  <a:lnTo>
                    <a:pt x="1390" y="3865"/>
                  </a:lnTo>
                  <a:cubicBezTo>
                    <a:pt x="1390" y="3864"/>
                    <a:pt x="1391" y="3862"/>
                    <a:pt x="1392" y="3861"/>
                  </a:cubicBezTo>
                  <a:lnTo>
                    <a:pt x="1392" y="3861"/>
                  </a:lnTo>
                  <a:cubicBezTo>
                    <a:pt x="1395" y="3853"/>
                    <a:pt x="1397" y="3845"/>
                    <a:pt x="1400" y="3838"/>
                  </a:cubicBezTo>
                  <a:lnTo>
                    <a:pt x="1400" y="3838"/>
                  </a:lnTo>
                  <a:cubicBezTo>
                    <a:pt x="1401" y="3834"/>
                    <a:pt x="1403" y="3831"/>
                    <a:pt x="1404" y="3828"/>
                  </a:cubicBezTo>
                  <a:lnTo>
                    <a:pt x="1404" y="3828"/>
                  </a:lnTo>
                  <a:cubicBezTo>
                    <a:pt x="1405" y="3825"/>
                    <a:pt x="1406" y="3821"/>
                    <a:pt x="1408" y="3818"/>
                  </a:cubicBezTo>
                  <a:lnTo>
                    <a:pt x="1408" y="3818"/>
                  </a:lnTo>
                  <a:cubicBezTo>
                    <a:pt x="1408" y="3817"/>
                    <a:pt x="1408" y="3815"/>
                    <a:pt x="1409" y="3814"/>
                  </a:cubicBezTo>
                  <a:lnTo>
                    <a:pt x="1409" y="3814"/>
                  </a:lnTo>
                  <a:cubicBezTo>
                    <a:pt x="1411" y="3806"/>
                    <a:pt x="1414" y="3798"/>
                    <a:pt x="1417" y="3790"/>
                  </a:cubicBezTo>
                  <a:lnTo>
                    <a:pt x="1417" y="3790"/>
                  </a:lnTo>
                  <a:cubicBezTo>
                    <a:pt x="1418" y="3787"/>
                    <a:pt x="1419" y="3784"/>
                    <a:pt x="1420" y="3780"/>
                  </a:cubicBezTo>
                  <a:lnTo>
                    <a:pt x="1420" y="3780"/>
                  </a:lnTo>
                  <a:cubicBezTo>
                    <a:pt x="1422" y="3777"/>
                    <a:pt x="1423" y="3773"/>
                    <a:pt x="1424" y="3770"/>
                  </a:cubicBezTo>
                  <a:lnTo>
                    <a:pt x="1424" y="3770"/>
                  </a:lnTo>
                  <a:cubicBezTo>
                    <a:pt x="1424" y="3769"/>
                    <a:pt x="1425" y="3768"/>
                    <a:pt x="1425" y="3767"/>
                  </a:cubicBezTo>
                  <a:lnTo>
                    <a:pt x="1425" y="3767"/>
                  </a:lnTo>
                  <a:cubicBezTo>
                    <a:pt x="1428" y="3759"/>
                    <a:pt x="1430" y="3751"/>
                    <a:pt x="1433" y="3743"/>
                  </a:cubicBezTo>
                  <a:lnTo>
                    <a:pt x="1433" y="3743"/>
                  </a:lnTo>
                  <a:cubicBezTo>
                    <a:pt x="1435" y="3739"/>
                    <a:pt x="1436" y="3735"/>
                    <a:pt x="1437" y="3731"/>
                  </a:cubicBezTo>
                  <a:lnTo>
                    <a:pt x="1437" y="3731"/>
                  </a:lnTo>
                  <a:cubicBezTo>
                    <a:pt x="1438" y="3728"/>
                    <a:pt x="1439" y="3725"/>
                    <a:pt x="1440" y="3721"/>
                  </a:cubicBezTo>
                  <a:lnTo>
                    <a:pt x="1440" y="3721"/>
                  </a:lnTo>
                  <a:cubicBezTo>
                    <a:pt x="1441" y="3721"/>
                    <a:pt x="1441" y="3719"/>
                    <a:pt x="1441" y="3719"/>
                  </a:cubicBezTo>
                  <a:lnTo>
                    <a:pt x="1441" y="3719"/>
                  </a:lnTo>
                  <a:cubicBezTo>
                    <a:pt x="1444" y="3711"/>
                    <a:pt x="1446" y="3703"/>
                    <a:pt x="1448" y="3695"/>
                  </a:cubicBezTo>
                  <a:lnTo>
                    <a:pt x="1448" y="3695"/>
                  </a:lnTo>
                  <a:cubicBezTo>
                    <a:pt x="1450" y="3690"/>
                    <a:pt x="1452" y="3686"/>
                    <a:pt x="1453" y="3681"/>
                  </a:cubicBezTo>
                  <a:lnTo>
                    <a:pt x="1453" y="3681"/>
                  </a:lnTo>
                  <a:cubicBezTo>
                    <a:pt x="1453" y="3678"/>
                    <a:pt x="1455" y="3675"/>
                    <a:pt x="1455" y="3672"/>
                  </a:cubicBezTo>
                  <a:lnTo>
                    <a:pt x="1455" y="3672"/>
                  </a:lnTo>
                  <a:cubicBezTo>
                    <a:pt x="1455" y="3672"/>
                    <a:pt x="1456" y="3672"/>
                    <a:pt x="1456" y="3671"/>
                  </a:cubicBezTo>
                  <a:lnTo>
                    <a:pt x="1456" y="3671"/>
                  </a:lnTo>
                  <a:cubicBezTo>
                    <a:pt x="1458" y="3662"/>
                    <a:pt x="1461" y="3655"/>
                    <a:pt x="1463" y="3647"/>
                  </a:cubicBezTo>
                  <a:lnTo>
                    <a:pt x="1463" y="3647"/>
                  </a:lnTo>
                  <a:cubicBezTo>
                    <a:pt x="1465" y="3641"/>
                    <a:pt x="1466" y="3635"/>
                    <a:pt x="1468" y="3630"/>
                  </a:cubicBezTo>
                  <a:lnTo>
                    <a:pt x="1468" y="3630"/>
                  </a:lnTo>
                  <a:cubicBezTo>
                    <a:pt x="1469" y="3627"/>
                    <a:pt x="1469" y="3625"/>
                    <a:pt x="1470" y="3623"/>
                  </a:cubicBezTo>
                  <a:lnTo>
                    <a:pt x="1471" y="3622"/>
                  </a:lnTo>
                  <a:lnTo>
                    <a:pt x="1471" y="3622"/>
                  </a:lnTo>
                  <a:lnTo>
                    <a:pt x="1471" y="3622"/>
                  </a:lnTo>
                  <a:lnTo>
                    <a:pt x="1471" y="3622"/>
                  </a:lnTo>
                  <a:cubicBezTo>
                    <a:pt x="1473" y="3614"/>
                    <a:pt x="1475" y="3606"/>
                    <a:pt x="1477" y="3598"/>
                  </a:cubicBezTo>
                  <a:lnTo>
                    <a:pt x="1477" y="3598"/>
                  </a:lnTo>
                  <a:cubicBezTo>
                    <a:pt x="1479" y="3590"/>
                    <a:pt x="1482" y="3583"/>
                    <a:pt x="1483" y="3576"/>
                  </a:cubicBezTo>
                  <a:lnTo>
                    <a:pt x="1483" y="3576"/>
                  </a:lnTo>
                  <a:cubicBezTo>
                    <a:pt x="1483" y="3574"/>
                    <a:pt x="1484" y="3573"/>
                    <a:pt x="1485" y="3572"/>
                  </a:cubicBezTo>
                  <a:lnTo>
                    <a:pt x="1485" y="3572"/>
                  </a:lnTo>
                  <a:cubicBezTo>
                    <a:pt x="1487" y="3564"/>
                    <a:pt x="1489" y="3557"/>
                    <a:pt x="1491" y="3549"/>
                  </a:cubicBezTo>
                  <a:lnTo>
                    <a:pt x="1491" y="3549"/>
                  </a:lnTo>
                  <a:cubicBezTo>
                    <a:pt x="1493" y="3540"/>
                    <a:pt x="1495" y="3532"/>
                    <a:pt x="1498" y="3524"/>
                  </a:cubicBezTo>
                  <a:lnTo>
                    <a:pt x="1498" y="3524"/>
                  </a:lnTo>
                  <a:lnTo>
                    <a:pt x="1498" y="3523"/>
                  </a:lnTo>
                  <a:lnTo>
                    <a:pt x="1499" y="3519"/>
                  </a:lnTo>
                  <a:lnTo>
                    <a:pt x="1499" y="3519"/>
                  </a:lnTo>
                  <a:cubicBezTo>
                    <a:pt x="1500" y="3513"/>
                    <a:pt x="1502" y="3506"/>
                    <a:pt x="1504" y="3499"/>
                  </a:cubicBezTo>
                  <a:lnTo>
                    <a:pt x="1504" y="3499"/>
                  </a:lnTo>
                  <a:cubicBezTo>
                    <a:pt x="1505" y="3491"/>
                    <a:pt x="1507" y="3483"/>
                    <a:pt x="1510" y="3475"/>
                  </a:cubicBezTo>
                  <a:lnTo>
                    <a:pt x="1510" y="3475"/>
                  </a:lnTo>
                  <a:cubicBezTo>
                    <a:pt x="1510" y="3473"/>
                    <a:pt x="1510" y="3472"/>
                    <a:pt x="1510" y="3471"/>
                  </a:cubicBezTo>
                  <a:lnTo>
                    <a:pt x="1510" y="3471"/>
                  </a:lnTo>
                  <a:cubicBezTo>
                    <a:pt x="1511" y="3469"/>
                    <a:pt x="1511" y="3467"/>
                    <a:pt x="1511" y="3466"/>
                  </a:cubicBezTo>
                  <a:lnTo>
                    <a:pt x="1511" y="3466"/>
                  </a:lnTo>
                  <a:cubicBezTo>
                    <a:pt x="1513" y="3460"/>
                    <a:pt x="1514" y="3455"/>
                    <a:pt x="1515" y="3450"/>
                  </a:cubicBezTo>
                  <a:lnTo>
                    <a:pt x="1515" y="3450"/>
                  </a:lnTo>
                  <a:cubicBezTo>
                    <a:pt x="1518" y="3441"/>
                    <a:pt x="1519" y="3433"/>
                    <a:pt x="1521" y="3425"/>
                  </a:cubicBezTo>
                  <a:lnTo>
                    <a:pt x="1521" y="3425"/>
                  </a:lnTo>
                  <a:cubicBezTo>
                    <a:pt x="1522" y="3422"/>
                    <a:pt x="1523" y="3420"/>
                    <a:pt x="1523" y="3417"/>
                  </a:cubicBezTo>
                  <a:lnTo>
                    <a:pt x="1523" y="3417"/>
                  </a:lnTo>
                  <a:cubicBezTo>
                    <a:pt x="1523" y="3417"/>
                    <a:pt x="1523" y="3415"/>
                    <a:pt x="1524" y="3415"/>
                  </a:cubicBezTo>
                  <a:lnTo>
                    <a:pt x="1524" y="3415"/>
                  </a:lnTo>
                  <a:cubicBezTo>
                    <a:pt x="1524" y="3414"/>
                    <a:pt x="1524" y="3413"/>
                    <a:pt x="1524" y="3412"/>
                  </a:cubicBezTo>
                  <a:lnTo>
                    <a:pt x="1524" y="3412"/>
                  </a:lnTo>
                  <a:cubicBezTo>
                    <a:pt x="1525" y="3408"/>
                    <a:pt x="1526" y="3404"/>
                    <a:pt x="1527" y="3400"/>
                  </a:cubicBezTo>
                  <a:lnTo>
                    <a:pt x="1527" y="3400"/>
                  </a:lnTo>
                  <a:cubicBezTo>
                    <a:pt x="1529" y="3392"/>
                    <a:pt x="1530" y="3384"/>
                    <a:pt x="1532" y="3376"/>
                  </a:cubicBezTo>
                  <a:lnTo>
                    <a:pt x="1532" y="3376"/>
                  </a:lnTo>
                  <a:cubicBezTo>
                    <a:pt x="1533" y="3372"/>
                    <a:pt x="1534" y="3367"/>
                    <a:pt x="1535" y="3363"/>
                  </a:cubicBezTo>
                  <a:lnTo>
                    <a:pt x="1535" y="3363"/>
                  </a:lnTo>
                  <a:cubicBezTo>
                    <a:pt x="1535" y="3361"/>
                    <a:pt x="1535" y="3359"/>
                    <a:pt x="1536" y="3357"/>
                  </a:cubicBezTo>
                  <a:lnTo>
                    <a:pt x="1536" y="3357"/>
                  </a:lnTo>
                  <a:cubicBezTo>
                    <a:pt x="1537" y="3355"/>
                    <a:pt x="1537" y="3353"/>
                    <a:pt x="1537" y="3351"/>
                  </a:cubicBezTo>
                  <a:lnTo>
                    <a:pt x="1537" y="3351"/>
                  </a:lnTo>
                  <a:cubicBezTo>
                    <a:pt x="1539" y="3343"/>
                    <a:pt x="1541" y="3334"/>
                    <a:pt x="1543" y="3326"/>
                  </a:cubicBezTo>
                  <a:lnTo>
                    <a:pt x="1543" y="3326"/>
                  </a:lnTo>
                  <a:cubicBezTo>
                    <a:pt x="1544" y="3320"/>
                    <a:pt x="1545" y="3313"/>
                    <a:pt x="1546" y="3306"/>
                  </a:cubicBezTo>
                  <a:lnTo>
                    <a:pt x="1547" y="3303"/>
                  </a:lnTo>
                  <a:lnTo>
                    <a:pt x="1547" y="3303"/>
                  </a:lnTo>
                  <a:cubicBezTo>
                    <a:pt x="1547" y="3302"/>
                    <a:pt x="1547" y="3302"/>
                    <a:pt x="1547" y="3302"/>
                  </a:cubicBezTo>
                  <a:lnTo>
                    <a:pt x="1547" y="3302"/>
                  </a:lnTo>
                  <a:cubicBezTo>
                    <a:pt x="1549" y="3294"/>
                    <a:pt x="1551" y="3286"/>
                    <a:pt x="1552" y="3278"/>
                  </a:cubicBezTo>
                  <a:lnTo>
                    <a:pt x="1552" y="3278"/>
                  </a:lnTo>
                  <a:cubicBezTo>
                    <a:pt x="1553" y="3270"/>
                    <a:pt x="1555" y="3261"/>
                    <a:pt x="1556" y="3253"/>
                  </a:cubicBezTo>
                  <a:lnTo>
                    <a:pt x="1556" y="3253"/>
                  </a:lnTo>
                  <a:cubicBezTo>
                    <a:pt x="1557" y="3252"/>
                    <a:pt x="1557" y="3251"/>
                    <a:pt x="1557" y="3250"/>
                  </a:cubicBezTo>
                  <a:lnTo>
                    <a:pt x="1557" y="3250"/>
                  </a:lnTo>
                  <a:cubicBezTo>
                    <a:pt x="1557" y="3247"/>
                    <a:pt x="1558" y="3246"/>
                    <a:pt x="1558" y="3243"/>
                  </a:cubicBezTo>
                  <a:lnTo>
                    <a:pt x="1558" y="3243"/>
                  </a:lnTo>
                  <a:cubicBezTo>
                    <a:pt x="1559" y="3238"/>
                    <a:pt x="1560" y="3234"/>
                    <a:pt x="1561" y="3229"/>
                  </a:cubicBezTo>
                  <a:lnTo>
                    <a:pt x="1561" y="3229"/>
                  </a:lnTo>
                  <a:cubicBezTo>
                    <a:pt x="1562" y="3221"/>
                    <a:pt x="1563" y="3213"/>
                    <a:pt x="1565" y="3205"/>
                  </a:cubicBezTo>
                  <a:lnTo>
                    <a:pt x="1565" y="3205"/>
                  </a:lnTo>
                  <a:cubicBezTo>
                    <a:pt x="1565" y="3201"/>
                    <a:pt x="1566" y="3198"/>
                    <a:pt x="1567" y="3195"/>
                  </a:cubicBezTo>
                  <a:lnTo>
                    <a:pt x="1567" y="3195"/>
                  </a:lnTo>
                  <a:cubicBezTo>
                    <a:pt x="1567" y="3192"/>
                    <a:pt x="1568" y="3189"/>
                    <a:pt x="1568" y="3186"/>
                  </a:cubicBezTo>
                  <a:lnTo>
                    <a:pt x="1568" y="3186"/>
                  </a:lnTo>
                  <a:cubicBezTo>
                    <a:pt x="1568" y="3184"/>
                    <a:pt x="1568" y="3183"/>
                    <a:pt x="1569" y="3181"/>
                  </a:cubicBezTo>
                  <a:lnTo>
                    <a:pt x="1569" y="3181"/>
                  </a:lnTo>
                  <a:cubicBezTo>
                    <a:pt x="1570" y="3173"/>
                    <a:pt x="1571" y="3165"/>
                    <a:pt x="1573" y="3157"/>
                  </a:cubicBezTo>
                  <a:lnTo>
                    <a:pt x="1573" y="3157"/>
                  </a:lnTo>
                  <a:cubicBezTo>
                    <a:pt x="1574" y="3150"/>
                    <a:pt x="1575" y="3143"/>
                    <a:pt x="1576" y="3137"/>
                  </a:cubicBezTo>
                  <a:lnTo>
                    <a:pt x="1576" y="3137"/>
                  </a:lnTo>
                  <a:cubicBezTo>
                    <a:pt x="1576" y="3133"/>
                    <a:pt x="1577" y="3131"/>
                    <a:pt x="1578" y="3127"/>
                  </a:cubicBezTo>
                  <a:lnTo>
                    <a:pt x="1578" y="3127"/>
                  </a:lnTo>
                  <a:cubicBezTo>
                    <a:pt x="1578" y="3122"/>
                    <a:pt x="1579" y="3116"/>
                    <a:pt x="1580" y="3111"/>
                  </a:cubicBezTo>
                  <a:lnTo>
                    <a:pt x="1580" y="3111"/>
                  </a:lnTo>
                  <a:cubicBezTo>
                    <a:pt x="1581" y="3104"/>
                    <a:pt x="1582" y="3096"/>
                    <a:pt x="1583" y="3088"/>
                  </a:cubicBezTo>
                  <a:lnTo>
                    <a:pt x="1583" y="3088"/>
                  </a:lnTo>
                  <a:cubicBezTo>
                    <a:pt x="1584" y="3085"/>
                    <a:pt x="1584" y="3083"/>
                    <a:pt x="1584" y="3080"/>
                  </a:cubicBezTo>
                  <a:lnTo>
                    <a:pt x="1586" y="3069"/>
                  </a:lnTo>
                  <a:lnTo>
                    <a:pt x="1586" y="3069"/>
                  </a:lnTo>
                  <a:cubicBezTo>
                    <a:pt x="1586" y="3068"/>
                    <a:pt x="1586" y="3068"/>
                    <a:pt x="1586" y="3066"/>
                  </a:cubicBezTo>
                  <a:lnTo>
                    <a:pt x="1586" y="3066"/>
                  </a:lnTo>
                  <a:cubicBezTo>
                    <a:pt x="1587" y="3059"/>
                    <a:pt x="1588" y="3052"/>
                    <a:pt x="1589" y="3044"/>
                  </a:cubicBezTo>
                  <a:lnTo>
                    <a:pt x="1589" y="3044"/>
                  </a:lnTo>
                  <a:cubicBezTo>
                    <a:pt x="1590" y="3036"/>
                    <a:pt x="1591" y="3029"/>
                    <a:pt x="1592" y="3022"/>
                  </a:cubicBezTo>
                  <a:lnTo>
                    <a:pt x="1592" y="3022"/>
                  </a:lnTo>
                  <a:cubicBezTo>
                    <a:pt x="1592" y="3021"/>
                    <a:pt x="1592" y="3021"/>
                    <a:pt x="1592" y="3019"/>
                  </a:cubicBezTo>
                  <a:lnTo>
                    <a:pt x="1592" y="3019"/>
                  </a:lnTo>
                  <a:cubicBezTo>
                    <a:pt x="1593" y="3016"/>
                    <a:pt x="1593" y="3012"/>
                    <a:pt x="1593" y="3008"/>
                  </a:cubicBezTo>
                  <a:lnTo>
                    <a:pt x="1593" y="3008"/>
                  </a:lnTo>
                  <a:cubicBezTo>
                    <a:pt x="1594" y="3005"/>
                    <a:pt x="1594" y="3002"/>
                    <a:pt x="1595" y="2999"/>
                  </a:cubicBezTo>
                  <a:lnTo>
                    <a:pt x="1595" y="2999"/>
                  </a:lnTo>
                  <a:cubicBezTo>
                    <a:pt x="1595" y="2992"/>
                    <a:pt x="1597" y="2984"/>
                    <a:pt x="1597" y="2976"/>
                  </a:cubicBezTo>
                  <a:lnTo>
                    <a:pt x="1597" y="2976"/>
                  </a:lnTo>
                  <a:cubicBezTo>
                    <a:pt x="1598" y="2971"/>
                    <a:pt x="1598" y="2966"/>
                    <a:pt x="1599" y="2962"/>
                  </a:cubicBezTo>
                  <a:lnTo>
                    <a:pt x="1599" y="2962"/>
                  </a:lnTo>
                  <a:cubicBezTo>
                    <a:pt x="1599" y="2958"/>
                    <a:pt x="1599" y="2954"/>
                    <a:pt x="1600" y="2949"/>
                  </a:cubicBezTo>
                  <a:lnTo>
                    <a:pt x="1600" y="2949"/>
                  </a:lnTo>
                  <a:cubicBezTo>
                    <a:pt x="1601" y="2944"/>
                    <a:pt x="1602" y="2938"/>
                    <a:pt x="1602" y="2933"/>
                  </a:cubicBezTo>
                  <a:lnTo>
                    <a:pt x="1602" y="2933"/>
                  </a:lnTo>
                  <a:cubicBezTo>
                    <a:pt x="1603" y="2926"/>
                    <a:pt x="1603" y="2919"/>
                    <a:pt x="1604" y="2913"/>
                  </a:cubicBezTo>
                  <a:lnTo>
                    <a:pt x="1604" y="2913"/>
                  </a:lnTo>
                  <a:cubicBezTo>
                    <a:pt x="1604" y="2908"/>
                    <a:pt x="1604" y="2905"/>
                    <a:pt x="1605" y="2901"/>
                  </a:cubicBezTo>
                  <a:lnTo>
                    <a:pt x="1605" y="2901"/>
                  </a:lnTo>
                  <a:cubicBezTo>
                    <a:pt x="1606" y="2897"/>
                    <a:pt x="1606" y="2895"/>
                    <a:pt x="1606" y="2891"/>
                  </a:cubicBezTo>
                  <a:lnTo>
                    <a:pt x="1606" y="2891"/>
                  </a:lnTo>
                  <a:cubicBezTo>
                    <a:pt x="1607" y="2884"/>
                    <a:pt x="1608" y="2877"/>
                    <a:pt x="1608" y="2871"/>
                  </a:cubicBezTo>
                  <a:lnTo>
                    <a:pt x="1608" y="2871"/>
                  </a:lnTo>
                  <a:cubicBezTo>
                    <a:pt x="1609" y="2864"/>
                    <a:pt x="1609" y="2858"/>
                    <a:pt x="1610" y="2851"/>
                  </a:cubicBezTo>
                  <a:lnTo>
                    <a:pt x="1610" y="2851"/>
                  </a:lnTo>
                  <a:cubicBezTo>
                    <a:pt x="1610" y="2847"/>
                    <a:pt x="1610" y="2844"/>
                    <a:pt x="1610" y="2840"/>
                  </a:cubicBezTo>
                  <a:lnTo>
                    <a:pt x="1610" y="2840"/>
                  </a:lnTo>
                  <a:cubicBezTo>
                    <a:pt x="1610" y="2837"/>
                    <a:pt x="1611" y="2834"/>
                    <a:pt x="1611" y="2831"/>
                  </a:cubicBezTo>
                  <a:lnTo>
                    <a:pt x="1611" y="2831"/>
                  </a:lnTo>
                  <a:lnTo>
                    <a:pt x="1611" y="2831"/>
                  </a:lnTo>
                  <a:cubicBezTo>
                    <a:pt x="1612" y="2824"/>
                    <a:pt x="1613" y="2817"/>
                    <a:pt x="1613" y="2811"/>
                  </a:cubicBezTo>
                  <a:lnTo>
                    <a:pt x="1613" y="2811"/>
                  </a:lnTo>
                  <a:cubicBezTo>
                    <a:pt x="1614" y="2804"/>
                    <a:pt x="1614" y="2797"/>
                    <a:pt x="1614" y="2791"/>
                  </a:cubicBezTo>
                  <a:lnTo>
                    <a:pt x="1614" y="2791"/>
                  </a:lnTo>
                  <a:cubicBezTo>
                    <a:pt x="1615" y="2786"/>
                    <a:pt x="1615" y="2782"/>
                    <a:pt x="1615" y="2778"/>
                  </a:cubicBezTo>
                  <a:lnTo>
                    <a:pt x="1615" y="2778"/>
                  </a:lnTo>
                  <a:cubicBezTo>
                    <a:pt x="1615" y="2776"/>
                    <a:pt x="1615" y="2773"/>
                    <a:pt x="1616" y="2770"/>
                  </a:cubicBezTo>
                  <a:lnTo>
                    <a:pt x="1616" y="2770"/>
                  </a:lnTo>
                  <a:lnTo>
                    <a:pt x="1616" y="2770"/>
                  </a:lnTo>
                  <a:lnTo>
                    <a:pt x="1616" y="2770"/>
                  </a:lnTo>
                  <a:cubicBezTo>
                    <a:pt x="1616" y="2764"/>
                    <a:pt x="1617" y="2757"/>
                    <a:pt x="1617" y="2750"/>
                  </a:cubicBezTo>
                  <a:lnTo>
                    <a:pt x="1617" y="2750"/>
                  </a:lnTo>
                  <a:cubicBezTo>
                    <a:pt x="1617" y="2743"/>
                    <a:pt x="1618" y="2736"/>
                    <a:pt x="1619" y="2729"/>
                  </a:cubicBezTo>
                  <a:lnTo>
                    <a:pt x="1619" y="2729"/>
                  </a:lnTo>
                  <a:cubicBezTo>
                    <a:pt x="1619" y="2725"/>
                    <a:pt x="1619" y="2721"/>
                    <a:pt x="1619" y="2716"/>
                  </a:cubicBezTo>
                  <a:lnTo>
                    <a:pt x="1619" y="2716"/>
                  </a:lnTo>
                  <a:cubicBezTo>
                    <a:pt x="1619" y="2714"/>
                    <a:pt x="1619" y="2712"/>
                    <a:pt x="1620" y="2709"/>
                  </a:cubicBezTo>
                  <a:lnTo>
                    <a:pt x="1620" y="2709"/>
                  </a:lnTo>
                  <a:lnTo>
                    <a:pt x="1620" y="2709"/>
                  </a:lnTo>
                  <a:lnTo>
                    <a:pt x="1620" y="2709"/>
                  </a:lnTo>
                  <a:cubicBezTo>
                    <a:pt x="1620" y="2702"/>
                    <a:pt x="1620" y="2696"/>
                    <a:pt x="1620" y="2690"/>
                  </a:cubicBezTo>
                  <a:lnTo>
                    <a:pt x="1620" y="2690"/>
                  </a:lnTo>
                  <a:cubicBezTo>
                    <a:pt x="1621" y="2683"/>
                    <a:pt x="1621" y="2677"/>
                    <a:pt x="1621" y="2671"/>
                  </a:cubicBezTo>
                  <a:lnTo>
                    <a:pt x="1621" y="2671"/>
                  </a:lnTo>
                  <a:cubicBezTo>
                    <a:pt x="1621" y="2665"/>
                    <a:pt x="1622" y="2658"/>
                    <a:pt x="1622" y="2652"/>
                  </a:cubicBezTo>
                  <a:lnTo>
                    <a:pt x="1622" y="2652"/>
                  </a:lnTo>
                  <a:cubicBezTo>
                    <a:pt x="1622" y="2650"/>
                    <a:pt x="1622" y="2649"/>
                    <a:pt x="1622" y="2648"/>
                  </a:cubicBezTo>
                  <a:lnTo>
                    <a:pt x="1622" y="2648"/>
                  </a:lnTo>
                  <a:cubicBezTo>
                    <a:pt x="1623" y="2642"/>
                    <a:pt x="1623" y="2637"/>
                    <a:pt x="1623" y="2632"/>
                  </a:cubicBezTo>
                  <a:lnTo>
                    <a:pt x="1623" y="2632"/>
                  </a:lnTo>
                  <a:cubicBezTo>
                    <a:pt x="1623" y="2625"/>
                    <a:pt x="1623" y="2619"/>
                    <a:pt x="1623" y="2613"/>
                  </a:cubicBezTo>
                  <a:lnTo>
                    <a:pt x="1623" y="2613"/>
                  </a:lnTo>
                  <a:cubicBezTo>
                    <a:pt x="1624" y="2606"/>
                    <a:pt x="1624" y="2600"/>
                    <a:pt x="1624" y="2593"/>
                  </a:cubicBezTo>
                  <a:lnTo>
                    <a:pt x="1624" y="2593"/>
                  </a:lnTo>
                  <a:cubicBezTo>
                    <a:pt x="1624" y="2592"/>
                    <a:pt x="1625" y="2591"/>
                    <a:pt x="1625" y="2589"/>
                  </a:cubicBezTo>
                  <a:lnTo>
                    <a:pt x="1625" y="2589"/>
                  </a:lnTo>
                  <a:cubicBezTo>
                    <a:pt x="1625" y="2588"/>
                    <a:pt x="1625" y="2586"/>
                    <a:pt x="1625" y="2585"/>
                  </a:cubicBezTo>
                  <a:lnTo>
                    <a:pt x="1625" y="2585"/>
                  </a:lnTo>
                  <a:cubicBezTo>
                    <a:pt x="1625" y="2581"/>
                    <a:pt x="1625" y="2578"/>
                    <a:pt x="1625" y="2574"/>
                  </a:cubicBezTo>
                  <a:lnTo>
                    <a:pt x="1625" y="2574"/>
                  </a:lnTo>
                  <a:cubicBezTo>
                    <a:pt x="1625" y="2567"/>
                    <a:pt x="1625" y="2561"/>
                    <a:pt x="1625" y="2554"/>
                  </a:cubicBezTo>
                  <a:lnTo>
                    <a:pt x="1625" y="2554"/>
                  </a:lnTo>
                  <a:cubicBezTo>
                    <a:pt x="1625" y="2548"/>
                    <a:pt x="1625" y="2541"/>
                    <a:pt x="1625" y="2535"/>
                  </a:cubicBezTo>
                  <a:lnTo>
                    <a:pt x="1625" y="2535"/>
                  </a:lnTo>
                  <a:cubicBezTo>
                    <a:pt x="1626" y="2533"/>
                    <a:pt x="1626" y="2529"/>
                    <a:pt x="1626" y="2526"/>
                  </a:cubicBezTo>
                  <a:lnTo>
                    <a:pt x="1626" y="2526"/>
                  </a:lnTo>
                  <a:cubicBezTo>
                    <a:pt x="1626" y="2525"/>
                    <a:pt x="1626" y="2524"/>
                    <a:pt x="1626" y="2523"/>
                  </a:cubicBezTo>
                  <a:lnTo>
                    <a:pt x="1626" y="2523"/>
                  </a:lnTo>
                  <a:cubicBezTo>
                    <a:pt x="1626" y="2521"/>
                    <a:pt x="1626" y="2518"/>
                    <a:pt x="1626" y="2516"/>
                  </a:cubicBezTo>
                  <a:lnTo>
                    <a:pt x="1626" y="2516"/>
                  </a:lnTo>
                  <a:cubicBezTo>
                    <a:pt x="1626" y="2509"/>
                    <a:pt x="1626" y="2503"/>
                    <a:pt x="1626" y="2496"/>
                  </a:cubicBezTo>
                  <a:lnTo>
                    <a:pt x="1626" y="2496"/>
                  </a:lnTo>
                  <a:cubicBezTo>
                    <a:pt x="1626" y="2490"/>
                    <a:pt x="1626" y="2483"/>
                    <a:pt x="1626" y="2477"/>
                  </a:cubicBezTo>
                  <a:lnTo>
                    <a:pt x="1626" y="2477"/>
                  </a:lnTo>
                  <a:cubicBezTo>
                    <a:pt x="1626" y="2476"/>
                    <a:pt x="1626" y="2474"/>
                    <a:pt x="1626" y="2473"/>
                  </a:cubicBezTo>
                  <a:lnTo>
                    <a:pt x="1626" y="2473"/>
                  </a:lnTo>
                  <a:cubicBezTo>
                    <a:pt x="1626" y="2472"/>
                    <a:pt x="1626" y="2471"/>
                    <a:pt x="1626" y="2469"/>
                  </a:cubicBezTo>
                  <a:lnTo>
                    <a:pt x="1626" y="2465"/>
                  </a:lnTo>
                  <a:lnTo>
                    <a:pt x="1626" y="2461"/>
                  </a:lnTo>
                  <a:lnTo>
                    <a:pt x="1626" y="2461"/>
                  </a:lnTo>
                  <a:cubicBezTo>
                    <a:pt x="1626" y="2455"/>
                    <a:pt x="1626" y="2449"/>
                    <a:pt x="1626" y="2444"/>
                  </a:cubicBezTo>
                </a:path>
              </a:pathLst>
            </a:custGeom>
            <a:solidFill>
              <a:srgbClr val="11134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29" name="Freeform 315">
            <a:extLst>
              <a:ext uri="{FF2B5EF4-FFF2-40B4-BE49-F238E27FC236}">
                <a16:creationId xmlns:a16="http://schemas.microsoft.com/office/drawing/2014/main" id="{03A928E8-CBC0-4991-95B2-8E7EACF41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6788" y="7654495"/>
            <a:ext cx="3488086" cy="939309"/>
          </a:xfrm>
          <a:custGeom>
            <a:avLst/>
            <a:gdLst>
              <a:gd name="T0" fmla="*/ 2485 w 2800"/>
              <a:gd name="T1" fmla="*/ 0 h 754"/>
              <a:gd name="T2" fmla="*/ 1488 w 2800"/>
              <a:gd name="T3" fmla="*/ 0 h 754"/>
              <a:gd name="T4" fmla="*/ 0 w 2800"/>
              <a:gd name="T5" fmla="*/ 0 h 754"/>
              <a:gd name="T6" fmla="*/ 0 w 2800"/>
              <a:gd name="T7" fmla="*/ 753 h 754"/>
              <a:gd name="T8" fmla="*/ 1488 w 2800"/>
              <a:gd name="T9" fmla="*/ 753 h 754"/>
              <a:gd name="T10" fmla="*/ 2485 w 2800"/>
              <a:gd name="T11" fmla="*/ 753 h 754"/>
              <a:gd name="T12" fmla="*/ 2799 w 2800"/>
              <a:gd name="T13" fmla="*/ 376 h 754"/>
              <a:gd name="T14" fmla="*/ 2485 w 2800"/>
              <a:gd name="T15" fmla="*/ 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00" h="754">
                <a:moveTo>
                  <a:pt x="2485" y="0"/>
                </a:moveTo>
                <a:lnTo>
                  <a:pt x="1488" y="0"/>
                </a:lnTo>
                <a:lnTo>
                  <a:pt x="0" y="0"/>
                </a:lnTo>
                <a:lnTo>
                  <a:pt x="0" y="753"/>
                </a:lnTo>
                <a:lnTo>
                  <a:pt x="1488" y="753"/>
                </a:lnTo>
                <a:lnTo>
                  <a:pt x="2485" y="753"/>
                </a:lnTo>
                <a:lnTo>
                  <a:pt x="2799" y="376"/>
                </a:lnTo>
                <a:lnTo>
                  <a:pt x="2485" y="0"/>
                </a:lnTo>
              </a:path>
            </a:pathLst>
          </a:custGeom>
          <a:solidFill>
            <a:srgbClr val="AAADE8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316">
            <a:extLst>
              <a:ext uri="{FF2B5EF4-FFF2-40B4-BE49-F238E27FC236}">
                <a16:creationId xmlns:a16="http://schemas.microsoft.com/office/drawing/2014/main" id="{977B47D1-354C-4031-A883-3526A72AF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6788" y="6165878"/>
            <a:ext cx="3004698" cy="1373262"/>
          </a:xfrm>
          <a:custGeom>
            <a:avLst/>
            <a:gdLst>
              <a:gd name="T0" fmla="*/ 1782 w 2411"/>
              <a:gd name="T1" fmla="*/ 351 h 1104"/>
              <a:gd name="T2" fmla="*/ 1489 w 2411"/>
              <a:gd name="T3" fmla="*/ 0 h 1104"/>
              <a:gd name="T4" fmla="*/ 1489 w 2411"/>
              <a:gd name="T5" fmla="*/ 351 h 1104"/>
              <a:gd name="T6" fmla="*/ 0 w 2411"/>
              <a:gd name="T7" fmla="*/ 351 h 1104"/>
              <a:gd name="T8" fmla="*/ 0 w 2411"/>
              <a:gd name="T9" fmla="*/ 1103 h 1104"/>
              <a:gd name="T10" fmla="*/ 1489 w 2411"/>
              <a:gd name="T11" fmla="*/ 1103 h 1104"/>
              <a:gd name="T12" fmla="*/ 2410 w 2411"/>
              <a:gd name="T13" fmla="*/ 1103 h 1104"/>
              <a:gd name="T14" fmla="*/ 1782 w 2411"/>
              <a:gd name="T15" fmla="*/ 351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1" h="1104">
                <a:moveTo>
                  <a:pt x="1782" y="351"/>
                </a:moveTo>
                <a:lnTo>
                  <a:pt x="1489" y="0"/>
                </a:lnTo>
                <a:lnTo>
                  <a:pt x="1489" y="351"/>
                </a:lnTo>
                <a:lnTo>
                  <a:pt x="0" y="351"/>
                </a:lnTo>
                <a:lnTo>
                  <a:pt x="0" y="1103"/>
                </a:lnTo>
                <a:lnTo>
                  <a:pt x="1489" y="1103"/>
                </a:lnTo>
                <a:lnTo>
                  <a:pt x="2410" y="1103"/>
                </a:lnTo>
                <a:lnTo>
                  <a:pt x="1782" y="3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17">
            <a:extLst>
              <a:ext uri="{FF2B5EF4-FFF2-40B4-BE49-F238E27FC236}">
                <a16:creationId xmlns:a16="http://schemas.microsoft.com/office/drawing/2014/main" id="{189265D4-0398-4F00-8C6B-554501DA2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6788" y="8709160"/>
            <a:ext cx="3004698" cy="1378753"/>
          </a:xfrm>
          <a:custGeom>
            <a:avLst/>
            <a:gdLst>
              <a:gd name="T0" fmla="*/ 1489 w 2411"/>
              <a:gd name="T1" fmla="*/ 0 h 1105"/>
              <a:gd name="T2" fmla="*/ 0 w 2411"/>
              <a:gd name="T3" fmla="*/ 0 h 1105"/>
              <a:gd name="T4" fmla="*/ 0 w 2411"/>
              <a:gd name="T5" fmla="*/ 753 h 1105"/>
              <a:gd name="T6" fmla="*/ 1489 w 2411"/>
              <a:gd name="T7" fmla="*/ 753 h 1105"/>
              <a:gd name="T8" fmla="*/ 1489 w 2411"/>
              <a:gd name="T9" fmla="*/ 1104 h 1105"/>
              <a:gd name="T10" fmla="*/ 1782 w 2411"/>
              <a:gd name="T11" fmla="*/ 753 h 1105"/>
              <a:gd name="T12" fmla="*/ 2410 w 2411"/>
              <a:gd name="T13" fmla="*/ 0 h 1105"/>
              <a:gd name="T14" fmla="*/ 1489 w 2411"/>
              <a:gd name="T15" fmla="*/ 0 h 1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1" h="1105">
                <a:moveTo>
                  <a:pt x="1489" y="0"/>
                </a:moveTo>
                <a:lnTo>
                  <a:pt x="0" y="0"/>
                </a:lnTo>
                <a:lnTo>
                  <a:pt x="0" y="753"/>
                </a:lnTo>
                <a:lnTo>
                  <a:pt x="1489" y="753"/>
                </a:lnTo>
                <a:lnTo>
                  <a:pt x="1489" y="1104"/>
                </a:lnTo>
                <a:lnTo>
                  <a:pt x="1782" y="753"/>
                </a:lnTo>
                <a:lnTo>
                  <a:pt x="2410" y="0"/>
                </a:lnTo>
                <a:lnTo>
                  <a:pt x="1489" y="0"/>
                </a:ln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TextBox 5">
            <a:extLst>
              <a:ext uri="{FF2B5EF4-FFF2-40B4-BE49-F238E27FC236}">
                <a16:creationId xmlns:a16="http://schemas.microsoft.com/office/drawing/2014/main" id="{B3B61B50-4FD9-4265-B48F-C1068931651B}"/>
              </a:ext>
            </a:extLst>
          </p:cNvPr>
          <p:cNvSpPr txBox="1"/>
          <p:nvPr/>
        </p:nvSpPr>
        <p:spPr>
          <a:xfrm>
            <a:off x="17286513" y="7831340"/>
            <a:ext cx="250466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GOALS</a:t>
            </a: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8EEFB91B-662B-426D-A6E1-6AF4EDA4F425}"/>
              </a:ext>
            </a:extLst>
          </p:cNvPr>
          <p:cNvSpPr txBox="1"/>
          <p:nvPr/>
        </p:nvSpPr>
        <p:spPr>
          <a:xfrm>
            <a:off x="1234843" y="4056504"/>
            <a:ext cx="4930852" cy="258532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endParaRPr lang="en-US" sz="5400" b="1" spc="-29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5400" b="1" spc="-29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Aspectos</a:t>
            </a:r>
            <a:r>
              <a:rPr lang="en-US" sz="5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Gerais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4BAEFAC1-A02C-44B0-9FD6-5587B2B78C2C}"/>
              </a:ext>
            </a:extLst>
          </p:cNvPr>
          <p:cNvSpPr txBox="1"/>
          <p:nvPr/>
        </p:nvSpPr>
        <p:spPr>
          <a:xfrm>
            <a:off x="7055568" y="5234746"/>
            <a:ext cx="7562626" cy="10491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Análise do escopo e aspecto de Qualidade do sistema</a:t>
            </a: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D2DA9CEC-2038-4D12-9B7D-7876A1142F51}"/>
              </a:ext>
            </a:extLst>
          </p:cNvPr>
          <p:cNvSpPr txBox="1"/>
          <p:nvPr/>
        </p:nvSpPr>
        <p:spPr>
          <a:xfrm>
            <a:off x="1065544" y="7318603"/>
            <a:ext cx="4930852" cy="175432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Interfaces de Usuário</a:t>
            </a:r>
          </a:p>
        </p:txBody>
      </p:sp>
      <p:sp>
        <p:nvSpPr>
          <p:cNvPr id="38" name="TextBox 11">
            <a:extLst>
              <a:ext uri="{FF2B5EF4-FFF2-40B4-BE49-F238E27FC236}">
                <a16:creationId xmlns:a16="http://schemas.microsoft.com/office/drawing/2014/main" id="{EEC0BFCC-F832-40FF-86FD-E2FC31854308}"/>
              </a:ext>
            </a:extLst>
          </p:cNvPr>
          <p:cNvSpPr txBox="1"/>
          <p:nvPr/>
        </p:nvSpPr>
        <p:spPr>
          <a:xfrm>
            <a:off x="6944594" y="7212163"/>
            <a:ext cx="7618715" cy="1967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Análise para identificar se as interfaces levam a melhor experiência para o usuário</a:t>
            </a:r>
          </a:p>
        </p:txBody>
      </p:sp>
      <p:sp>
        <p:nvSpPr>
          <p:cNvPr id="40" name="TextBox 13">
            <a:extLst>
              <a:ext uri="{FF2B5EF4-FFF2-40B4-BE49-F238E27FC236}">
                <a16:creationId xmlns:a16="http://schemas.microsoft.com/office/drawing/2014/main" id="{B311D4F1-FE16-4850-BD02-37C7C8371BFA}"/>
              </a:ext>
            </a:extLst>
          </p:cNvPr>
          <p:cNvSpPr txBox="1"/>
          <p:nvPr/>
        </p:nvSpPr>
        <p:spPr>
          <a:xfrm>
            <a:off x="1050828" y="10081374"/>
            <a:ext cx="4930852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Classes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53AB9656-CD77-4359-947E-85C4CD3A22DF}"/>
              </a:ext>
            </a:extLst>
          </p:cNvPr>
          <p:cNvSpPr txBox="1"/>
          <p:nvPr/>
        </p:nvSpPr>
        <p:spPr>
          <a:xfrm>
            <a:off x="6964934" y="10060198"/>
            <a:ext cx="6792631" cy="10491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Revisão das classes construídas</a:t>
            </a:r>
          </a:p>
        </p:txBody>
      </p:sp>
      <p:sp>
        <p:nvSpPr>
          <p:cNvPr id="42" name="Freeform 70">
            <a:extLst>
              <a:ext uri="{FF2B5EF4-FFF2-40B4-BE49-F238E27FC236}">
                <a16:creationId xmlns:a16="http://schemas.microsoft.com/office/drawing/2014/main" id="{E0FC39D5-874D-45FF-940F-75F3E7BFD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69" y="510388"/>
            <a:ext cx="14621591" cy="1622307"/>
          </a:xfrm>
          <a:custGeom>
            <a:avLst/>
            <a:gdLst>
              <a:gd name="T0" fmla="*/ 11324 w 11996"/>
              <a:gd name="T1" fmla="*/ 0 h 2399"/>
              <a:gd name="T2" fmla="*/ 10693 w 11996"/>
              <a:gd name="T3" fmla="*/ 0 h 2399"/>
              <a:gd name="T4" fmla="*/ 9982 w 11996"/>
              <a:gd name="T5" fmla="*/ 0 h 2399"/>
              <a:gd name="T6" fmla="*/ 9391 w 11996"/>
              <a:gd name="T7" fmla="*/ 0 h 2399"/>
              <a:gd name="T8" fmla="*/ 9351 w 11996"/>
              <a:gd name="T9" fmla="*/ 0 h 2399"/>
              <a:gd name="T10" fmla="*/ 9154 w 11996"/>
              <a:gd name="T11" fmla="*/ 0 h 2399"/>
              <a:gd name="T12" fmla="*/ 8523 w 11996"/>
              <a:gd name="T13" fmla="*/ 0 h 2399"/>
              <a:gd name="T14" fmla="*/ 8088 w 11996"/>
              <a:gd name="T15" fmla="*/ 0 h 2399"/>
              <a:gd name="T16" fmla="*/ 8049 w 11996"/>
              <a:gd name="T17" fmla="*/ 0 h 2399"/>
              <a:gd name="T18" fmla="*/ 7811 w 11996"/>
              <a:gd name="T19" fmla="*/ 0 h 2399"/>
              <a:gd name="T20" fmla="*/ 7221 w 11996"/>
              <a:gd name="T21" fmla="*/ 0 h 2399"/>
              <a:gd name="T22" fmla="*/ 7181 w 11996"/>
              <a:gd name="T23" fmla="*/ 0 h 2399"/>
              <a:gd name="T24" fmla="*/ 6786 w 11996"/>
              <a:gd name="T25" fmla="*/ 0 h 2399"/>
              <a:gd name="T26" fmla="*/ 6746 w 11996"/>
              <a:gd name="T27" fmla="*/ 0 h 2399"/>
              <a:gd name="T28" fmla="*/ 5920 w 11996"/>
              <a:gd name="T29" fmla="*/ 0 h 2399"/>
              <a:gd name="T30" fmla="*/ 5879 w 11996"/>
              <a:gd name="T31" fmla="*/ 0 h 2399"/>
              <a:gd name="T32" fmla="*/ 5485 w 11996"/>
              <a:gd name="T33" fmla="*/ 0 h 2399"/>
              <a:gd name="T34" fmla="*/ 5445 w 11996"/>
              <a:gd name="T35" fmla="*/ 0 h 2399"/>
              <a:gd name="T36" fmla="*/ 4617 w 11996"/>
              <a:gd name="T37" fmla="*/ 0 h 2399"/>
              <a:gd name="T38" fmla="*/ 4577 w 11996"/>
              <a:gd name="T39" fmla="*/ 0 h 2399"/>
              <a:gd name="T40" fmla="*/ 4183 w 11996"/>
              <a:gd name="T41" fmla="*/ 0 h 2399"/>
              <a:gd name="T42" fmla="*/ 4143 w 11996"/>
              <a:gd name="T43" fmla="*/ 0 h 2399"/>
              <a:gd name="T44" fmla="*/ 3315 w 11996"/>
              <a:gd name="T45" fmla="*/ 0 h 2399"/>
              <a:gd name="T46" fmla="*/ 3275 w 11996"/>
              <a:gd name="T47" fmla="*/ 0 h 2399"/>
              <a:gd name="T48" fmla="*/ 2841 w 11996"/>
              <a:gd name="T49" fmla="*/ 0 h 2399"/>
              <a:gd name="T50" fmla="*/ 2013 w 11996"/>
              <a:gd name="T51" fmla="*/ 0 h 2399"/>
              <a:gd name="T52" fmla="*/ 1973 w 11996"/>
              <a:gd name="T53" fmla="*/ 0 h 2399"/>
              <a:gd name="T54" fmla="*/ 671 w 11996"/>
              <a:gd name="T55" fmla="*/ 0 h 2399"/>
              <a:gd name="T56" fmla="*/ 0 w 11996"/>
              <a:gd name="T57" fmla="*/ 1199 h 2399"/>
              <a:gd name="T58" fmla="*/ 671 w 11996"/>
              <a:gd name="T59" fmla="*/ 2398 h 2399"/>
              <a:gd name="T60" fmla="*/ 1973 w 11996"/>
              <a:gd name="T61" fmla="*/ 2398 h 2399"/>
              <a:gd name="T62" fmla="*/ 2013 w 11996"/>
              <a:gd name="T63" fmla="*/ 2398 h 2399"/>
              <a:gd name="T64" fmla="*/ 2841 w 11996"/>
              <a:gd name="T65" fmla="*/ 2398 h 2399"/>
              <a:gd name="T66" fmla="*/ 3275 w 11996"/>
              <a:gd name="T67" fmla="*/ 2398 h 2399"/>
              <a:gd name="T68" fmla="*/ 3315 w 11996"/>
              <a:gd name="T69" fmla="*/ 2398 h 2399"/>
              <a:gd name="T70" fmla="*/ 4143 w 11996"/>
              <a:gd name="T71" fmla="*/ 2398 h 2399"/>
              <a:gd name="T72" fmla="*/ 4183 w 11996"/>
              <a:gd name="T73" fmla="*/ 2398 h 2399"/>
              <a:gd name="T74" fmla="*/ 4577 w 11996"/>
              <a:gd name="T75" fmla="*/ 2398 h 2399"/>
              <a:gd name="T76" fmla="*/ 4617 w 11996"/>
              <a:gd name="T77" fmla="*/ 2398 h 2399"/>
              <a:gd name="T78" fmla="*/ 5445 w 11996"/>
              <a:gd name="T79" fmla="*/ 2398 h 2399"/>
              <a:gd name="T80" fmla="*/ 5485 w 11996"/>
              <a:gd name="T81" fmla="*/ 2398 h 2399"/>
              <a:gd name="T82" fmla="*/ 5879 w 11996"/>
              <a:gd name="T83" fmla="*/ 2398 h 2399"/>
              <a:gd name="T84" fmla="*/ 5920 w 11996"/>
              <a:gd name="T85" fmla="*/ 2398 h 2399"/>
              <a:gd name="T86" fmla="*/ 6746 w 11996"/>
              <a:gd name="T87" fmla="*/ 2398 h 2399"/>
              <a:gd name="T88" fmla="*/ 6786 w 11996"/>
              <a:gd name="T89" fmla="*/ 2398 h 2399"/>
              <a:gd name="T90" fmla="*/ 7181 w 11996"/>
              <a:gd name="T91" fmla="*/ 2398 h 2399"/>
              <a:gd name="T92" fmla="*/ 7221 w 11996"/>
              <a:gd name="T93" fmla="*/ 2398 h 2399"/>
              <a:gd name="T94" fmla="*/ 7811 w 11996"/>
              <a:gd name="T95" fmla="*/ 2398 h 2399"/>
              <a:gd name="T96" fmla="*/ 8049 w 11996"/>
              <a:gd name="T97" fmla="*/ 2398 h 2399"/>
              <a:gd name="T98" fmla="*/ 8088 w 11996"/>
              <a:gd name="T99" fmla="*/ 2398 h 2399"/>
              <a:gd name="T100" fmla="*/ 8523 w 11996"/>
              <a:gd name="T101" fmla="*/ 2398 h 2399"/>
              <a:gd name="T102" fmla="*/ 9154 w 11996"/>
              <a:gd name="T103" fmla="*/ 2398 h 2399"/>
              <a:gd name="T104" fmla="*/ 9351 w 11996"/>
              <a:gd name="T105" fmla="*/ 2398 h 2399"/>
              <a:gd name="T106" fmla="*/ 9391 w 11996"/>
              <a:gd name="T107" fmla="*/ 2398 h 2399"/>
              <a:gd name="T108" fmla="*/ 9982 w 11996"/>
              <a:gd name="T109" fmla="*/ 2398 h 2399"/>
              <a:gd name="T110" fmla="*/ 10693 w 11996"/>
              <a:gd name="T111" fmla="*/ 2398 h 2399"/>
              <a:gd name="T112" fmla="*/ 11324 w 11996"/>
              <a:gd name="T113" fmla="*/ 2398 h 2399"/>
              <a:gd name="T114" fmla="*/ 11995 w 11996"/>
              <a:gd name="T115" fmla="*/ 1199 h 2399"/>
              <a:gd name="T116" fmla="*/ 11324 w 11996"/>
              <a:gd name="T117" fmla="*/ 0 h 2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996" h="2399">
                <a:moveTo>
                  <a:pt x="11324" y="0"/>
                </a:moveTo>
                <a:lnTo>
                  <a:pt x="10693" y="0"/>
                </a:lnTo>
                <a:lnTo>
                  <a:pt x="9982" y="0"/>
                </a:lnTo>
                <a:lnTo>
                  <a:pt x="9391" y="0"/>
                </a:lnTo>
                <a:lnTo>
                  <a:pt x="9351" y="0"/>
                </a:lnTo>
                <a:lnTo>
                  <a:pt x="9154" y="0"/>
                </a:lnTo>
                <a:lnTo>
                  <a:pt x="8523" y="0"/>
                </a:lnTo>
                <a:lnTo>
                  <a:pt x="8088" y="0"/>
                </a:lnTo>
                <a:lnTo>
                  <a:pt x="8049" y="0"/>
                </a:lnTo>
                <a:lnTo>
                  <a:pt x="7811" y="0"/>
                </a:lnTo>
                <a:lnTo>
                  <a:pt x="7221" y="0"/>
                </a:lnTo>
                <a:lnTo>
                  <a:pt x="7181" y="0"/>
                </a:lnTo>
                <a:lnTo>
                  <a:pt x="6786" y="0"/>
                </a:lnTo>
                <a:lnTo>
                  <a:pt x="6746" y="0"/>
                </a:lnTo>
                <a:lnTo>
                  <a:pt x="5920" y="0"/>
                </a:lnTo>
                <a:lnTo>
                  <a:pt x="5879" y="0"/>
                </a:lnTo>
                <a:lnTo>
                  <a:pt x="5485" y="0"/>
                </a:lnTo>
                <a:lnTo>
                  <a:pt x="5445" y="0"/>
                </a:lnTo>
                <a:lnTo>
                  <a:pt x="4617" y="0"/>
                </a:lnTo>
                <a:lnTo>
                  <a:pt x="4577" y="0"/>
                </a:lnTo>
                <a:lnTo>
                  <a:pt x="4183" y="0"/>
                </a:lnTo>
                <a:lnTo>
                  <a:pt x="4143" y="0"/>
                </a:lnTo>
                <a:lnTo>
                  <a:pt x="3315" y="0"/>
                </a:lnTo>
                <a:lnTo>
                  <a:pt x="3275" y="0"/>
                </a:lnTo>
                <a:lnTo>
                  <a:pt x="2841" y="0"/>
                </a:lnTo>
                <a:lnTo>
                  <a:pt x="2013" y="0"/>
                </a:lnTo>
                <a:lnTo>
                  <a:pt x="1973" y="0"/>
                </a:lnTo>
                <a:lnTo>
                  <a:pt x="671" y="0"/>
                </a:lnTo>
                <a:lnTo>
                  <a:pt x="0" y="1199"/>
                </a:lnTo>
                <a:lnTo>
                  <a:pt x="671" y="2398"/>
                </a:lnTo>
                <a:lnTo>
                  <a:pt x="1973" y="2398"/>
                </a:lnTo>
                <a:lnTo>
                  <a:pt x="2013" y="2398"/>
                </a:lnTo>
                <a:lnTo>
                  <a:pt x="2841" y="2398"/>
                </a:lnTo>
                <a:lnTo>
                  <a:pt x="3275" y="2398"/>
                </a:lnTo>
                <a:lnTo>
                  <a:pt x="3315" y="2398"/>
                </a:lnTo>
                <a:lnTo>
                  <a:pt x="4143" y="2398"/>
                </a:lnTo>
                <a:lnTo>
                  <a:pt x="4183" y="2398"/>
                </a:lnTo>
                <a:lnTo>
                  <a:pt x="4577" y="2398"/>
                </a:lnTo>
                <a:lnTo>
                  <a:pt x="4617" y="2398"/>
                </a:lnTo>
                <a:lnTo>
                  <a:pt x="5445" y="2398"/>
                </a:lnTo>
                <a:lnTo>
                  <a:pt x="5485" y="2398"/>
                </a:lnTo>
                <a:lnTo>
                  <a:pt x="5879" y="2398"/>
                </a:lnTo>
                <a:lnTo>
                  <a:pt x="5920" y="2398"/>
                </a:lnTo>
                <a:lnTo>
                  <a:pt x="6746" y="2398"/>
                </a:lnTo>
                <a:lnTo>
                  <a:pt x="6786" y="2398"/>
                </a:lnTo>
                <a:lnTo>
                  <a:pt x="7181" y="2398"/>
                </a:lnTo>
                <a:lnTo>
                  <a:pt x="7221" y="2398"/>
                </a:lnTo>
                <a:lnTo>
                  <a:pt x="7811" y="2398"/>
                </a:lnTo>
                <a:lnTo>
                  <a:pt x="8049" y="2398"/>
                </a:lnTo>
                <a:lnTo>
                  <a:pt x="8088" y="2398"/>
                </a:lnTo>
                <a:lnTo>
                  <a:pt x="8523" y="2398"/>
                </a:lnTo>
                <a:lnTo>
                  <a:pt x="9154" y="2398"/>
                </a:lnTo>
                <a:lnTo>
                  <a:pt x="9351" y="2398"/>
                </a:lnTo>
                <a:lnTo>
                  <a:pt x="9391" y="2398"/>
                </a:lnTo>
                <a:lnTo>
                  <a:pt x="9982" y="2398"/>
                </a:lnTo>
                <a:lnTo>
                  <a:pt x="10693" y="2398"/>
                </a:lnTo>
                <a:lnTo>
                  <a:pt x="11324" y="2398"/>
                </a:lnTo>
                <a:lnTo>
                  <a:pt x="11995" y="1199"/>
                </a:lnTo>
                <a:lnTo>
                  <a:pt x="11324" y="0"/>
                </a:lnTo>
              </a:path>
            </a:pathLst>
          </a:custGeom>
          <a:solidFill>
            <a:srgbClr val="F05A68">
              <a:alpha val="67843"/>
            </a:srgb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5000" b="1" dirty="0">
                <a:latin typeface="Poppins" pitchFamily="2" charset="77"/>
              </a:rPr>
              <a:t>                </a:t>
            </a:r>
            <a:r>
              <a:rPr lang="en-US" sz="5000" b="1" dirty="0" err="1">
                <a:latin typeface="Poppins" pitchFamily="2" charset="77"/>
              </a:rPr>
              <a:t>Análise</a:t>
            </a:r>
            <a:r>
              <a:rPr lang="en-US" sz="5000" b="1" dirty="0">
                <a:latin typeface="Poppins" pitchFamily="2" charset="77"/>
              </a:rPr>
              <a:t> da Qualidade &amp;</a:t>
            </a:r>
          </a:p>
          <a:p>
            <a:r>
              <a:rPr lang="en-US" sz="5000" b="1" dirty="0">
                <a:latin typeface="Poppins" pitchFamily="2" charset="77"/>
              </a:rPr>
              <a:t>                                 </a:t>
            </a:r>
            <a:r>
              <a:rPr lang="en-US" sz="5000" b="1" dirty="0" err="1">
                <a:latin typeface="Poppins" pitchFamily="2" charset="77"/>
              </a:rPr>
              <a:t>Objetivos</a:t>
            </a:r>
            <a:r>
              <a:rPr lang="en-US" sz="5000" b="1" dirty="0">
                <a:latin typeface="Poppins" pitchFamily="2" charset="77"/>
              </a:rPr>
              <a:t> Alcançados</a:t>
            </a:r>
          </a:p>
        </p:txBody>
      </p:sp>
    </p:spTree>
    <p:extLst>
      <p:ext uri="{BB962C8B-B14F-4D97-AF65-F5344CB8AC3E}">
        <p14:creationId xmlns:p14="http://schemas.microsoft.com/office/powerpoint/2010/main" val="3389003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86FF140-376D-414D-88B5-3ECFCA40E15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49" cy="13716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1011122-0382-4CA9-AD74-4AEB6DEDB55E}"/>
              </a:ext>
            </a:extLst>
          </p:cNvPr>
          <p:cNvSpPr/>
          <p:nvPr/>
        </p:nvSpPr>
        <p:spPr>
          <a:xfrm>
            <a:off x="0" y="-1"/>
            <a:ext cx="24377650" cy="13716001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432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5A6D83B-9057-450B-A2F5-E2FF83AFA3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267CE18-32B4-4CA9-8D80-7DCE56A184DD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6">
              <a:lumMod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reeform 69">
            <a:extLst>
              <a:ext uri="{FF2B5EF4-FFF2-40B4-BE49-F238E27FC236}">
                <a16:creationId xmlns:a16="http://schemas.microsoft.com/office/drawing/2014/main" id="{21BA6300-B1EA-4C46-BDFD-BF0195CD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456" y="593003"/>
            <a:ext cx="14578543" cy="2839902"/>
          </a:xfrm>
          <a:prstGeom prst="roundRect">
            <a:avLst>
              <a:gd name="adj" fmla="val 18967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70">
            <a:extLst>
              <a:ext uri="{FF2B5EF4-FFF2-40B4-BE49-F238E27FC236}">
                <a16:creationId xmlns:a16="http://schemas.microsoft.com/office/drawing/2014/main" id="{4B2CBF90-7EED-4B1F-998A-58BB7A51B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9317" y="593003"/>
            <a:ext cx="2213700" cy="2839902"/>
          </a:xfrm>
          <a:custGeom>
            <a:avLst/>
            <a:gdLst>
              <a:gd name="T0" fmla="*/ 1775 w 1776"/>
              <a:gd name="T1" fmla="*/ 1849 h 2280"/>
              <a:gd name="T2" fmla="*/ 1775 w 1776"/>
              <a:gd name="T3" fmla="*/ 430 h 2280"/>
              <a:gd name="T4" fmla="*/ 1775 w 1776"/>
              <a:gd name="T5" fmla="*/ 430 h 2280"/>
              <a:gd name="T6" fmla="*/ 1345 w 1776"/>
              <a:gd name="T7" fmla="*/ 0 h 2280"/>
              <a:gd name="T8" fmla="*/ 0 w 1776"/>
              <a:gd name="T9" fmla="*/ 0 h 2280"/>
              <a:gd name="T10" fmla="*/ 0 w 1776"/>
              <a:gd name="T11" fmla="*/ 2279 h 2280"/>
              <a:gd name="T12" fmla="*/ 1345 w 1776"/>
              <a:gd name="T13" fmla="*/ 2279 h 2280"/>
              <a:gd name="T14" fmla="*/ 1345 w 1776"/>
              <a:gd name="T15" fmla="*/ 2279 h 2280"/>
              <a:gd name="T16" fmla="*/ 1775 w 1776"/>
              <a:gd name="T17" fmla="*/ 1849 h 2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6" h="2280">
                <a:moveTo>
                  <a:pt x="1775" y="1849"/>
                </a:moveTo>
                <a:lnTo>
                  <a:pt x="1775" y="430"/>
                </a:lnTo>
                <a:lnTo>
                  <a:pt x="1775" y="430"/>
                </a:lnTo>
                <a:cubicBezTo>
                  <a:pt x="1775" y="194"/>
                  <a:pt x="1582" y="0"/>
                  <a:pt x="1345" y="0"/>
                </a:cubicBezTo>
                <a:lnTo>
                  <a:pt x="0" y="0"/>
                </a:lnTo>
                <a:lnTo>
                  <a:pt x="0" y="2279"/>
                </a:lnTo>
                <a:lnTo>
                  <a:pt x="1345" y="2279"/>
                </a:lnTo>
                <a:lnTo>
                  <a:pt x="1345" y="2279"/>
                </a:lnTo>
                <a:cubicBezTo>
                  <a:pt x="1582" y="2279"/>
                  <a:pt x="1775" y="2085"/>
                  <a:pt x="1775" y="18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71">
            <a:extLst>
              <a:ext uri="{FF2B5EF4-FFF2-40B4-BE49-F238E27FC236}">
                <a16:creationId xmlns:a16="http://schemas.microsoft.com/office/drawing/2014/main" id="{B635AD99-ABD0-486E-9733-8B8F7C389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112" y="625960"/>
            <a:ext cx="2768495" cy="2768494"/>
          </a:xfrm>
          <a:custGeom>
            <a:avLst/>
            <a:gdLst>
              <a:gd name="T0" fmla="*/ 1111 w 2224"/>
              <a:gd name="T1" fmla="*/ 2223 h 2224"/>
              <a:gd name="T2" fmla="*/ 0 w 2224"/>
              <a:gd name="T3" fmla="*/ 1112 h 2224"/>
              <a:gd name="T4" fmla="*/ 1111 w 2224"/>
              <a:gd name="T5" fmla="*/ 0 h 2224"/>
              <a:gd name="T6" fmla="*/ 2223 w 2224"/>
              <a:gd name="T7" fmla="*/ 1112 h 2224"/>
              <a:gd name="T8" fmla="*/ 1111 w 2224"/>
              <a:gd name="T9" fmla="*/ 2223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4" h="2224">
                <a:moveTo>
                  <a:pt x="1111" y="2223"/>
                </a:moveTo>
                <a:lnTo>
                  <a:pt x="0" y="1112"/>
                </a:lnTo>
                <a:lnTo>
                  <a:pt x="1111" y="0"/>
                </a:lnTo>
                <a:lnTo>
                  <a:pt x="2223" y="1112"/>
                </a:lnTo>
                <a:lnTo>
                  <a:pt x="1111" y="22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72">
            <a:extLst>
              <a:ext uri="{FF2B5EF4-FFF2-40B4-BE49-F238E27FC236}">
                <a16:creationId xmlns:a16="http://schemas.microsoft.com/office/drawing/2014/main" id="{14702B87-D07D-4E94-9DC9-EC81C2B06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81" y="807229"/>
            <a:ext cx="2411450" cy="2411450"/>
          </a:xfrm>
          <a:custGeom>
            <a:avLst/>
            <a:gdLst>
              <a:gd name="T0" fmla="*/ 966 w 1935"/>
              <a:gd name="T1" fmla="*/ 1935 h 1936"/>
              <a:gd name="T2" fmla="*/ 0 w 1935"/>
              <a:gd name="T3" fmla="*/ 968 h 1936"/>
              <a:gd name="T4" fmla="*/ 966 w 1935"/>
              <a:gd name="T5" fmla="*/ 0 h 1936"/>
              <a:gd name="T6" fmla="*/ 1934 w 1935"/>
              <a:gd name="T7" fmla="*/ 968 h 1936"/>
              <a:gd name="T8" fmla="*/ 966 w 1935"/>
              <a:gd name="T9" fmla="*/ 1935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5" h="1936">
                <a:moveTo>
                  <a:pt x="966" y="1935"/>
                </a:moveTo>
                <a:lnTo>
                  <a:pt x="0" y="968"/>
                </a:lnTo>
                <a:lnTo>
                  <a:pt x="966" y="0"/>
                </a:lnTo>
                <a:lnTo>
                  <a:pt x="1934" y="968"/>
                </a:lnTo>
                <a:lnTo>
                  <a:pt x="966" y="193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155">
            <a:extLst>
              <a:ext uri="{FF2B5EF4-FFF2-40B4-BE49-F238E27FC236}">
                <a16:creationId xmlns:a16="http://schemas.microsoft.com/office/drawing/2014/main" id="{614517FD-280C-4714-8F1F-77346747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948" y="3839390"/>
            <a:ext cx="14578543" cy="2839906"/>
          </a:xfrm>
          <a:prstGeom prst="roundRect">
            <a:avLst>
              <a:gd name="adj" fmla="val 18967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156">
            <a:extLst>
              <a:ext uri="{FF2B5EF4-FFF2-40B4-BE49-F238E27FC236}">
                <a16:creationId xmlns:a16="http://schemas.microsoft.com/office/drawing/2014/main" id="{C89F27CC-DB2B-4B4B-B9D7-06433205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4811" y="3839390"/>
            <a:ext cx="2213696" cy="2839906"/>
          </a:xfrm>
          <a:custGeom>
            <a:avLst/>
            <a:gdLst>
              <a:gd name="T0" fmla="*/ 1775 w 1776"/>
              <a:gd name="T1" fmla="*/ 1847 h 2278"/>
              <a:gd name="T2" fmla="*/ 1775 w 1776"/>
              <a:gd name="T3" fmla="*/ 429 h 2278"/>
              <a:gd name="T4" fmla="*/ 1775 w 1776"/>
              <a:gd name="T5" fmla="*/ 429 h 2278"/>
              <a:gd name="T6" fmla="*/ 1345 w 1776"/>
              <a:gd name="T7" fmla="*/ 0 h 2278"/>
              <a:gd name="T8" fmla="*/ 0 w 1776"/>
              <a:gd name="T9" fmla="*/ 0 h 2278"/>
              <a:gd name="T10" fmla="*/ 0 w 1776"/>
              <a:gd name="T11" fmla="*/ 2277 h 2278"/>
              <a:gd name="T12" fmla="*/ 1345 w 1776"/>
              <a:gd name="T13" fmla="*/ 2277 h 2278"/>
              <a:gd name="T14" fmla="*/ 1345 w 1776"/>
              <a:gd name="T15" fmla="*/ 2277 h 2278"/>
              <a:gd name="T16" fmla="*/ 1775 w 1776"/>
              <a:gd name="T17" fmla="*/ 1847 h 2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6" h="2278">
                <a:moveTo>
                  <a:pt x="1775" y="1847"/>
                </a:moveTo>
                <a:lnTo>
                  <a:pt x="1775" y="429"/>
                </a:lnTo>
                <a:lnTo>
                  <a:pt x="1775" y="429"/>
                </a:lnTo>
                <a:cubicBezTo>
                  <a:pt x="1775" y="192"/>
                  <a:pt x="1582" y="0"/>
                  <a:pt x="1345" y="0"/>
                </a:cubicBezTo>
                <a:lnTo>
                  <a:pt x="0" y="0"/>
                </a:lnTo>
                <a:lnTo>
                  <a:pt x="0" y="2277"/>
                </a:lnTo>
                <a:lnTo>
                  <a:pt x="1345" y="2277"/>
                </a:lnTo>
                <a:lnTo>
                  <a:pt x="1345" y="2277"/>
                </a:lnTo>
                <a:cubicBezTo>
                  <a:pt x="1582" y="2277"/>
                  <a:pt x="1775" y="2084"/>
                  <a:pt x="1775" y="1847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157">
            <a:extLst>
              <a:ext uri="{FF2B5EF4-FFF2-40B4-BE49-F238E27FC236}">
                <a16:creationId xmlns:a16="http://schemas.microsoft.com/office/drawing/2014/main" id="{5A72844D-8CB9-498F-92AB-E40B04037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603" y="3877843"/>
            <a:ext cx="2768495" cy="2768494"/>
          </a:xfrm>
          <a:custGeom>
            <a:avLst/>
            <a:gdLst>
              <a:gd name="T0" fmla="*/ 1112 w 2224"/>
              <a:gd name="T1" fmla="*/ 2222 h 2223"/>
              <a:gd name="T2" fmla="*/ 0 w 2224"/>
              <a:gd name="T3" fmla="*/ 1110 h 2223"/>
              <a:gd name="T4" fmla="*/ 1112 w 2224"/>
              <a:gd name="T5" fmla="*/ 0 h 2223"/>
              <a:gd name="T6" fmla="*/ 2223 w 2224"/>
              <a:gd name="T7" fmla="*/ 1110 h 2223"/>
              <a:gd name="T8" fmla="*/ 1112 w 2224"/>
              <a:gd name="T9" fmla="*/ 2222 h 2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4" h="2223">
                <a:moveTo>
                  <a:pt x="1112" y="2222"/>
                </a:moveTo>
                <a:lnTo>
                  <a:pt x="0" y="1110"/>
                </a:lnTo>
                <a:lnTo>
                  <a:pt x="1112" y="0"/>
                </a:lnTo>
                <a:lnTo>
                  <a:pt x="2223" y="1110"/>
                </a:lnTo>
                <a:lnTo>
                  <a:pt x="1112" y="222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158">
            <a:extLst>
              <a:ext uri="{FF2B5EF4-FFF2-40B4-BE49-F238E27FC236}">
                <a16:creationId xmlns:a16="http://schemas.microsoft.com/office/drawing/2014/main" id="{A43467D4-3AE8-458B-91A8-CD334136A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875" y="4053619"/>
            <a:ext cx="2411446" cy="2411446"/>
          </a:xfrm>
          <a:custGeom>
            <a:avLst/>
            <a:gdLst>
              <a:gd name="T0" fmla="*/ 968 w 1936"/>
              <a:gd name="T1" fmla="*/ 1934 h 1935"/>
              <a:gd name="T2" fmla="*/ 0 w 1936"/>
              <a:gd name="T3" fmla="*/ 967 h 1935"/>
              <a:gd name="T4" fmla="*/ 968 w 1936"/>
              <a:gd name="T5" fmla="*/ 0 h 1935"/>
              <a:gd name="T6" fmla="*/ 1935 w 1936"/>
              <a:gd name="T7" fmla="*/ 967 h 1935"/>
              <a:gd name="T8" fmla="*/ 968 w 1936"/>
              <a:gd name="T9" fmla="*/ 1934 h 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6" h="1935">
                <a:moveTo>
                  <a:pt x="968" y="1934"/>
                </a:moveTo>
                <a:lnTo>
                  <a:pt x="0" y="967"/>
                </a:lnTo>
                <a:lnTo>
                  <a:pt x="968" y="0"/>
                </a:lnTo>
                <a:lnTo>
                  <a:pt x="1935" y="967"/>
                </a:lnTo>
                <a:lnTo>
                  <a:pt x="968" y="1934"/>
                </a:ln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248">
            <a:extLst>
              <a:ext uri="{FF2B5EF4-FFF2-40B4-BE49-F238E27FC236}">
                <a16:creationId xmlns:a16="http://schemas.microsoft.com/office/drawing/2014/main" id="{42635C4E-3A9A-4DB2-A2F8-01DF1509C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443" y="7091273"/>
            <a:ext cx="14578543" cy="2839906"/>
          </a:xfrm>
          <a:prstGeom prst="roundRect">
            <a:avLst>
              <a:gd name="adj" fmla="val 19254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249">
            <a:extLst>
              <a:ext uri="{FF2B5EF4-FFF2-40B4-BE49-F238E27FC236}">
                <a16:creationId xmlns:a16="http://schemas.microsoft.com/office/drawing/2014/main" id="{F6256C46-3D12-4822-9E76-713E405F7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796" y="7091273"/>
            <a:ext cx="2213696" cy="2839906"/>
          </a:xfrm>
          <a:custGeom>
            <a:avLst/>
            <a:gdLst>
              <a:gd name="T0" fmla="*/ 1775 w 1776"/>
              <a:gd name="T1" fmla="*/ 1848 h 2279"/>
              <a:gd name="T2" fmla="*/ 1775 w 1776"/>
              <a:gd name="T3" fmla="*/ 430 h 2279"/>
              <a:gd name="T4" fmla="*/ 1775 w 1776"/>
              <a:gd name="T5" fmla="*/ 430 h 2279"/>
              <a:gd name="T6" fmla="*/ 1345 w 1776"/>
              <a:gd name="T7" fmla="*/ 0 h 2279"/>
              <a:gd name="T8" fmla="*/ 0 w 1776"/>
              <a:gd name="T9" fmla="*/ 0 h 2279"/>
              <a:gd name="T10" fmla="*/ 0 w 1776"/>
              <a:gd name="T11" fmla="*/ 2278 h 2279"/>
              <a:gd name="T12" fmla="*/ 1345 w 1776"/>
              <a:gd name="T13" fmla="*/ 2278 h 2279"/>
              <a:gd name="T14" fmla="*/ 1345 w 1776"/>
              <a:gd name="T15" fmla="*/ 2278 h 2279"/>
              <a:gd name="T16" fmla="*/ 1775 w 1776"/>
              <a:gd name="T17" fmla="*/ 1848 h 2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6" h="2279">
                <a:moveTo>
                  <a:pt x="1775" y="1848"/>
                </a:moveTo>
                <a:lnTo>
                  <a:pt x="1775" y="430"/>
                </a:lnTo>
                <a:lnTo>
                  <a:pt x="1775" y="430"/>
                </a:lnTo>
                <a:cubicBezTo>
                  <a:pt x="1775" y="193"/>
                  <a:pt x="1581" y="0"/>
                  <a:pt x="1345" y="0"/>
                </a:cubicBezTo>
                <a:lnTo>
                  <a:pt x="0" y="0"/>
                </a:lnTo>
                <a:lnTo>
                  <a:pt x="0" y="2278"/>
                </a:lnTo>
                <a:lnTo>
                  <a:pt x="1345" y="2278"/>
                </a:lnTo>
                <a:lnTo>
                  <a:pt x="1345" y="2278"/>
                </a:lnTo>
                <a:cubicBezTo>
                  <a:pt x="1581" y="2278"/>
                  <a:pt x="1775" y="2085"/>
                  <a:pt x="1775" y="18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250">
            <a:extLst>
              <a:ext uri="{FF2B5EF4-FFF2-40B4-BE49-F238E27FC236}">
                <a16:creationId xmlns:a16="http://schemas.microsoft.com/office/drawing/2014/main" id="{2F73E58C-6C79-4638-8B05-2E1B966CD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097" y="7124230"/>
            <a:ext cx="2768495" cy="2768494"/>
          </a:xfrm>
          <a:custGeom>
            <a:avLst/>
            <a:gdLst>
              <a:gd name="T0" fmla="*/ 1111 w 2223"/>
              <a:gd name="T1" fmla="*/ 2223 h 2224"/>
              <a:gd name="T2" fmla="*/ 0 w 2223"/>
              <a:gd name="T3" fmla="*/ 1111 h 2224"/>
              <a:gd name="T4" fmla="*/ 1111 w 2223"/>
              <a:gd name="T5" fmla="*/ 0 h 2224"/>
              <a:gd name="T6" fmla="*/ 2222 w 2223"/>
              <a:gd name="T7" fmla="*/ 1111 h 2224"/>
              <a:gd name="T8" fmla="*/ 1111 w 2223"/>
              <a:gd name="T9" fmla="*/ 2223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3" h="2224">
                <a:moveTo>
                  <a:pt x="1111" y="2223"/>
                </a:moveTo>
                <a:lnTo>
                  <a:pt x="0" y="1111"/>
                </a:lnTo>
                <a:lnTo>
                  <a:pt x="1111" y="0"/>
                </a:lnTo>
                <a:lnTo>
                  <a:pt x="2222" y="1111"/>
                </a:lnTo>
                <a:lnTo>
                  <a:pt x="1111" y="22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251">
            <a:extLst>
              <a:ext uri="{FF2B5EF4-FFF2-40B4-BE49-F238E27FC236}">
                <a16:creationId xmlns:a16="http://schemas.microsoft.com/office/drawing/2014/main" id="{D3771979-6204-40F7-A870-89C291C4F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368" y="7305502"/>
            <a:ext cx="2411450" cy="2411446"/>
          </a:xfrm>
          <a:custGeom>
            <a:avLst/>
            <a:gdLst>
              <a:gd name="T0" fmla="*/ 967 w 1935"/>
              <a:gd name="T1" fmla="*/ 1934 h 1935"/>
              <a:gd name="T2" fmla="*/ 0 w 1935"/>
              <a:gd name="T3" fmla="*/ 966 h 1935"/>
              <a:gd name="T4" fmla="*/ 967 w 1935"/>
              <a:gd name="T5" fmla="*/ 0 h 1935"/>
              <a:gd name="T6" fmla="*/ 1934 w 1935"/>
              <a:gd name="T7" fmla="*/ 966 h 1935"/>
              <a:gd name="T8" fmla="*/ 967 w 1935"/>
              <a:gd name="T9" fmla="*/ 1934 h 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5" h="1935">
                <a:moveTo>
                  <a:pt x="967" y="1934"/>
                </a:moveTo>
                <a:lnTo>
                  <a:pt x="0" y="966"/>
                </a:lnTo>
                <a:lnTo>
                  <a:pt x="967" y="0"/>
                </a:lnTo>
                <a:lnTo>
                  <a:pt x="1934" y="966"/>
                </a:lnTo>
                <a:lnTo>
                  <a:pt x="967" y="193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TextBox 5">
            <a:extLst>
              <a:ext uri="{FF2B5EF4-FFF2-40B4-BE49-F238E27FC236}">
                <a16:creationId xmlns:a16="http://schemas.microsoft.com/office/drawing/2014/main" id="{FDC11361-6AB2-42A4-8DD8-B1E6D09A66D8}"/>
              </a:ext>
            </a:extLst>
          </p:cNvPr>
          <p:cNvSpPr txBox="1"/>
          <p:nvPr/>
        </p:nvSpPr>
        <p:spPr>
          <a:xfrm>
            <a:off x="8200037" y="1579301"/>
            <a:ext cx="10399955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400" b="1" spc="-3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 ÍNDICE DE ABANDONO</a:t>
            </a: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D2694C45-56EE-4A66-8AC7-B04632E2BE49}"/>
              </a:ext>
            </a:extLst>
          </p:cNvPr>
          <p:cNvSpPr txBox="1"/>
          <p:nvPr/>
        </p:nvSpPr>
        <p:spPr>
          <a:xfrm>
            <a:off x="5213244" y="1400406"/>
            <a:ext cx="1491315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AC0D0C71-0369-41BC-8F23-4D2127C03215}"/>
              </a:ext>
            </a:extLst>
          </p:cNvPr>
          <p:cNvSpPr txBox="1"/>
          <p:nvPr/>
        </p:nvSpPr>
        <p:spPr>
          <a:xfrm>
            <a:off x="5213244" y="4648721"/>
            <a:ext cx="1491315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  <p:sp>
        <p:nvSpPr>
          <p:cNvPr id="50" name="TextBox 13">
            <a:extLst>
              <a:ext uri="{FF2B5EF4-FFF2-40B4-BE49-F238E27FC236}">
                <a16:creationId xmlns:a16="http://schemas.microsoft.com/office/drawing/2014/main" id="{39BACFB2-0310-490C-90D4-63C54F21339F}"/>
              </a:ext>
            </a:extLst>
          </p:cNvPr>
          <p:cNvSpPr txBox="1"/>
          <p:nvPr/>
        </p:nvSpPr>
        <p:spPr>
          <a:xfrm>
            <a:off x="5213244" y="7899868"/>
            <a:ext cx="1491315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</a:p>
        </p:txBody>
      </p:sp>
      <p:sp>
        <p:nvSpPr>
          <p:cNvPr id="51" name="Freeform 248">
            <a:extLst>
              <a:ext uri="{FF2B5EF4-FFF2-40B4-BE49-F238E27FC236}">
                <a16:creationId xmlns:a16="http://schemas.microsoft.com/office/drawing/2014/main" id="{6ABA572B-F2C7-4565-A87B-9DCEFE94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443" y="10515579"/>
            <a:ext cx="14578543" cy="2839906"/>
          </a:xfrm>
          <a:prstGeom prst="roundRect">
            <a:avLst>
              <a:gd name="adj" fmla="val 19254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2" name="Freeform 249">
            <a:extLst>
              <a:ext uri="{FF2B5EF4-FFF2-40B4-BE49-F238E27FC236}">
                <a16:creationId xmlns:a16="http://schemas.microsoft.com/office/drawing/2014/main" id="{7A3BFB02-0637-4A3D-909B-F74457ACC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796" y="10515579"/>
            <a:ext cx="2213696" cy="2839906"/>
          </a:xfrm>
          <a:custGeom>
            <a:avLst/>
            <a:gdLst>
              <a:gd name="T0" fmla="*/ 1775 w 1776"/>
              <a:gd name="T1" fmla="*/ 1848 h 2279"/>
              <a:gd name="T2" fmla="*/ 1775 w 1776"/>
              <a:gd name="T3" fmla="*/ 430 h 2279"/>
              <a:gd name="T4" fmla="*/ 1775 w 1776"/>
              <a:gd name="T5" fmla="*/ 430 h 2279"/>
              <a:gd name="T6" fmla="*/ 1345 w 1776"/>
              <a:gd name="T7" fmla="*/ 0 h 2279"/>
              <a:gd name="T8" fmla="*/ 0 w 1776"/>
              <a:gd name="T9" fmla="*/ 0 h 2279"/>
              <a:gd name="T10" fmla="*/ 0 w 1776"/>
              <a:gd name="T11" fmla="*/ 2278 h 2279"/>
              <a:gd name="T12" fmla="*/ 1345 w 1776"/>
              <a:gd name="T13" fmla="*/ 2278 h 2279"/>
              <a:gd name="T14" fmla="*/ 1345 w 1776"/>
              <a:gd name="T15" fmla="*/ 2278 h 2279"/>
              <a:gd name="T16" fmla="*/ 1775 w 1776"/>
              <a:gd name="T17" fmla="*/ 1848 h 2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6" h="2279">
                <a:moveTo>
                  <a:pt x="1775" y="1848"/>
                </a:moveTo>
                <a:lnTo>
                  <a:pt x="1775" y="430"/>
                </a:lnTo>
                <a:lnTo>
                  <a:pt x="1775" y="430"/>
                </a:lnTo>
                <a:cubicBezTo>
                  <a:pt x="1775" y="193"/>
                  <a:pt x="1581" y="0"/>
                  <a:pt x="1345" y="0"/>
                </a:cubicBezTo>
                <a:lnTo>
                  <a:pt x="0" y="0"/>
                </a:lnTo>
                <a:lnTo>
                  <a:pt x="0" y="2278"/>
                </a:lnTo>
                <a:lnTo>
                  <a:pt x="1345" y="2278"/>
                </a:lnTo>
                <a:lnTo>
                  <a:pt x="1345" y="2278"/>
                </a:lnTo>
                <a:cubicBezTo>
                  <a:pt x="1581" y="2278"/>
                  <a:pt x="1775" y="2085"/>
                  <a:pt x="1775" y="1848"/>
                </a:cubicBezTo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3" name="Freeform 250">
            <a:extLst>
              <a:ext uri="{FF2B5EF4-FFF2-40B4-BE49-F238E27FC236}">
                <a16:creationId xmlns:a16="http://schemas.microsoft.com/office/drawing/2014/main" id="{D3210462-C4AB-4923-9E4F-59AF21444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097" y="10548536"/>
            <a:ext cx="2768495" cy="2768494"/>
          </a:xfrm>
          <a:custGeom>
            <a:avLst/>
            <a:gdLst>
              <a:gd name="T0" fmla="*/ 1111 w 2223"/>
              <a:gd name="T1" fmla="*/ 2223 h 2224"/>
              <a:gd name="T2" fmla="*/ 0 w 2223"/>
              <a:gd name="T3" fmla="*/ 1111 h 2224"/>
              <a:gd name="T4" fmla="*/ 1111 w 2223"/>
              <a:gd name="T5" fmla="*/ 0 h 2224"/>
              <a:gd name="T6" fmla="*/ 2222 w 2223"/>
              <a:gd name="T7" fmla="*/ 1111 h 2224"/>
              <a:gd name="T8" fmla="*/ 1111 w 2223"/>
              <a:gd name="T9" fmla="*/ 2223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3" h="2224">
                <a:moveTo>
                  <a:pt x="1111" y="2223"/>
                </a:moveTo>
                <a:lnTo>
                  <a:pt x="0" y="1111"/>
                </a:lnTo>
                <a:lnTo>
                  <a:pt x="1111" y="0"/>
                </a:lnTo>
                <a:lnTo>
                  <a:pt x="2222" y="1111"/>
                </a:lnTo>
                <a:lnTo>
                  <a:pt x="1111" y="22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4" name="Freeform 251">
            <a:extLst>
              <a:ext uri="{FF2B5EF4-FFF2-40B4-BE49-F238E27FC236}">
                <a16:creationId xmlns:a16="http://schemas.microsoft.com/office/drawing/2014/main" id="{CC7B4A50-4165-4A04-A4DA-55C2F758E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368" y="10729808"/>
            <a:ext cx="2411450" cy="2411446"/>
          </a:xfrm>
          <a:custGeom>
            <a:avLst/>
            <a:gdLst>
              <a:gd name="T0" fmla="*/ 967 w 1935"/>
              <a:gd name="T1" fmla="*/ 1934 h 1935"/>
              <a:gd name="T2" fmla="*/ 0 w 1935"/>
              <a:gd name="T3" fmla="*/ 966 h 1935"/>
              <a:gd name="T4" fmla="*/ 967 w 1935"/>
              <a:gd name="T5" fmla="*/ 0 h 1935"/>
              <a:gd name="T6" fmla="*/ 1934 w 1935"/>
              <a:gd name="T7" fmla="*/ 966 h 1935"/>
              <a:gd name="T8" fmla="*/ 967 w 1935"/>
              <a:gd name="T9" fmla="*/ 1934 h 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5" h="1935">
                <a:moveTo>
                  <a:pt x="967" y="1934"/>
                </a:moveTo>
                <a:lnTo>
                  <a:pt x="0" y="966"/>
                </a:lnTo>
                <a:lnTo>
                  <a:pt x="967" y="0"/>
                </a:lnTo>
                <a:lnTo>
                  <a:pt x="1934" y="966"/>
                </a:lnTo>
                <a:lnTo>
                  <a:pt x="967" y="1934"/>
                </a:lnTo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8" name="TextBox 13">
            <a:extLst>
              <a:ext uri="{FF2B5EF4-FFF2-40B4-BE49-F238E27FC236}">
                <a16:creationId xmlns:a16="http://schemas.microsoft.com/office/drawing/2014/main" id="{3B16B991-8F15-485B-B8C2-265782CB3825}"/>
              </a:ext>
            </a:extLst>
          </p:cNvPr>
          <p:cNvSpPr txBox="1"/>
          <p:nvPr/>
        </p:nvSpPr>
        <p:spPr>
          <a:xfrm>
            <a:off x="5213244" y="11324174"/>
            <a:ext cx="1491315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04</a:t>
            </a:r>
          </a:p>
        </p:txBody>
      </p:sp>
      <p:sp>
        <p:nvSpPr>
          <p:cNvPr id="59" name="TextBox 5">
            <a:extLst>
              <a:ext uri="{FF2B5EF4-FFF2-40B4-BE49-F238E27FC236}">
                <a16:creationId xmlns:a16="http://schemas.microsoft.com/office/drawing/2014/main" id="{CE90528B-FBB9-45C8-8C7E-64B63771F0A0}"/>
              </a:ext>
            </a:extLst>
          </p:cNvPr>
          <p:cNvSpPr txBox="1"/>
          <p:nvPr/>
        </p:nvSpPr>
        <p:spPr>
          <a:xfrm>
            <a:off x="8319257" y="4827616"/>
            <a:ext cx="9696517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400" b="1" spc="-3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CONTROLE ONGs INEFICAZ</a:t>
            </a:r>
          </a:p>
        </p:txBody>
      </p:sp>
      <p:sp>
        <p:nvSpPr>
          <p:cNvPr id="61" name="TextBox 5">
            <a:extLst>
              <a:ext uri="{FF2B5EF4-FFF2-40B4-BE49-F238E27FC236}">
                <a16:creationId xmlns:a16="http://schemas.microsoft.com/office/drawing/2014/main" id="{CAA12E2E-1716-4BEA-BFDB-2095E11625DB}"/>
              </a:ext>
            </a:extLst>
          </p:cNvPr>
          <p:cNvSpPr txBox="1"/>
          <p:nvPr/>
        </p:nvSpPr>
        <p:spPr>
          <a:xfrm>
            <a:off x="8054816" y="8046812"/>
            <a:ext cx="11859821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400" b="1" spc="-3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MAUS TRATOS PÓS ADOÇÃO</a:t>
            </a:r>
          </a:p>
        </p:txBody>
      </p:sp>
      <p:sp>
        <p:nvSpPr>
          <p:cNvPr id="63" name="TextBox 5">
            <a:extLst>
              <a:ext uri="{FF2B5EF4-FFF2-40B4-BE49-F238E27FC236}">
                <a16:creationId xmlns:a16="http://schemas.microsoft.com/office/drawing/2014/main" id="{047F2CE3-6AAA-4AB9-9D17-902F0D8590CC}"/>
              </a:ext>
            </a:extLst>
          </p:cNvPr>
          <p:cNvSpPr txBox="1"/>
          <p:nvPr/>
        </p:nvSpPr>
        <p:spPr>
          <a:xfrm>
            <a:off x="9147455" y="11503069"/>
            <a:ext cx="9696517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400" b="1" spc="-3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CONTROLE MANUAIS</a:t>
            </a:r>
          </a:p>
        </p:txBody>
      </p:sp>
      <p:pic>
        <p:nvPicPr>
          <p:cNvPr id="66" name="Gráfico 65" descr="Gráfico de barras com tendência ascendente">
            <a:extLst>
              <a:ext uri="{FF2B5EF4-FFF2-40B4-BE49-F238E27FC236}">
                <a16:creationId xmlns:a16="http://schemas.microsoft.com/office/drawing/2014/main" id="{BD4EB34F-0E4C-4ADE-890B-3C3A42D80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80295" y="1169766"/>
            <a:ext cx="1742400" cy="1742400"/>
          </a:xfrm>
          <a:prstGeom prst="rect">
            <a:avLst/>
          </a:prstGeom>
        </p:spPr>
      </p:pic>
      <p:pic>
        <p:nvPicPr>
          <p:cNvPr id="68" name="Gráfico 67" descr="Setas de divisa">
            <a:extLst>
              <a:ext uri="{FF2B5EF4-FFF2-40B4-BE49-F238E27FC236}">
                <a16:creationId xmlns:a16="http://schemas.microsoft.com/office/drawing/2014/main" id="{AB24BF6D-6D67-4874-91EF-DAC5A85E1B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70923" y="4505754"/>
            <a:ext cx="1742400" cy="1742400"/>
          </a:xfrm>
          <a:prstGeom prst="rect">
            <a:avLst/>
          </a:prstGeom>
        </p:spPr>
      </p:pic>
      <p:pic>
        <p:nvPicPr>
          <p:cNvPr id="70" name="Gráfico 69" descr="Olho">
            <a:extLst>
              <a:ext uri="{FF2B5EF4-FFF2-40B4-BE49-F238E27FC236}">
                <a16:creationId xmlns:a16="http://schemas.microsoft.com/office/drawing/2014/main" id="{392A878D-CDC7-4F03-816D-1B02165A0D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342052" y="7707778"/>
            <a:ext cx="1742400" cy="1742400"/>
          </a:xfrm>
          <a:prstGeom prst="rect">
            <a:avLst/>
          </a:prstGeom>
        </p:spPr>
      </p:pic>
      <p:pic>
        <p:nvPicPr>
          <p:cNvPr id="72" name="Gráfico 71" descr="Internet">
            <a:extLst>
              <a:ext uri="{FF2B5EF4-FFF2-40B4-BE49-F238E27FC236}">
                <a16:creationId xmlns:a16="http://schemas.microsoft.com/office/drawing/2014/main" id="{0DBBD102-8364-4E0E-B840-0F52A5E0E5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285847" y="11017030"/>
            <a:ext cx="1740639" cy="1740639"/>
          </a:xfrm>
          <a:prstGeom prst="rect">
            <a:avLst/>
          </a:prstGeom>
        </p:spPr>
      </p:pic>
      <p:sp>
        <p:nvSpPr>
          <p:cNvPr id="73" name="Freeform 69">
            <a:extLst>
              <a:ext uri="{FF2B5EF4-FFF2-40B4-BE49-F238E27FC236}">
                <a16:creationId xmlns:a16="http://schemas.microsoft.com/office/drawing/2014/main" id="{E8E172AC-121F-45C7-B8C5-C9B0B8E08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878" y="1169766"/>
            <a:ext cx="1694244" cy="11435528"/>
          </a:xfrm>
          <a:custGeom>
            <a:avLst/>
            <a:gdLst>
              <a:gd name="T0" fmla="*/ 4224 w 4232"/>
              <a:gd name="T1" fmla="*/ 5129 h 5814"/>
              <a:gd name="T2" fmla="*/ 4226 w 4232"/>
              <a:gd name="T3" fmla="*/ 3971 h 5814"/>
              <a:gd name="T4" fmla="*/ 4226 w 4232"/>
              <a:gd name="T5" fmla="*/ 3752 h 5814"/>
              <a:gd name="T6" fmla="*/ 4228 w 4232"/>
              <a:gd name="T7" fmla="*/ 2771 h 5814"/>
              <a:gd name="T8" fmla="*/ 4228 w 4232"/>
              <a:gd name="T9" fmla="*/ 2596 h 5814"/>
              <a:gd name="T10" fmla="*/ 4230 w 4232"/>
              <a:gd name="T11" fmla="*/ 1614 h 5814"/>
              <a:gd name="T12" fmla="*/ 4230 w 4232"/>
              <a:gd name="T13" fmla="*/ 1394 h 5814"/>
              <a:gd name="T14" fmla="*/ 4231 w 4232"/>
              <a:gd name="T15" fmla="*/ 692 h 5814"/>
              <a:gd name="T16" fmla="*/ 2120 w 4232"/>
              <a:gd name="T17" fmla="*/ 0 h 5814"/>
              <a:gd name="T18" fmla="*/ 7 w 4232"/>
              <a:gd name="T19" fmla="*/ 685 h 5814"/>
              <a:gd name="T20" fmla="*/ 5 w 4232"/>
              <a:gd name="T21" fmla="*/ 1842 h 5814"/>
              <a:gd name="T22" fmla="*/ 4 w 4232"/>
              <a:gd name="T23" fmla="*/ 2062 h 5814"/>
              <a:gd name="T24" fmla="*/ 3 w 4232"/>
              <a:gd name="T25" fmla="*/ 3042 h 5814"/>
              <a:gd name="T26" fmla="*/ 3 w 4232"/>
              <a:gd name="T27" fmla="*/ 3218 h 5814"/>
              <a:gd name="T28" fmla="*/ 1 w 4232"/>
              <a:gd name="T29" fmla="*/ 4199 h 5814"/>
              <a:gd name="T30" fmla="*/ 1 w 4232"/>
              <a:gd name="T31" fmla="*/ 4419 h 5814"/>
              <a:gd name="T32" fmla="*/ 0 w 4232"/>
              <a:gd name="T33" fmla="*/ 5122 h 5814"/>
              <a:gd name="T34" fmla="*/ 2111 w 4232"/>
              <a:gd name="T35" fmla="*/ 5813 h 5814"/>
              <a:gd name="T36" fmla="*/ 4224 w 4232"/>
              <a:gd name="T37" fmla="*/ 5129 h 5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232" h="5814">
                <a:moveTo>
                  <a:pt x="4224" y="5129"/>
                </a:moveTo>
                <a:lnTo>
                  <a:pt x="4226" y="3971"/>
                </a:lnTo>
                <a:lnTo>
                  <a:pt x="4226" y="3752"/>
                </a:lnTo>
                <a:lnTo>
                  <a:pt x="4228" y="2771"/>
                </a:lnTo>
                <a:lnTo>
                  <a:pt x="4228" y="2596"/>
                </a:lnTo>
                <a:lnTo>
                  <a:pt x="4230" y="1614"/>
                </a:lnTo>
                <a:lnTo>
                  <a:pt x="4230" y="1394"/>
                </a:lnTo>
                <a:lnTo>
                  <a:pt x="4231" y="692"/>
                </a:lnTo>
                <a:lnTo>
                  <a:pt x="2120" y="0"/>
                </a:lnTo>
                <a:lnTo>
                  <a:pt x="7" y="685"/>
                </a:lnTo>
                <a:lnTo>
                  <a:pt x="5" y="1842"/>
                </a:lnTo>
                <a:lnTo>
                  <a:pt x="4" y="2062"/>
                </a:lnTo>
                <a:lnTo>
                  <a:pt x="3" y="3042"/>
                </a:lnTo>
                <a:lnTo>
                  <a:pt x="3" y="3218"/>
                </a:lnTo>
                <a:lnTo>
                  <a:pt x="1" y="4199"/>
                </a:lnTo>
                <a:lnTo>
                  <a:pt x="1" y="4419"/>
                </a:lnTo>
                <a:lnTo>
                  <a:pt x="0" y="5122"/>
                </a:lnTo>
                <a:lnTo>
                  <a:pt x="2111" y="5813"/>
                </a:lnTo>
                <a:lnTo>
                  <a:pt x="4224" y="5129"/>
                </a:lnTo>
              </a:path>
            </a:pathLst>
          </a:custGeom>
          <a:solidFill>
            <a:srgbClr val="F05A68">
              <a:alpha val="67843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95FD49A-F757-499A-8B26-3830B03CC4DE}"/>
              </a:ext>
            </a:extLst>
          </p:cNvPr>
          <p:cNvSpPr txBox="1"/>
          <p:nvPr/>
        </p:nvSpPr>
        <p:spPr>
          <a:xfrm>
            <a:off x="1189369" y="3100773"/>
            <a:ext cx="1645707" cy="840945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pt-BR" sz="8000" b="1" dirty="0">
                <a:solidFill>
                  <a:schemeClr val="bg2"/>
                </a:solidFill>
              </a:rPr>
              <a:t>DORES</a:t>
            </a:r>
          </a:p>
        </p:txBody>
      </p:sp>
    </p:spTree>
    <p:extLst>
      <p:ext uri="{BB962C8B-B14F-4D97-AF65-F5344CB8AC3E}">
        <p14:creationId xmlns:p14="http://schemas.microsoft.com/office/powerpoint/2010/main" val="167664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5A6D83B-9057-450B-A2F5-E2FF83AFA3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267CE18-32B4-4CA9-8D80-7DCE56A184DD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6">
              <a:lumMod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reeform 69">
            <a:extLst>
              <a:ext uri="{FF2B5EF4-FFF2-40B4-BE49-F238E27FC236}">
                <a16:creationId xmlns:a16="http://schemas.microsoft.com/office/drawing/2014/main" id="{21BA6300-B1EA-4C46-BDFD-BF0195CD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581" y="476759"/>
            <a:ext cx="14578543" cy="2839902"/>
          </a:xfrm>
          <a:prstGeom prst="roundRect">
            <a:avLst>
              <a:gd name="adj" fmla="val 18967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70">
            <a:extLst>
              <a:ext uri="{FF2B5EF4-FFF2-40B4-BE49-F238E27FC236}">
                <a16:creationId xmlns:a16="http://schemas.microsoft.com/office/drawing/2014/main" id="{4B2CBF90-7EED-4B1F-998A-58BB7A51B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7442" y="476759"/>
            <a:ext cx="2213700" cy="2839902"/>
          </a:xfrm>
          <a:custGeom>
            <a:avLst/>
            <a:gdLst>
              <a:gd name="T0" fmla="*/ 1775 w 1776"/>
              <a:gd name="T1" fmla="*/ 1849 h 2280"/>
              <a:gd name="T2" fmla="*/ 1775 w 1776"/>
              <a:gd name="T3" fmla="*/ 430 h 2280"/>
              <a:gd name="T4" fmla="*/ 1775 w 1776"/>
              <a:gd name="T5" fmla="*/ 430 h 2280"/>
              <a:gd name="T6" fmla="*/ 1345 w 1776"/>
              <a:gd name="T7" fmla="*/ 0 h 2280"/>
              <a:gd name="T8" fmla="*/ 0 w 1776"/>
              <a:gd name="T9" fmla="*/ 0 h 2280"/>
              <a:gd name="T10" fmla="*/ 0 w 1776"/>
              <a:gd name="T11" fmla="*/ 2279 h 2280"/>
              <a:gd name="T12" fmla="*/ 1345 w 1776"/>
              <a:gd name="T13" fmla="*/ 2279 h 2280"/>
              <a:gd name="T14" fmla="*/ 1345 w 1776"/>
              <a:gd name="T15" fmla="*/ 2279 h 2280"/>
              <a:gd name="T16" fmla="*/ 1775 w 1776"/>
              <a:gd name="T17" fmla="*/ 1849 h 2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6" h="2280">
                <a:moveTo>
                  <a:pt x="1775" y="1849"/>
                </a:moveTo>
                <a:lnTo>
                  <a:pt x="1775" y="430"/>
                </a:lnTo>
                <a:lnTo>
                  <a:pt x="1775" y="430"/>
                </a:lnTo>
                <a:cubicBezTo>
                  <a:pt x="1775" y="194"/>
                  <a:pt x="1582" y="0"/>
                  <a:pt x="1345" y="0"/>
                </a:cubicBezTo>
                <a:lnTo>
                  <a:pt x="0" y="0"/>
                </a:lnTo>
                <a:lnTo>
                  <a:pt x="0" y="2279"/>
                </a:lnTo>
                <a:lnTo>
                  <a:pt x="1345" y="2279"/>
                </a:lnTo>
                <a:lnTo>
                  <a:pt x="1345" y="2279"/>
                </a:lnTo>
                <a:cubicBezTo>
                  <a:pt x="1582" y="2279"/>
                  <a:pt x="1775" y="2085"/>
                  <a:pt x="1775" y="18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71">
            <a:extLst>
              <a:ext uri="{FF2B5EF4-FFF2-40B4-BE49-F238E27FC236}">
                <a16:creationId xmlns:a16="http://schemas.microsoft.com/office/drawing/2014/main" id="{B635AD99-ABD0-486E-9733-8B8F7C389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37" y="509716"/>
            <a:ext cx="2768495" cy="2768494"/>
          </a:xfrm>
          <a:custGeom>
            <a:avLst/>
            <a:gdLst>
              <a:gd name="T0" fmla="*/ 1111 w 2224"/>
              <a:gd name="T1" fmla="*/ 2223 h 2224"/>
              <a:gd name="T2" fmla="*/ 0 w 2224"/>
              <a:gd name="T3" fmla="*/ 1112 h 2224"/>
              <a:gd name="T4" fmla="*/ 1111 w 2224"/>
              <a:gd name="T5" fmla="*/ 0 h 2224"/>
              <a:gd name="T6" fmla="*/ 2223 w 2224"/>
              <a:gd name="T7" fmla="*/ 1112 h 2224"/>
              <a:gd name="T8" fmla="*/ 1111 w 2224"/>
              <a:gd name="T9" fmla="*/ 2223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4" h="2224">
                <a:moveTo>
                  <a:pt x="1111" y="2223"/>
                </a:moveTo>
                <a:lnTo>
                  <a:pt x="0" y="1112"/>
                </a:lnTo>
                <a:lnTo>
                  <a:pt x="1111" y="0"/>
                </a:lnTo>
                <a:lnTo>
                  <a:pt x="2223" y="1112"/>
                </a:lnTo>
                <a:lnTo>
                  <a:pt x="1111" y="22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72">
            <a:extLst>
              <a:ext uri="{FF2B5EF4-FFF2-40B4-BE49-F238E27FC236}">
                <a16:creationId xmlns:a16="http://schemas.microsoft.com/office/drawing/2014/main" id="{14702B87-D07D-4E94-9DC9-EC81C2B06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06" y="690985"/>
            <a:ext cx="2411450" cy="2411450"/>
          </a:xfrm>
          <a:custGeom>
            <a:avLst/>
            <a:gdLst>
              <a:gd name="T0" fmla="*/ 966 w 1935"/>
              <a:gd name="T1" fmla="*/ 1935 h 1936"/>
              <a:gd name="T2" fmla="*/ 0 w 1935"/>
              <a:gd name="T3" fmla="*/ 968 h 1936"/>
              <a:gd name="T4" fmla="*/ 966 w 1935"/>
              <a:gd name="T5" fmla="*/ 0 h 1936"/>
              <a:gd name="T6" fmla="*/ 1934 w 1935"/>
              <a:gd name="T7" fmla="*/ 968 h 1936"/>
              <a:gd name="T8" fmla="*/ 966 w 1935"/>
              <a:gd name="T9" fmla="*/ 1935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5" h="1936">
                <a:moveTo>
                  <a:pt x="966" y="1935"/>
                </a:moveTo>
                <a:lnTo>
                  <a:pt x="0" y="968"/>
                </a:lnTo>
                <a:lnTo>
                  <a:pt x="966" y="0"/>
                </a:lnTo>
                <a:lnTo>
                  <a:pt x="1934" y="968"/>
                </a:lnTo>
                <a:lnTo>
                  <a:pt x="966" y="193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TextBox 5">
            <a:extLst>
              <a:ext uri="{FF2B5EF4-FFF2-40B4-BE49-F238E27FC236}">
                <a16:creationId xmlns:a16="http://schemas.microsoft.com/office/drawing/2014/main" id="{FDC11361-6AB2-42A4-8DD8-B1E6D09A66D8}"/>
              </a:ext>
            </a:extLst>
          </p:cNvPr>
          <p:cNvSpPr txBox="1"/>
          <p:nvPr/>
        </p:nvSpPr>
        <p:spPr>
          <a:xfrm>
            <a:off x="3974896" y="1432298"/>
            <a:ext cx="10399955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400" b="1" spc="-3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 ÍNDICE DE ABANDONO</a:t>
            </a: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D2694C45-56EE-4A66-8AC7-B04632E2BE49}"/>
              </a:ext>
            </a:extLst>
          </p:cNvPr>
          <p:cNvSpPr txBox="1"/>
          <p:nvPr/>
        </p:nvSpPr>
        <p:spPr>
          <a:xfrm>
            <a:off x="1001369" y="1284162"/>
            <a:ext cx="1491315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</a:p>
        </p:txBody>
      </p:sp>
      <p:pic>
        <p:nvPicPr>
          <p:cNvPr id="66" name="Gráfico 65" descr="Gráfico de barras com tendência ascendente">
            <a:extLst>
              <a:ext uri="{FF2B5EF4-FFF2-40B4-BE49-F238E27FC236}">
                <a16:creationId xmlns:a16="http://schemas.microsoft.com/office/drawing/2014/main" id="{BD4EB34F-0E4C-4ADE-890B-3C3A42D80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68420" y="1053522"/>
            <a:ext cx="1742400" cy="1742400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4E1BC85-35C1-4E2F-930F-EE6FB6FA891C}"/>
              </a:ext>
            </a:extLst>
          </p:cNvPr>
          <p:cNvSpPr/>
          <p:nvPr/>
        </p:nvSpPr>
        <p:spPr>
          <a:xfrm>
            <a:off x="1828800" y="4620127"/>
            <a:ext cx="19491158" cy="5823284"/>
          </a:xfrm>
          <a:prstGeom prst="roundRect">
            <a:avLst/>
          </a:prstGeom>
          <a:solidFill>
            <a:srgbClr val="00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0B3190-06A2-45BB-A5BB-DDF3521B9E12}"/>
              </a:ext>
            </a:extLst>
          </p:cNvPr>
          <p:cNvSpPr txBox="1"/>
          <p:nvPr/>
        </p:nvSpPr>
        <p:spPr>
          <a:xfrm>
            <a:off x="2483581" y="4308269"/>
            <a:ext cx="18090419" cy="6463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  <a:p>
            <a:pPr algn="just"/>
            <a:r>
              <a:rPr lang="pt-BR" sz="4800" dirty="0"/>
              <a:t> </a:t>
            </a:r>
            <a:r>
              <a:rPr lang="pt-BR" sz="4800" b="1" dirty="0">
                <a:solidFill>
                  <a:schemeClr val="bg1"/>
                </a:solidFill>
              </a:rPr>
              <a:t>Foi realizada uma análise das principais dores relacionadas as questões de adoção de animais no Brasil. Chegou-se a conclusão de que cerca de 30 milhões de animais estão em situação de abandono no país. Atualmente a maioria dos processos de adoção são realizados por ONGs, onde estas estão sobrecarregadas com as inúmeras tarefas que desempenham, impossibilitando que seja realizado um serviço eficaz. </a:t>
            </a:r>
            <a:r>
              <a:rPr lang="pt-BR" sz="5400" b="1" dirty="0">
                <a:solidFill>
                  <a:schemeClr val="bg1"/>
                </a:solidFill>
              </a:rPr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18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5A6D83B-9057-450B-A2F5-E2FF83AFA3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267CE18-32B4-4CA9-8D80-7DCE56A184DD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6">
              <a:lumMod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Freeform 155">
            <a:extLst>
              <a:ext uri="{FF2B5EF4-FFF2-40B4-BE49-F238E27FC236}">
                <a16:creationId xmlns:a16="http://schemas.microsoft.com/office/drawing/2014/main" id="{614517FD-280C-4714-8F1F-77346747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073" y="931822"/>
            <a:ext cx="14578543" cy="2839906"/>
          </a:xfrm>
          <a:prstGeom prst="roundRect">
            <a:avLst>
              <a:gd name="adj" fmla="val 18967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156">
            <a:extLst>
              <a:ext uri="{FF2B5EF4-FFF2-40B4-BE49-F238E27FC236}">
                <a16:creationId xmlns:a16="http://schemas.microsoft.com/office/drawing/2014/main" id="{C89F27CC-DB2B-4B4B-B9D7-06433205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2936" y="931822"/>
            <a:ext cx="2213696" cy="2839906"/>
          </a:xfrm>
          <a:custGeom>
            <a:avLst/>
            <a:gdLst>
              <a:gd name="T0" fmla="*/ 1775 w 1776"/>
              <a:gd name="T1" fmla="*/ 1847 h 2278"/>
              <a:gd name="T2" fmla="*/ 1775 w 1776"/>
              <a:gd name="T3" fmla="*/ 429 h 2278"/>
              <a:gd name="T4" fmla="*/ 1775 w 1776"/>
              <a:gd name="T5" fmla="*/ 429 h 2278"/>
              <a:gd name="T6" fmla="*/ 1345 w 1776"/>
              <a:gd name="T7" fmla="*/ 0 h 2278"/>
              <a:gd name="T8" fmla="*/ 0 w 1776"/>
              <a:gd name="T9" fmla="*/ 0 h 2278"/>
              <a:gd name="T10" fmla="*/ 0 w 1776"/>
              <a:gd name="T11" fmla="*/ 2277 h 2278"/>
              <a:gd name="T12" fmla="*/ 1345 w 1776"/>
              <a:gd name="T13" fmla="*/ 2277 h 2278"/>
              <a:gd name="T14" fmla="*/ 1345 w 1776"/>
              <a:gd name="T15" fmla="*/ 2277 h 2278"/>
              <a:gd name="T16" fmla="*/ 1775 w 1776"/>
              <a:gd name="T17" fmla="*/ 1847 h 2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6" h="2278">
                <a:moveTo>
                  <a:pt x="1775" y="1847"/>
                </a:moveTo>
                <a:lnTo>
                  <a:pt x="1775" y="429"/>
                </a:lnTo>
                <a:lnTo>
                  <a:pt x="1775" y="429"/>
                </a:lnTo>
                <a:cubicBezTo>
                  <a:pt x="1775" y="192"/>
                  <a:pt x="1582" y="0"/>
                  <a:pt x="1345" y="0"/>
                </a:cubicBezTo>
                <a:lnTo>
                  <a:pt x="0" y="0"/>
                </a:lnTo>
                <a:lnTo>
                  <a:pt x="0" y="2277"/>
                </a:lnTo>
                <a:lnTo>
                  <a:pt x="1345" y="2277"/>
                </a:lnTo>
                <a:lnTo>
                  <a:pt x="1345" y="2277"/>
                </a:lnTo>
                <a:cubicBezTo>
                  <a:pt x="1582" y="2277"/>
                  <a:pt x="1775" y="2084"/>
                  <a:pt x="1775" y="1847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157">
            <a:extLst>
              <a:ext uri="{FF2B5EF4-FFF2-40B4-BE49-F238E27FC236}">
                <a16:creationId xmlns:a16="http://schemas.microsoft.com/office/drawing/2014/main" id="{5A72844D-8CB9-498F-92AB-E40B04037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28" y="970275"/>
            <a:ext cx="2768495" cy="2768494"/>
          </a:xfrm>
          <a:custGeom>
            <a:avLst/>
            <a:gdLst>
              <a:gd name="T0" fmla="*/ 1112 w 2224"/>
              <a:gd name="T1" fmla="*/ 2222 h 2223"/>
              <a:gd name="T2" fmla="*/ 0 w 2224"/>
              <a:gd name="T3" fmla="*/ 1110 h 2223"/>
              <a:gd name="T4" fmla="*/ 1112 w 2224"/>
              <a:gd name="T5" fmla="*/ 0 h 2223"/>
              <a:gd name="T6" fmla="*/ 2223 w 2224"/>
              <a:gd name="T7" fmla="*/ 1110 h 2223"/>
              <a:gd name="T8" fmla="*/ 1112 w 2224"/>
              <a:gd name="T9" fmla="*/ 2222 h 2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4" h="2223">
                <a:moveTo>
                  <a:pt x="1112" y="2222"/>
                </a:moveTo>
                <a:lnTo>
                  <a:pt x="0" y="1110"/>
                </a:lnTo>
                <a:lnTo>
                  <a:pt x="1112" y="0"/>
                </a:lnTo>
                <a:lnTo>
                  <a:pt x="2223" y="1110"/>
                </a:lnTo>
                <a:lnTo>
                  <a:pt x="1112" y="222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158">
            <a:extLst>
              <a:ext uri="{FF2B5EF4-FFF2-40B4-BE49-F238E27FC236}">
                <a16:creationId xmlns:a16="http://schemas.microsoft.com/office/drawing/2014/main" id="{A43467D4-3AE8-458B-91A8-CD334136A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00" y="1146051"/>
            <a:ext cx="2411446" cy="2411446"/>
          </a:xfrm>
          <a:custGeom>
            <a:avLst/>
            <a:gdLst>
              <a:gd name="T0" fmla="*/ 968 w 1936"/>
              <a:gd name="T1" fmla="*/ 1934 h 1935"/>
              <a:gd name="T2" fmla="*/ 0 w 1936"/>
              <a:gd name="T3" fmla="*/ 967 h 1935"/>
              <a:gd name="T4" fmla="*/ 968 w 1936"/>
              <a:gd name="T5" fmla="*/ 0 h 1935"/>
              <a:gd name="T6" fmla="*/ 1935 w 1936"/>
              <a:gd name="T7" fmla="*/ 967 h 1935"/>
              <a:gd name="T8" fmla="*/ 968 w 1936"/>
              <a:gd name="T9" fmla="*/ 1934 h 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6" h="1935">
                <a:moveTo>
                  <a:pt x="968" y="1934"/>
                </a:moveTo>
                <a:lnTo>
                  <a:pt x="0" y="967"/>
                </a:lnTo>
                <a:lnTo>
                  <a:pt x="968" y="0"/>
                </a:lnTo>
                <a:lnTo>
                  <a:pt x="1935" y="967"/>
                </a:lnTo>
                <a:lnTo>
                  <a:pt x="968" y="1934"/>
                </a:ln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AC0D0C71-0369-41BC-8F23-4D2127C03215}"/>
              </a:ext>
            </a:extLst>
          </p:cNvPr>
          <p:cNvSpPr txBox="1"/>
          <p:nvPr/>
        </p:nvSpPr>
        <p:spPr>
          <a:xfrm>
            <a:off x="1001369" y="1741153"/>
            <a:ext cx="1491315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  <p:sp>
        <p:nvSpPr>
          <p:cNvPr id="59" name="TextBox 5">
            <a:extLst>
              <a:ext uri="{FF2B5EF4-FFF2-40B4-BE49-F238E27FC236}">
                <a16:creationId xmlns:a16="http://schemas.microsoft.com/office/drawing/2014/main" id="{CE90528B-FBB9-45C8-8C7E-64B63771F0A0}"/>
              </a:ext>
            </a:extLst>
          </p:cNvPr>
          <p:cNvSpPr txBox="1"/>
          <p:nvPr/>
        </p:nvSpPr>
        <p:spPr>
          <a:xfrm>
            <a:off x="4097246" y="1890109"/>
            <a:ext cx="9696517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400" b="1" spc="-3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CONTROLE ONGs INEFICAZ</a:t>
            </a:r>
          </a:p>
        </p:txBody>
      </p:sp>
      <p:pic>
        <p:nvPicPr>
          <p:cNvPr id="68" name="Gráfico 67" descr="Setas de divisa">
            <a:extLst>
              <a:ext uri="{FF2B5EF4-FFF2-40B4-BE49-F238E27FC236}">
                <a16:creationId xmlns:a16="http://schemas.microsoft.com/office/drawing/2014/main" id="{AB24BF6D-6D67-4874-91EF-DAC5A85E1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59048" y="1598186"/>
            <a:ext cx="1742400" cy="1742400"/>
          </a:xfrm>
          <a:prstGeom prst="rect">
            <a:avLst/>
          </a:prstGeom>
        </p:spPr>
      </p:pic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CE42DE2C-8455-4D0E-80FC-70D9648372E0}"/>
              </a:ext>
            </a:extLst>
          </p:cNvPr>
          <p:cNvSpPr/>
          <p:nvPr/>
        </p:nvSpPr>
        <p:spPr>
          <a:xfrm>
            <a:off x="2222062" y="5210090"/>
            <a:ext cx="18616633" cy="4692315"/>
          </a:xfrm>
          <a:prstGeom prst="roundRect">
            <a:avLst/>
          </a:prstGeom>
          <a:solidFill>
            <a:srgbClr val="00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33401BE-58E3-41E9-9A1C-4CFAD628EBA5}"/>
              </a:ext>
            </a:extLst>
          </p:cNvPr>
          <p:cNvSpPr txBox="1"/>
          <p:nvPr/>
        </p:nvSpPr>
        <p:spPr>
          <a:xfrm>
            <a:off x="2483581" y="5050626"/>
            <a:ext cx="18090419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endParaRPr lang="pt-BR" dirty="0"/>
          </a:p>
          <a:p>
            <a:pPr algn="just"/>
            <a:r>
              <a:rPr lang="pt-BR" sz="4800" b="1" dirty="0">
                <a:solidFill>
                  <a:schemeClr val="bg1"/>
                </a:solidFill>
              </a:rPr>
              <a:t>Ainda em relação às dores relacionadas ao processo de adoção, foi constatado uma ineficiência por parte das ONGs em fiscalizar os animais após a adoção para averiguar se estes estão sendo bem cuidados. Isto também ocorre devido ao volume de tarefas manuais que são executadas dentro do processo de adoção.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208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5A6D83B-9057-450B-A2F5-E2FF83AFA3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267CE18-32B4-4CA9-8D80-7DCE56A184DD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6">
              <a:lumMod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reeform 248">
            <a:extLst>
              <a:ext uri="{FF2B5EF4-FFF2-40B4-BE49-F238E27FC236}">
                <a16:creationId xmlns:a16="http://schemas.microsoft.com/office/drawing/2014/main" id="{42635C4E-3A9A-4DB2-A2F8-01DF1509C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568" y="1151745"/>
            <a:ext cx="14578543" cy="2839906"/>
          </a:xfrm>
          <a:prstGeom prst="roundRect">
            <a:avLst>
              <a:gd name="adj" fmla="val 19254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249">
            <a:extLst>
              <a:ext uri="{FF2B5EF4-FFF2-40B4-BE49-F238E27FC236}">
                <a16:creationId xmlns:a16="http://schemas.microsoft.com/office/drawing/2014/main" id="{F6256C46-3D12-4822-9E76-713E405F7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3921" y="1151745"/>
            <a:ext cx="2213696" cy="2839906"/>
          </a:xfrm>
          <a:custGeom>
            <a:avLst/>
            <a:gdLst>
              <a:gd name="T0" fmla="*/ 1775 w 1776"/>
              <a:gd name="T1" fmla="*/ 1848 h 2279"/>
              <a:gd name="T2" fmla="*/ 1775 w 1776"/>
              <a:gd name="T3" fmla="*/ 430 h 2279"/>
              <a:gd name="T4" fmla="*/ 1775 w 1776"/>
              <a:gd name="T5" fmla="*/ 430 h 2279"/>
              <a:gd name="T6" fmla="*/ 1345 w 1776"/>
              <a:gd name="T7" fmla="*/ 0 h 2279"/>
              <a:gd name="T8" fmla="*/ 0 w 1776"/>
              <a:gd name="T9" fmla="*/ 0 h 2279"/>
              <a:gd name="T10" fmla="*/ 0 w 1776"/>
              <a:gd name="T11" fmla="*/ 2278 h 2279"/>
              <a:gd name="T12" fmla="*/ 1345 w 1776"/>
              <a:gd name="T13" fmla="*/ 2278 h 2279"/>
              <a:gd name="T14" fmla="*/ 1345 w 1776"/>
              <a:gd name="T15" fmla="*/ 2278 h 2279"/>
              <a:gd name="T16" fmla="*/ 1775 w 1776"/>
              <a:gd name="T17" fmla="*/ 1848 h 2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6" h="2279">
                <a:moveTo>
                  <a:pt x="1775" y="1848"/>
                </a:moveTo>
                <a:lnTo>
                  <a:pt x="1775" y="430"/>
                </a:lnTo>
                <a:lnTo>
                  <a:pt x="1775" y="430"/>
                </a:lnTo>
                <a:cubicBezTo>
                  <a:pt x="1775" y="193"/>
                  <a:pt x="1581" y="0"/>
                  <a:pt x="1345" y="0"/>
                </a:cubicBezTo>
                <a:lnTo>
                  <a:pt x="0" y="0"/>
                </a:lnTo>
                <a:lnTo>
                  <a:pt x="0" y="2278"/>
                </a:lnTo>
                <a:lnTo>
                  <a:pt x="1345" y="2278"/>
                </a:lnTo>
                <a:lnTo>
                  <a:pt x="1345" y="2278"/>
                </a:lnTo>
                <a:cubicBezTo>
                  <a:pt x="1581" y="2278"/>
                  <a:pt x="1775" y="2085"/>
                  <a:pt x="1775" y="18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250">
            <a:extLst>
              <a:ext uri="{FF2B5EF4-FFF2-40B4-BE49-F238E27FC236}">
                <a16:creationId xmlns:a16="http://schemas.microsoft.com/office/drawing/2014/main" id="{2F73E58C-6C79-4638-8B05-2E1B966CD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22" y="1184702"/>
            <a:ext cx="2768495" cy="2768494"/>
          </a:xfrm>
          <a:custGeom>
            <a:avLst/>
            <a:gdLst>
              <a:gd name="T0" fmla="*/ 1111 w 2223"/>
              <a:gd name="T1" fmla="*/ 2223 h 2224"/>
              <a:gd name="T2" fmla="*/ 0 w 2223"/>
              <a:gd name="T3" fmla="*/ 1111 h 2224"/>
              <a:gd name="T4" fmla="*/ 1111 w 2223"/>
              <a:gd name="T5" fmla="*/ 0 h 2224"/>
              <a:gd name="T6" fmla="*/ 2222 w 2223"/>
              <a:gd name="T7" fmla="*/ 1111 h 2224"/>
              <a:gd name="T8" fmla="*/ 1111 w 2223"/>
              <a:gd name="T9" fmla="*/ 2223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3" h="2224">
                <a:moveTo>
                  <a:pt x="1111" y="2223"/>
                </a:moveTo>
                <a:lnTo>
                  <a:pt x="0" y="1111"/>
                </a:lnTo>
                <a:lnTo>
                  <a:pt x="1111" y="0"/>
                </a:lnTo>
                <a:lnTo>
                  <a:pt x="2222" y="1111"/>
                </a:lnTo>
                <a:lnTo>
                  <a:pt x="1111" y="22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251">
            <a:extLst>
              <a:ext uri="{FF2B5EF4-FFF2-40B4-BE49-F238E27FC236}">
                <a16:creationId xmlns:a16="http://schemas.microsoft.com/office/drawing/2014/main" id="{D3771979-6204-40F7-A870-89C291C4F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" y="1365974"/>
            <a:ext cx="2411450" cy="2411446"/>
          </a:xfrm>
          <a:custGeom>
            <a:avLst/>
            <a:gdLst>
              <a:gd name="T0" fmla="*/ 967 w 1935"/>
              <a:gd name="T1" fmla="*/ 1934 h 1935"/>
              <a:gd name="T2" fmla="*/ 0 w 1935"/>
              <a:gd name="T3" fmla="*/ 966 h 1935"/>
              <a:gd name="T4" fmla="*/ 967 w 1935"/>
              <a:gd name="T5" fmla="*/ 0 h 1935"/>
              <a:gd name="T6" fmla="*/ 1934 w 1935"/>
              <a:gd name="T7" fmla="*/ 966 h 1935"/>
              <a:gd name="T8" fmla="*/ 967 w 1935"/>
              <a:gd name="T9" fmla="*/ 1934 h 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5" h="1935">
                <a:moveTo>
                  <a:pt x="967" y="1934"/>
                </a:moveTo>
                <a:lnTo>
                  <a:pt x="0" y="966"/>
                </a:lnTo>
                <a:lnTo>
                  <a:pt x="967" y="0"/>
                </a:lnTo>
                <a:lnTo>
                  <a:pt x="1934" y="966"/>
                </a:lnTo>
                <a:lnTo>
                  <a:pt x="967" y="193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TextBox 13">
            <a:extLst>
              <a:ext uri="{FF2B5EF4-FFF2-40B4-BE49-F238E27FC236}">
                <a16:creationId xmlns:a16="http://schemas.microsoft.com/office/drawing/2014/main" id="{39BACFB2-0310-490C-90D4-63C54F21339F}"/>
              </a:ext>
            </a:extLst>
          </p:cNvPr>
          <p:cNvSpPr txBox="1"/>
          <p:nvPr/>
        </p:nvSpPr>
        <p:spPr>
          <a:xfrm>
            <a:off x="1001369" y="1960340"/>
            <a:ext cx="1491315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</a:p>
        </p:txBody>
      </p:sp>
      <p:sp>
        <p:nvSpPr>
          <p:cNvPr id="61" name="TextBox 5">
            <a:extLst>
              <a:ext uri="{FF2B5EF4-FFF2-40B4-BE49-F238E27FC236}">
                <a16:creationId xmlns:a16="http://schemas.microsoft.com/office/drawing/2014/main" id="{CAA12E2E-1716-4BEA-BFDB-2095E11625DB}"/>
              </a:ext>
            </a:extLst>
          </p:cNvPr>
          <p:cNvSpPr txBox="1"/>
          <p:nvPr/>
        </p:nvSpPr>
        <p:spPr>
          <a:xfrm>
            <a:off x="3745740" y="2139235"/>
            <a:ext cx="10858265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400" b="1" spc="-3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MAUS TRATOS PÓS ADOÇÃO</a:t>
            </a:r>
          </a:p>
        </p:txBody>
      </p:sp>
      <p:pic>
        <p:nvPicPr>
          <p:cNvPr id="70" name="Gráfico 69" descr="Olho">
            <a:extLst>
              <a:ext uri="{FF2B5EF4-FFF2-40B4-BE49-F238E27FC236}">
                <a16:creationId xmlns:a16="http://schemas.microsoft.com/office/drawing/2014/main" id="{392A878D-CDC7-4F03-816D-1B02165A0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30177" y="1768250"/>
            <a:ext cx="1742400" cy="1742400"/>
          </a:xfrm>
          <a:prstGeom prst="rect">
            <a:avLst/>
          </a:prstGeom>
        </p:spPr>
      </p:pic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D8081F39-F534-4A4F-B6A9-6C27ADB97644}"/>
              </a:ext>
            </a:extLst>
          </p:cNvPr>
          <p:cNvSpPr/>
          <p:nvPr/>
        </p:nvSpPr>
        <p:spPr>
          <a:xfrm>
            <a:off x="2228289" y="6061263"/>
            <a:ext cx="18345711" cy="4692315"/>
          </a:xfrm>
          <a:prstGeom prst="roundRect">
            <a:avLst/>
          </a:prstGeom>
          <a:solidFill>
            <a:srgbClr val="00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0EDDD4E-D09E-45A7-ACF3-A502165A7127}"/>
              </a:ext>
            </a:extLst>
          </p:cNvPr>
          <p:cNvSpPr txBox="1"/>
          <p:nvPr/>
        </p:nvSpPr>
        <p:spPr>
          <a:xfrm>
            <a:off x="2483581" y="5050626"/>
            <a:ext cx="17681345" cy="67403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pPr algn="just"/>
            <a:r>
              <a:rPr lang="pt-BR" sz="4800" b="1" dirty="0">
                <a:solidFill>
                  <a:schemeClr val="bg1"/>
                </a:solidFill>
              </a:rPr>
              <a:t> Um ponto relevante observado durante a análise inicial, foi a falta de um sistema de gestão do processo de </a:t>
            </a:r>
            <a:r>
              <a:rPr lang="pt-BR" sz="4800" b="1" dirty="0" err="1">
                <a:solidFill>
                  <a:schemeClr val="bg1"/>
                </a:solidFill>
              </a:rPr>
              <a:t>adoação</a:t>
            </a:r>
            <a:r>
              <a:rPr lang="pt-BR" sz="4800" b="1" dirty="0">
                <a:solidFill>
                  <a:schemeClr val="bg1"/>
                </a:solidFill>
              </a:rPr>
              <a:t>. A falta de um sistema impossibilita as pessoas de focarem seus esforços em atividades estratégicas dentro do processo de negócio de adoção, elaborando atividades essencialmente manuais que poderiam ser automatizadas.</a:t>
            </a:r>
            <a:r>
              <a:rPr lang="pt-BR" dirty="0"/>
              <a:t>	</a:t>
            </a:r>
          </a:p>
          <a:p>
            <a:r>
              <a:rPr lang="pt-BR" dirty="0"/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868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5A6D83B-9057-450B-A2F5-E2FF83AFA3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267CE18-32B4-4CA9-8D80-7DCE56A184DD}"/>
              </a:ext>
            </a:extLst>
          </p:cNvPr>
          <p:cNvSpPr/>
          <p:nvPr/>
        </p:nvSpPr>
        <p:spPr>
          <a:xfrm>
            <a:off x="6350" y="168442"/>
            <a:ext cx="24377650" cy="13716000"/>
          </a:xfrm>
          <a:prstGeom prst="rect">
            <a:avLst/>
          </a:prstGeom>
          <a:solidFill>
            <a:schemeClr val="accent6">
              <a:lumMod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Freeform 248">
            <a:extLst>
              <a:ext uri="{FF2B5EF4-FFF2-40B4-BE49-F238E27FC236}">
                <a16:creationId xmlns:a16="http://schemas.microsoft.com/office/drawing/2014/main" id="{6ABA572B-F2C7-4565-A87B-9DCEFE94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568" y="1110953"/>
            <a:ext cx="14578543" cy="2839906"/>
          </a:xfrm>
          <a:prstGeom prst="roundRect">
            <a:avLst>
              <a:gd name="adj" fmla="val 19254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2" name="Freeform 249">
            <a:extLst>
              <a:ext uri="{FF2B5EF4-FFF2-40B4-BE49-F238E27FC236}">
                <a16:creationId xmlns:a16="http://schemas.microsoft.com/office/drawing/2014/main" id="{7A3BFB02-0637-4A3D-909B-F74457ACC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3921" y="1110953"/>
            <a:ext cx="2213696" cy="2839906"/>
          </a:xfrm>
          <a:custGeom>
            <a:avLst/>
            <a:gdLst>
              <a:gd name="T0" fmla="*/ 1775 w 1776"/>
              <a:gd name="T1" fmla="*/ 1848 h 2279"/>
              <a:gd name="T2" fmla="*/ 1775 w 1776"/>
              <a:gd name="T3" fmla="*/ 430 h 2279"/>
              <a:gd name="T4" fmla="*/ 1775 w 1776"/>
              <a:gd name="T5" fmla="*/ 430 h 2279"/>
              <a:gd name="T6" fmla="*/ 1345 w 1776"/>
              <a:gd name="T7" fmla="*/ 0 h 2279"/>
              <a:gd name="T8" fmla="*/ 0 w 1776"/>
              <a:gd name="T9" fmla="*/ 0 h 2279"/>
              <a:gd name="T10" fmla="*/ 0 w 1776"/>
              <a:gd name="T11" fmla="*/ 2278 h 2279"/>
              <a:gd name="T12" fmla="*/ 1345 w 1776"/>
              <a:gd name="T13" fmla="*/ 2278 h 2279"/>
              <a:gd name="T14" fmla="*/ 1345 w 1776"/>
              <a:gd name="T15" fmla="*/ 2278 h 2279"/>
              <a:gd name="T16" fmla="*/ 1775 w 1776"/>
              <a:gd name="T17" fmla="*/ 1848 h 2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6" h="2279">
                <a:moveTo>
                  <a:pt x="1775" y="1848"/>
                </a:moveTo>
                <a:lnTo>
                  <a:pt x="1775" y="430"/>
                </a:lnTo>
                <a:lnTo>
                  <a:pt x="1775" y="430"/>
                </a:lnTo>
                <a:cubicBezTo>
                  <a:pt x="1775" y="193"/>
                  <a:pt x="1581" y="0"/>
                  <a:pt x="1345" y="0"/>
                </a:cubicBezTo>
                <a:lnTo>
                  <a:pt x="0" y="0"/>
                </a:lnTo>
                <a:lnTo>
                  <a:pt x="0" y="2278"/>
                </a:lnTo>
                <a:lnTo>
                  <a:pt x="1345" y="2278"/>
                </a:lnTo>
                <a:lnTo>
                  <a:pt x="1345" y="2278"/>
                </a:lnTo>
                <a:cubicBezTo>
                  <a:pt x="1581" y="2278"/>
                  <a:pt x="1775" y="2085"/>
                  <a:pt x="1775" y="1848"/>
                </a:cubicBezTo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3" name="Freeform 250">
            <a:extLst>
              <a:ext uri="{FF2B5EF4-FFF2-40B4-BE49-F238E27FC236}">
                <a16:creationId xmlns:a16="http://schemas.microsoft.com/office/drawing/2014/main" id="{D3210462-C4AB-4923-9E4F-59AF21444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22" y="1143910"/>
            <a:ext cx="2768495" cy="2768494"/>
          </a:xfrm>
          <a:custGeom>
            <a:avLst/>
            <a:gdLst>
              <a:gd name="T0" fmla="*/ 1111 w 2223"/>
              <a:gd name="T1" fmla="*/ 2223 h 2224"/>
              <a:gd name="T2" fmla="*/ 0 w 2223"/>
              <a:gd name="T3" fmla="*/ 1111 h 2224"/>
              <a:gd name="T4" fmla="*/ 1111 w 2223"/>
              <a:gd name="T5" fmla="*/ 0 h 2224"/>
              <a:gd name="T6" fmla="*/ 2222 w 2223"/>
              <a:gd name="T7" fmla="*/ 1111 h 2224"/>
              <a:gd name="T8" fmla="*/ 1111 w 2223"/>
              <a:gd name="T9" fmla="*/ 2223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3" h="2224">
                <a:moveTo>
                  <a:pt x="1111" y="2223"/>
                </a:moveTo>
                <a:lnTo>
                  <a:pt x="0" y="1111"/>
                </a:lnTo>
                <a:lnTo>
                  <a:pt x="1111" y="0"/>
                </a:lnTo>
                <a:lnTo>
                  <a:pt x="2222" y="1111"/>
                </a:lnTo>
                <a:lnTo>
                  <a:pt x="1111" y="22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4" name="Freeform 251">
            <a:extLst>
              <a:ext uri="{FF2B5EF4-FFF2-40B4-BE49-F238E27FC236}">
                <a16:creationId xmlns:a16="http://schemas.microsoft.com/office/drawing/2014/main" id="{CC7B4A50-4165-4A04-A4DA-55C2F758E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" y="1325182"/>
            <a:ext cx="2411450" cy="2411446"/>
          </a:xfrm>
          <a:custGeom>
            <a:avLst/>
            <a:gdLst>
              <a:gd name="T0" fmla="*/ 967 w 1935"/>
              <a:gd name="T1" fmla="*/ 1934 h 1935"/>
              <a:gd name="T2" fmla="*/ 0 w 1935"/>
              <a:gd name="T3" fmla="*/ 966 h 1935"/>
              <a:gd name="T4" fmla="*/ 967 w 1935"/>
              <a:gd name="T5" fmla="*/ 0 h 1935"/>
              <a:gd name="T6" fmla="*/ 1934 w 1935"/>
              <a:gd name="T7" fmla="*/ 966 h 1935"/>
              <a:gd name="T8" fmla="*/ 967 w 1935"/>
              <a:gd name="T9" fmla="*/ 1934 h 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5" h="1935">
                <a:moveTo>
                  <a:pt x="967" y="1934"/>
                </a:moveTo>
                <a:lnTo>
                  <a:pt x="0" y="966"/>
                </a:lnTo>
                <a:lnTo>
                  <a:pt x="967" y="0"/>
                </a:lnTo>
                <a:lnTo>
                  <a:pt x="1934" y="966"/>
                </a:lnTo>
                <a:lnTo>
                  <a:pt x="967" y="1934"/>
                </a:lnTo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8" name="TextBox 13">
            <a:extLst>
              <a:ext uri="{FF2B5EF4-FFF2-40B4-BE49-F238E27FC236}">
                <a16:creationId xmlns:a16="http://schemas.microsoft.com/office/drawing/2014/main" id="{3B16B991-8F15-485B-B8C2-265782CB3825}"/>
              </a:ext>
            </a:extLst>
          </p:cNvPr>
          <p:cNvSpPr txBox="1"/>
          <p:nvPr/>
        </p:nvSpPr>
        <p:spPr>
          <a:xfrm>
            <a:off x="1001369" y="1919548"/>
            <a:ext cx="1491315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</a:p>
        </p:txBody>
      </p:sp>
      <p:sp>
        <p:nvSpPr>
          <p:cNvPr id="63" name="TextBox 5">
            <a:extLst>
              <a:ext uri="{FF2B5EF4-FFF2-40B4-BE49-F238E27FC236}">
                <a16:creationId xmlns:a16="http://schemas.microsoft.com/office/drawing/2014/main" id="{047F2CE3-6AAA-4AB9-9D17-902F0D8590CC}"/>
              </a:ext>
            </a:extLst>
          </p:cNvPr>
          <p:cNvSpPr txBox="1"/>
          <p:nvPr/>
        </p:nvSpPr>
        <p:spPr>
          <a:xfrm>
            <a:off x="4935580" y="2021058"/>
            <a:ext cx="9696517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400" b="1" spc="-3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CONTROLE MANUAIS</a:t>
            </a:r>
          </a:p>
        </p:txBody>
      </p:sp>
      <p:pic>
        <p:nvPicPr>
          <p:cNvPr id="72" name="Gráfico 71" descr="Internet">
            <a:extLst>
              <a:ext uri="{FF2B5EF4-FFF2-40B4-BE49-F238E27FC236}">
                <a16:creationId xmlns:a16="http://schemas.microsoft.com/office/drawing/2014/main" id="{0DBBD102-8364-4E0E-B840-0F52A5E0E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73972" y="1612404"/>
            <a:ext cx="1740639" cy="1740639"/>
          </a:xfrm>
          <a:prstGeom prst="rect">
            <a:avLst/>
          </a:prstGeom>
        </p:spPr>
      </p:pic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729524CD-7CEC-414A-A965-620B8BC2891A}"/>
              </a:ext>
            </a:extLst>
          </p:cNvPr>
          <p:cNvSpPr/>
          <p:nvPr/>
        </p:nvSpPr>
        <p:spPr>
          <a:xfrm>
            <a:off x="2114383" y="6545178"/>
            <a:ext cx="18459617" cy="3258419"/>
          </a:xfrm>
          <a:prstGeom prst="roundRect">
            <a:avLst/>
          </a:prstGeom>
          <a:solidFill>
            <a:srgbClr val="00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D98E76C-9CA9-46E4-940B-AAF0746B5EE3}"/>
              </a:ext>
            </a:extLst>
          </p:cNvPr>
          <p:cNvSpPr txBox="1"/>
          <p:nvPr/>
        </p:nvSpPr>
        <p:spPr>
          <a:xfrm>
            <a:off x="2298981" y="5529596"/>
            <a:ext cx="18090419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pPr algn="just"/>
            <a:r>
              <a:rPr lang="pt-BR" sz="4800" b="1" dirty="0">
                <a:solidFill>
                  <a:schemeClr val="bg1"/>
                </a:solidFill>
              </a:rPr>
              <a:t>Foi constatado que para contornar os problemas das ONGs é necessário incialmente implementar um sistema para realizar a gestão do processo de adoção, tendo em vista que o processo hoje é realizado totalmente através de recursos manuais.</a:t>
            </a:r>
            <a:r>
              <a:rPr lang="pt-BR" dirty="0"/>
              <a:t>	</a:t>
            </a:r>
          </a:p>
          <a:p>
            <a:r>
              <a:rPr lang="pt-BR" dirty="0"/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386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58438C-C2DD-465D-AF9B-05410E1984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4377650" cy="1371600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9ACA716-00A0-46C2-91C3-79486E01533E}"/>
              </a:ext>
            </a:extLst>
          </p:cNvPr>
          <p:cNvSpPr/>
          <p:nvPr/>
        </p:nvSpPr>
        <p:spPr>
          <a:xfrm>
            <a:off x="0" y="-1"/>
            <a:ext cx="24377650" cy="13716001"/>
          </a:xfrm>
          <a:prstGeom prst="rect">
            <a:avLst/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reeform 70">
            <a:extLst>
              <a:ext uri="{FF2B5EF4-FFF2-40B4-BE49-F238E27FC236}">
                <a16:creationId xmlns:a16="http://schemas.microsoft.com/office/drawing/2014/main" id="{9446FFB6-D9AC-406F-A2AF-A00A46024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281" y="446309"/>
            <a:ext cx="14941088" cy="1758008"/>
          </a:xfrm>
          <a:custGeom>
            <a:avLst/>
            <a:gdLst>
              <a:gd name="T0" fmla="*/ 11324 w 11996"/>
              <a:gd name="T1" fmla="*/ 0 h 2399"/>
              <a:gd name="T2" fmla="*/ 10693 w 11996"/>
              <a:gd name="T3" fmla="*/ 0 h 2399"/>
              <a:gd name="T4" fmla="*/ 9982 w 11996"/>
              <a:gd name="T5" fmla="*/ 0 h 2399"/>
              <a:gd name="T6" fmla="*/ 9391 w 11996"/>
              <a:gd name="T7" fmla="*/ 0 h 2399"/>
              <a:gd name="T8" fmla="*/ 9351 w 11996"/>
              <a:gd name="T9" fmla="*/ 0 h 2399"/>
              <a:gd name="T10" fmla="*/ 9154 w 11996"/>
              <a:gd name="T11" fmla="*/ 0 h 2399"/>
              <a:gd name="T12" fmla="*/ 8523 w 11996"/>
              <a:gd name="T13" fmla="*/ 0 h 2399"/>
              <a:gd name="T14" fmla="*/ 8088 w 11996"/>
              <a:gd name="T15" fmla="*/ 0 h 2399"/>
              <a:gd name="T16" fmla="*/ 8049 w 11996"/>
              <a:gd name="T17" fmla="*/ 0 h 2399"/>
              <a:gd name="T18" fmla="*/ 7811 w 11996"/>
              <a:gd name="T19" fmla="*/ 0 h 2399"/>
              <a:gd name="T20" fmla="*/ 7221 w 11996"/>
              <a:gd name="T21" fmla="*/ 0 h 2399"/>
              <a:gd name="T22" fmla="*/ 7181 w 11996"/>
              <a:gd name="T23" fmla="*/ 0 h 2399"/>
              <a:gd name="T24" fmla="*/ 6786 w 11996"/>
              <a:gd name="T25" fmla="*/ 0 h 2399"/>
              <a:gd name="T26" fmla="*/ 6746 w 11996"/>
              <a:gd name="T27" fmla="*/ 0 h 2399"/>
              <a:gd name="T28" fmla="*/ 5920 w 11996"/>
              <a:gd name="T29" fmla="*/ 0 h 2399"/>
              <a:gd name="T30" fmla="*/ 5879 w 11996"/>
              <a:gd name="T31" fmla="*/ 0 h 2399"/>
              <a:gd name="T32" fmla="*/ 5485 w 11996"/>
              <a:gd name="T33" fmla="*/ 0 h 2399"/>
              <a:gd name="T34" fmla="*/ 5445 w 11996"/>
              <a:gd name="T35" fmla="*/ 0 h 2399"/>
              <a:gd name="T36" fmla="*/ 4617 w 11996"/>
              <a:gd name="T37" fmla="*/ 0 h 2399"/>
              <a:gd name="T38" fmla="*/ 4577 w 11996"/>
              <a:gd name="T39" fmla="*/ 0 h 2399"/>
              <a:gd name="T40" fmla="*/ 4183 w 11996"/>
              <a:gd name="T41" fmla="*/ 0 h 2399"/>
              <a:gd name="T42" fmla="*/ 4143 w 11996"/>
              <a:gd name="T43" fmla="*/ 0 h 2399"/>
              <a:gd name="T44" fmla="*/ 3315 w 11996"/>
              <a:gd name="T45" fmla="*/ 0 h 2399"/>
              <a:gd name="T46" fmla="*/ 3275 w 11996"/>
              <a:gd name="T47" fmla="*/ 0 h 2399"/>
              <a:gd name="T48" fmla="*/ 2841 w 11996"/>
              <a:gd name="T49" fmla="*/ 0 h 2399"/>
              <a:gd name="T50" fmla="*/ 2013 w 11996"/>
              <a:gd name="T51" fmla="*/ 0 h 2399"/>
              <a:gd name="T52" fmla="*/ 1973 w 11996"/>
              <a:gd name="T53" fmla="*/ 0 h 2399"/>
              <a:gd name="T54" fmla="*/ 671 w 11996"/>
              <a:gd name="T55" fmla="*/ 0 h 2399"/>
              <a:gd name="T56" fmla="*/ 0 w 11996"/>
              <a:gd name="T57" fmla="*/ 1199 h 2399"/>
              <a:gd name="T58" fmla="*/ 671 w 11996"/>
              <a:gd name="T59" fmla="*/ 2398 h 2399"/>
              <a:gd name="T60" fmla="*/ 1973 w 11996"/>
              <a:gd name="T61" fmla="*/ 2398 h 2399"/>
              <a:gd name="T62" fmla="*/ 2013 w 11996"/>
              <a:gd name="T63" fmla="*/ 2398 h 2399"/>
              <a:gd name="T64" fmla="*/ 2841 w 11996"/>
              <a:gd name="T65" fmla="*/ 2398 h 2399"/>
              <a:gd name="T66" fmla="*/ 3275 w 11996"/>
              <a:gd name="T67" fmla="*/ 2398 h 2399"/>
              <a:gd name="T68" fmla="*/ 3315 w 11996"/>
              <a:gd name="T69" fmla="*/ 2398 h 2399"/>
              <a:gd name="T70" fmla="*/ 4143 w 11996"/>
              <a:gd name="T71" fmla="*/ 2398 h 2399"/>
              <a:gd name="T72" fmla="*/ 4183 w 11996"/>
              <a:gd name="T73" fmla="*/ 2398 h 2399"/>
              <a:gd name="T74" fmla="*/ 4577 w 11996"/>
              <a:gd name="T75" fmla="*/ 2398 h 2399"/>
              <a:gd name="T76" fmla="*/ 4617 w 11996"/>
              <a:gd name="T77" fmla="*/ 2398 h 2399"/>
              <a:gd name="T78" fmla="*/ 5445 w 11996"/>
              <a:gd name="T79" fmla="*/ 2398 h 2399"/>
              <a:gd name="T80" fmla="*/ 5485 w 11996"/>
              <a:gd name="T81" fmla="*/ 2398 h 2399"/>
              <a:gd name="T82" fmla="*/ 5879 w 11996"/>
              <a:gd name="T83" fmla="*/ 2398 h 2399"/>
              <a:gd name="T84" fmla="*/ 5920 w 11996"/>
              <a:gd name="T85" fmla="*/ 2398 h 2399"/>
              <a:gd name="T86" fmla="*/ 6746 w 11996"/>
              <a:gd name="T87" fmla="*/ 2398 h 2399"/>
              <a:gd name="T88" fmla="*/ 6786 w 11996"/>
              <a:gd name="T89" fmla="*/ 2398 h 2399"/>
              <a:gd name="T90" fmla="*/ 7181 w 11996"/>
              <a:gd name="T91" fmla="*/ 2398 h 2399"/>
              <a:gd name="T92" fmla="*/ 7221 w 11996"/>
              <a:gd name="T93" fmla="*/ 2398 h 2399"/>
              <a:gd name="T94" fmla="*/ 7811 w 11996"/>
              <a:gd name="T95" fmla="*/ 2398 h 2399"/>
              <a:gd name="T96" fmla="*/ 8049 w 11996"/>
              <a:gd name="T97" fmla="*/ 2398 h 2399"/>
              <a:gd name="T98" fmla="*/ 8088 w 11996"/>
              <a:gd name="T99" fmla="*/ 2398 h 2399"/>
              <a:gd name="T100" fmla="*/ 8523 w 11996"/>
              <a:gd name="T101" fmla="*/ 2398 h 2399"/>
              <a:gd name="T102" fmla="*/ 9154 w 11996"/>
              <a:gd name="T103" fmla="*/ 2398 h 2399"/>
              <a:gd name="T104" fmla="*/ 9351 w 11996"/>
              <a:gd name="T105" fmla="*/ 2398 h 2399"/>
              <a:gd name="T106" fmla="*/ 9391 w 11996"/>
              <a:gd name="T107" fmla="*/ 2398 h 2399"/>
              <a:gd name="T108" fmla="*/ 9982 w 11996"/>
              <a:gd name="T109" fmla="*/ 2398 h 2399"/>
              <a:gd name="T110" fmla="*/ 10693 w 11996"/>
              <a:gd name="T111" fmla="*/ 2398 h 2399"/>
              <a:gd name="T112" fmla="*/ 11324 w 11996"/>
              <a:gd name="T113" fmla="*/ 2398 h 2399"/>
              <a:gd name="T114" fmla="*/ 11995 w 11996"/>
              <a:gd name="T115" fmla="*/ 1199 h 2399"/>
              <a:gd name="T116" fmla="*/ 11324 w 11996"/>
              <a:gd name="T117" fmla="*/ 0 h 2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996" h="2399">
                <a:moveTo>
                  <a:pt x="11324" y="0"/>
                </a:moveTo>
                <a:lnTo>
                  <a:pt x="10693" y="0"/>
                </a:lnTo>
                <a:lnTo>
                  <a:pt x="9982" y="0"/>
                </a:lnTo>
                <a:lnTo>
                  <a:pt x="9391" y="0"/>
                </a:lnTo>
                <a:lnTo>
                  <a:pt x="9351" y="0"/>
                </a:lnTo>
                <a:lnTo>
                  <a:pt x="9154" y="0"/>
                </a:lnTo>
                <a:lnTo>
                  <a:pt x="8523" y="0"/>
                </a:lnTo>
                <a:lnTo>
                  <a:pt x="8088" y="0"/>
                </a:lnTo>
                <a:lnTo>
                  <a:pt x="8049" y="0"/>
                </a:lnTo>
                <a:lnTo>
                  <a:pt x="7811" y="0"/>
                </a:lnTo>
                <a:lnTo>
                  <a:pt x="7221" y="0"/>
                </a:lnTo>
                <a:lnTo>
                  <a:pt x="7181" y="0"/>
                </a:lnTo>
                <a:lnTo>
                  <a:pt x="6786" y="0"/>
                </a:lnTo>
                <a:lnTo>
                  <a:pt x="6746" y="0"/>
                </a:lnTo>
                <a:lnTo>
                  <a:pt x="5920" y="0"/>
                </a:lnTo>
                <a:lnTo>
                  <a:pt x="5879" y="0"/>
                </a:lnTo>
                <a:lnTo>
                  <a:pt x="5485" y="0"/>
                </a:lnTo>
                <a:lnTo>
                  <a:pt x="5445" y="0"/>
                </a:lnTo>
                <a:lnTo>
                  <a:pt x="4617" y="0"/>
                </a:lnTo>
                <a:lnTo>
                  <a:pt x="4577" y="0"/>
                </a:lnTo>
                <a:lnTo>
                  <a:pt x="4183" y="0"/>
                </a:lnTo>
                <a:lnTo>
                  <a:pt x="4143" y="0"/>
                </a:lnTo>
                <a:lnTo>
                  <a:pt x="3315" y="0"/>
                </a:lnTo>
                <a:lnTo>
                  <a:pt x="3275" y="0"/>
                </a:lnTo>
                <a:lnTo>
                  <a:pt x="2841" y="0"/>
                </a:lnTo>
                <a:lnTo>
                  <a:pt x="2013" y="0"/>
                </a:lnTo>
                <a:lnTo>
                  <a:pt x="1973" y="0"/>
                </a:lnTo>
                <a:lnTo>
                  <a:pt x="671" y="0"/>
                </a:lnTo>
                <a:lnTo>
                  <a:pt x="0" y="1199"/>
                </a:lnTo>
                <a:lnTo>
                  <a:pt x="671" y="2398"/>
                </a:lnTo>
                <a:lnTo>
                  <a:pt x="1973" y="2398"/>
                </a:lnTo>
                <a:lnTo>
                  <a:pt x="2013" y="2398"/>
                </a:lnTo>
                <a:lnTo>
                  <a:pt x="2841" y="2398"/>
                </a:lnTo>
                <a:lnTo>
                  <a:pt x="3275" y="2398"/>
                </a:lnTo>
                <a:lnTo>
                  <a:pt x="3315" y="2398"/>
                </a:lnTo>
                <a:lnTo>
                  <a:pt x="4143" y="2398"/>
                </a:lnTo>
                <a:lnTo>
                  <a:pt x="4183" y="2398"/>
                </a:lnTo>
                <a:lnTo>
                  <a:pt x="4577" y="2398"/>
                </a:lnTo>
                <a:lnTo>
                  <a:pt x="4617" y="2398"/>
                </a:lnTo>
                <a:lnTo>
                  <a:pt x="5445" y="2398"/>
                </a:lnTo>
                <a:lnTo>
                  <a:pt x="5485" y="2398"/>
                </a:lnTo>
                <a:lnTo>
                  <a:pt x="5879" y="2398"/>
                </a:lnTo>
                <a:lnTo>
                  <a:pt x="5920" y="2398"/>
                </a:lnTo>
                <a:lnTo>
                  <a:pt x="6746" y="2398"/>
                </a:lnTo>
                <a:lnTo>
                  <a:pt x="6786" y="2398"/>
                </a:lnTo>
                <a:lnTo>
                  <a:pt x="7181" y="2398"/>
                </a:lnTo>
                <a:lnTo>
                  <a:pt x="7221" y="2398"/>
                </a:lnTo>
                <a:lnTo>
                  <a:pt x="7811" y="2398"/>
                </a:lnTo>
                <a:lnTo>
                  <a:pt x="8049" y="2398"/>
                </a:lnTo>
                <a:lnTo>
                  <a:pt x="8088" y="2398"/>
                </a:lnTo>
                <a:lnTo>
                  <a:pt x="8523" y="2398"/>
                </a:lnTo>
                <a:lnTo>
                  <a:pt x="9154" y="2398"/>
                </a:lnTo>
                <a:lnTo>
                  <a:pt x="9351" y="2398"/>
                </a:lnTo>
                <a:lnTo>
                  <a:pt x="9391" y="2398"/>
                </a:lnTo>
                <a:lnTo>
                  <a:pt x="9982" y="2398"/>
                </a:lnTo>
                <a:lnTo>
                  <a:pt x="10693" y="2398"/>
                </a:lnTo>
                <a:lnTo>
                  <a:pt x="11324" y="2398"/>
                </a:lnTo>
                <a:lnTo>
                  <a:pt x="11995" y="1199"/>
                </a:lnTo>
                <a:lnTo>
                  <a:pt x="11324" y="0"/>
                </a:lnTo>
              </a:path>
            </a:pathLst>
          </a:custGeom>
          <a:solidFill>
            <a:srgbClr val="F05A68">
              <a:alpha val="67843"/>
            </a:srgb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8000" b="1" dirty="0">
                <a:latin typeface="Poppins" pitchFamily="2" charset="77"/>
              </a:rPr>
              <a:t>                   DIAGNÓSTICO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20AC2CF9-4E7F-416B-B666-B797F8DBD768}"/>
              </a:ext>
            </a:extLst>
          </p:cNvPr>
          <p:cNvGrpSpPr/>
          <p:nvPr/>
        </p:nvGrpSpPr>
        <p:grpSpPr>
          <a:xfrm>
            <a:off x="4876166" y="2983181"/>
            <a:ext cx="14375300" cy="9277757"/>
            <a:chOff x="2460638" y="2736981"/>
            <a:chExt cx="14375300" cy="9277757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0A373CE1-7FC6-4095-B9F5-9F495E1D9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638" y="4533209"/>
              <a:ext cx="4218659" cy="7481529"/>
            </a:xfrm>
            <a:prstGeom prst="roundRect">
              <a:avLst>
                <a:gd name="adj" fmla="val 8419"/>
              </a:avLst>
            </a:prstGeom>
            <a:noFill/>
            <a:ln w="254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" name="Freeform 69">
              <a:extLst>
                <a:ext uri="{FF2B5EF4-FFF2-40B4-BE49-F238E27FC236}">
                  <a16:creationId xmlns:a16="http://schemas.microsoft.com/office/drawing/2014/main" id="{E444FF02-5E85-4D4D-80E1-64B80E74D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032" y="2736981"/>
              <a:ext cx="3109064" cy="3592452"/>
            </a:xfrm>
            <a:custGeom>
              <a:avLst/>
              <a:gdLst>
                <a:gd name="T0" fmla="*/ 758 w 2496"/>
                <a:gd name="T1" fmla="*/ 1342 h 2882"/>
                <a:gd name="T2" fmla="*/ 33 w 2496"/>
                <a:gd name="T3" fmla="*/ 402 h 2882"/>
                <a:gd name="T4" fmla="*/ 33 w 2496"/>
                <a:gd name="T5" fmla="*/ 402 h 2882"/>
                <a:gd name="T6" fmla="*/ 0 w 2496"/>
                <a:gd name="T7" fmla="*/ 303 h 2882"/>
                <a:gd name="T8" fmla="*/ 0 w 2496"/>
                <a:gd name="T9" fmla="*/ 303 h 2882"/>
                <a:gd name="T10" fmla="*/ 362 w 2496"/>
                <a:gd name="T11" fmla="*/ 94 h 2882"/>
                <a:gd name="T12" fmla="*/ 2333 w 2496"/>
                <a:gd name="T13" fmla="*/ 1232 h 2882"/>
                <a:gd name="T14" fmla="*/ 2333 w 2496"/>
                <a:gd name="T15" fmla="*/ 1232 h 2882"/>
                <a:gd name="T16" fmla="*/ 2333 w 2496"/>
                <a:gd name="T17" fmla="*/ 1651 h 2882"/>
                <a:gd name="T18" fmla="*/ 362 w 2496"/>
                <a:gd name="T19" fmla="*/ 2788 h 2882"/>
                <a:gd name="T20" fmla="*/ 362 w 2496"/>
                <a:gd name="T21" fmla="*/ 2788 h 2882"/>
                <a:gd name="T22" fmla="*/ 0 w 2496"/>
                <a:gd name="T23" fmla="*/ 2579 h 2882"/>
                <a:gd name="T24" fmla="*/ 0 w 2496"/>
                <a:gd name="T25" fmla="*/ 2579 h 2882"/>
                <a:gd name="T26" fmla="*/ 0 w 2496"/>
                <a:gd name="T27" fmla="*/ 2579 h 2882"/>
                <a:gd name="T28" fmla="*/ 33 w 2496"/>
                <a:gd name="T29" fmla="*/ 2480 h 2882"/>
                <a:gd name="T30" fmla="*/ 758 w 2496"/>
                <a:gd name="T31" fmla="*/ 1539 h 2882"/>
                <a:gd name="T32" fmla="*/ 758 w 2496"/>
                <a:gd name="T33" fmla="*/ 1539 h 2882"/>
                <a:gd name="T34" fmla="*/ 758 w 2496"/>
                <a:gd name="T35" fmla="*/ 1342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6" h="2882">
                  <a:moveTo>
                    <a:pt x="758" y="1342"/>
                  </a:moveTo>
                  <a:lnTo>
                    <a:pt x="33" y="402"/>
                  </a:lnTo>
                  <a:lnTo>
                    <a:pt x="33" y="402"/>
                  </a:lnTo>
                  <a:cubicBezTo>
                    <a:pt x="11" y="373"/>
                    <a:pt x="0" y="339"/>
                    <a:pt x="0" y="303"/>
                  </a:cubicBezTo>
                  <a:lnTo>
                    <a:pt x="0" y="303"/>
                  </a:lnTo>
                  <a:cubicBezTo>
                    <a:pt x="0" y="117"/>
                    <a:pt x="201" y="0"/>
                    <a:pt x="362" y="94"/>
                  </a:cubicBezTo>
                  <a:lnTo>
                    <a:pt x="2333" y="1232"/>
                  </a:lnTo>
                  <a:lnTo>
                    <a:pt x="2333" y="1232"/>
                  </a:lnTo>
                  <a:cubicBezTo>
                    <a:pt x="2495" y="1325"/>
                    <a:pt x="2495" y="1557"/>
                    <a:pt x="2333" y="1651"/>
                  </a:cubicBezTo>
                  <a:lnTo>
                    <a:pt x="362" y="2788"/>
                  </a:lnTo>
                  <a:lnTo>
                    <a:pt x="362" y="2788"/>
                  </a:lnTo>
                  <a:cubicBezTo>
                    <a:pt x="201" y="2881"/>
                    <a:pt x="0" y="2764"/>
                    <a:pt x="0" y="2579"/>
                  </a:cubicBezTo>
                  <a:lnTo>
                    <a:pt x="0" y="2579"/>
                  </a:lnTo>
                  <a:lnTo>
                    <a:pt x="0" y="2579"/>
                  </a:lnTo>
                  <a:cubicBezTo>
                    <a:pt x="0" y="2543"/>
                    <a:pt x="11" y="2509"/>
                    <a:pt x="33" y="2480"/>
                  </a:cubicBezTo>
                  <a:lnTo>
                    <a:pt x="758" y="1539"/>
                  </a:lnTo>
                  <a:lnTo>
                    <a:pt x="758" y="1539"/>
                  </a:lnTo>
                  <a:cubicBezTo>
                    <a:pt x="803" y="1481"/>
                    <a:pt x="803" y="1400"/>
                    <a:pt x="758" y="134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" name="Freeform 70">
              <a:extLst>
                <a:ext uri="{FF2B5EF4-FFF2-40B4-BE49-F238E27FC236}">
                  <a16:creationId xmlns:a16="http://schemas.microsoft.com/office/drawing/2014/main" id="{0B17BE4A-AC3A-4700-BC94-DCB8A77CB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756" y="3703758"/>
              <a:ext cx="1658899" cy="1658899"/>
            </a:xfrm>
            <a:custGeom>
              <a:avLst/>
              <a:gdLst>
                <a:gd name="T0" fmla="*/ 0 w 1333"/>
                <a:gd name="T1" fmla="*/ 666 h 1333"/>
                <a:gd name="T2" fmla="*/ 0 w 1333"/>
                <a:gd name="T3" fmla="*/ 666 h 1333"/>
                <a:gd name="T4" fmla="*/ 666 w 1333"/>
                <a:gd name="T5" fmla="*/ 1332 h 1333"/>
                <a:gd name="T6" fmla="*/ 666 w 1333"/>
                <a:gd name="T7" fmla="*/ 1332 h 1333"/>
                <a:gd name="T8" fmla="*/ 1332 w 1333"/>
                <a:gd name="T9" fmla="*/ 666 h 1333"/>
                <a:gd name="T10" fmla="*/ 1332 w 1333"/>
                <a:gd name="T11" fmla="*/ 666 h 1333"/>
                <a:gd name="T12" fmla="*/ 666 w 1333"/>
                <a:gd name="T13" fmla="*/ 0 h 1333"/>
                <a:gd name="T14" fmla="*/ 666 w 1333"/>
                <a:gd name="T15" fmla="*/ 0 h 1333"/>
                <a:gd name="T16" fmla="*/ 0 w 1333"/>
                <a:gd name="T17" fmla="*/ 666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3" h="1333">
                  <a:moveTo>
                    <a:pt x="0" y="666"/>
                  </a:moveTo>
                  <a:lnTo>
                    <a:pt x="0" y="666"/>
                  </a:lnTo>
                  <a:cubicBezTo>
                    <a:pt x="0" y="1034"/>
                    <a:pt x="298" y="1332"/>
                    <a:pt x="666" y="1332"/>
                  </a:cubicBezTo>
                  <a:lnTo>
                    <a:pt x="666" y="1332"/>
                  </a:lnTo>
                  <a:cubicBezTo>
                    <a:pt x="1034" y="1332"/>
                    <a:pt x="1332" y="1034"/>
                    <a:pt x="1332" y="666"/>
                  </a:cubicBezTo>
                  <a:lnTo>
                    <a:pt x="1332" y="666"/>
                  </a:lnTo>
                  <a:cubicBezTo>
                    <a:pt x="1332" y="298"/>
                    <a:pt x="1034" y="0"/>
                    <a:pt x="666" y="0"/>
                  </a:cubicBezTo>
                  <a:lnTo>
                    <a:pt x="666" y="0"/>
                  </a:lnTo>
                  <a:cubicBezTo>
                    <a:pt x="298" y="0"/>
                    <a:pt x="0" y="298"/>
                    <a:pt x="0" y="66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" name="Freeform 71">
              <a:extLst>
                <a:ext uri="{FF2B5EF4-FFF2-40B4-BE49-F238E27FC236}">
                  <a16:creationId xmlns:a16="http://schemas.microsoft.com/office/drawing/2014/main" id="{F528C188-46D4-418B-95D7-551E3D4CE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672" y="3764181"/>
              <a:ext cx="1532561" cy="1532557"/>
            </a:xfrm>
            <a:custGeom>
              <a:avLst/>
              <a:gdLst>
                <a:gd name="T0" fmla="*/ 0 w 1230"/>
                <a:gd name="T1" fmla="*/ 615 h 1230"/>
                <a:gd name="T2" fmla="*/ 0 w 1230"/>
                <a:gd name="T3" fmla="*/ 615 h 1230"/>
                <a:gd name="T4" fmla="*/ 615 w 1230"/>
                <a:gd name="T5" fmla="*/ 1229 h 1230"/>
                <a:gd name="T6" fmla="*/ 615 w 1230"/>
                <a:gd name="T7" fmla="*/ 1229 h 1230"/>
                <a:gd name="T8" fmla="*/ 1229 w 1230"/>
                <a:gd name="T9" fmla="*/ 615 h 1230"/>
                <a:gd name="T10" fmla="*/ 1229 w 1230"/>
                <a:gd name="T11" fmla="*/ 615 h 1230"/>
                <a:gd name="T12" fmla="*/ 615 w 1230"/>
                <a:gd name="T13" fmla="*/ 0 h 1230"/>
                <a:gd name="T14" fmla="*/ 615 w 1230"/>
                <a:gd name="T15" fmla="*/ 0 h 1230"/>
                <a:gd name="T16" fmla="*/ 0 w 1230"/>
                <a:gd name="T17" fmla="*/ 615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0" h="1230">
                  <a:moveTo>
                    <a:pt x="0" y="615"/>
                  </a:moveTo>
                  <a:lnTo>
                    <a:pt x="0" y="615"/>
                  </a:lnTo>
                  <a:cubicBezTo>
                    <a:pt x="0" y="954"/>
                    <a:pt x="275" y="1229"/>
                    <a:pt x="615" y="1229"/>
                  </a:cubicBezTo>
                  <a:lnTo>
                    <a:pt x="615" y="1229"/>
                  </a:lnTo>
                  <a:cubicBezTo>
                    <a:pt x="954" y="1229"/>
                    <a:pt x="1229" y="954"/>
                    <a:pt x="1229" y="615"/>
                  </a:cubicBezTo>
                  <a:lnTo>
                    <a:pt x="1229" y="615"/>
                  </a:lnTo>
                  <a:cubicBezTo>
                    <a:pt x="1229" y="275"/>
                    <a:pt x="954" y="0"/>
                    <a:pt x="615" y="0"/>
                  </a:cubicBezTo>
                  <a:lnTo>
                    <a:pt x="615" y="0"/>
                  </a:lnTo>
                  <a:cubicBezTo>
                    <a:pt x="275" y="0"/>
                    <a:pt x="0" y="275"/>
                    <a:pt x="0" y="6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" name="Freeform 146">
              <a:extLst>
                <a:ext uri="{FF2B5EF4-FFF2-40B4-BE49-F238E27FC236}">
                  <a16:creationId xmlns:a16="http://schemas.microsoft.com/office/drawing/2014/main" id="{5FF19379-AD7B-4606-82B4-4E356A289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705" y="4533209"/>
              <a:ext cx="4218659" cy="7481529"/>
            </a:xfrm>
            <a:prstGeom prst="roundRect">
              <a:avLst>
                <a:gd name="adj" fmla="val 8035"/>
              </a:avLst>
            </a:prstGeom>
            <a:noFill/>
            <a:ln w="254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0" name="Freeform 147">
              <a:extLst>
                <a:ext uri="{FF2B5EF4-FFF2-40B4-BE49-F238E27FC236}">
                  <a16:creationId xmlns:a16="http://schemas.microsoft.com/office/drawing/2014/main" id="{9BFE73F9-00E4-4984-876E-699E5161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5103" y="2736981"/>
              <a:ext cx="3109064" cy="3592452"/>
            </a:xfrm>
            <a:custGeom>
              <a:avLst/>
              <a:gdLst>
                <a:gd name="T0" fmla="*/ 759 w 2496"/>
                <a:gd name="T1" fmla="*/ 1342 h 2882"/>
                <a:gd name="T2" fmla="*/ 34 w 2496"/>
                <a:gd name="T3" fmla="*/ 402 h 2882"/>
                <a:gd name="T4" fmla="*/ 34 w 2496"/>
                <a:gd name="T5" fmla="*/ 402 h 2882"/>
                <a:gd name="T6" fmla="*/ 0 w 2496"/>
                <a:gd name="T7" fmla="*/ 303 h 2882"/>
                <a:gd name="T8" fmla="*/ 0 w 2496"/>
                <a:gd name="T9" fmla="*/ 303 h 2882"/>
                <a:gd name="T10" fmla="*/ 363 w 2496"/>
                <a:gd name="T11" fmla="*/ 94 h 2882"/>
                <a:gd name="T12" fmla="*/ 2334 w 2496"/>
                <a:gd name="T13" fmla="*/ 1232 h 2882"/>
                <a:gd name="T14" fmla="*/ 2334 w 2496"/>
                <a:gd name="T15" fmla="*/ 1232 h 2882"/>
                <a:gd name="T16" fmla="*/ 2334 w 2496"/>
                <a:gd name="T17" fmla="*/ 1651 h 2882"/>
                <a:gd name="T18" fmla="*/ 363 w 2496"/>
                <a:gd name="T19" fmla="*/ 2788 h 2882"/>
                <a:gd name="T20" fmla="*/ 363 w 2496"/>
                <a:gd name="T21" fmla="*/ 2788 h 2882"/>
                <a:gd name="T22" fmla="*/ 0 w 2496"/>
                <a:gd name="T23" fmla="*/ 2579 h 2882"/>
                <a:gd name="T24" fmla="*/ 0 w 2496"/>
                <a:gd name="T25" fmla="*/ 2579 h 2882"/>
                <a:gd name="T26" fmla="*/ 0 w 2496"/>
                <a:gd name="T27" fmla="*/ 2579 h 2882"/>
                <a:gd name="T28" fmla="*/ 34 w 2496"/>
                <a:gd name="T29" fmla="*/ 2480 h 2882"/>
                <a:gd name="T30" fmla="*/ 759 w 2496"/>
                <a:gd name="T31" fmla="*/ 1539 h 2882"/>
                <a:gd name="T32" fmla="*/ 759 w 2496"/>
                <a:gd name="T33" fmla="*/ 1539 h 2882"/>
                <a:gd name="T34" fmla="*/ 759 w 2496"/>
                <a:gd name="T35" fmla="*/ 1342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6" h="2882">
                  <a:moveTo>
                    <a:pt x="759" y="1342"/>
                  </a:moveTo>
                  <a:lnTo>
                    <a:pt x="34" y="402"/>
                  </a:lnTo>
                  <a:lnTo>
                    <a:pt x="34" y="402"/>
                  </a:lnTo>
                  <a:cubicBezTo>
                    <a:pt x="12" y="373"/>
                    <a:pt x="0" y="339"/>
                    <a:pt x="0" y="303"/>
                  </a:cubicBezTo>
                  <a:lnTo>
                    <a:pt x="0" y="303"/>
                  </a:lnTo>
                  <a:cubicBezTo>
                    <a:pt x="0" y="117"/>
                    <a:pt x="201" y="0"/>
                    <a:pt x="363" y="94"/>
                  </a:cubicBezTo>
                  <a:lnTo>
                    <a:pt x="2334" y="1232"/>
                  </a:lnTo>
                  <a:lnTo>
                    <a:pt x="2334" y="1232"/>
                  </a:lnTo>
                  <a:cubicBezTo>
                    <a:pt x="2495" y="1325"/>
                    <a:pt x="2495" y="1557"/>
                    <a:pt x="2334" y="1651"/>
                  </a:cubicBezTo>
                  <a:lnTo>
                    <a:pt x="363" y="2788"/>
                  </a:lnTo>
                  <a:lnTo>
                    <a:pt x="363" y="2788"/>
                  </a:lnTo>
                  <a:cubicBezTo>
                    <a:pt x="201" y="2881"/>
                    <a:pt x="0" y="2764"/>
                    <a:pt x="0" y="2579"/>
                  </a:cubicBezTo>
                  <a:lnTo>
                    <a:pt x="0" y="2579"/>
                  </a:lnTo>
                  <a:lnTo>
                    <a:pt x="0" y="2579"/>
                  </a:lnTo>
                  <a:cubicBezTo>
                    <a:pt x="0" y="2543"/>
                    <a:pt x="12" y="2509"/>
                    <a:pt x="34" y="2480"/>
                  </a:cubicBezTo>
                  <a:lnTo>
                    <a:pt x="759" y="1539"/>
                  </a:lnTo>
                  <a:lnTo>
                    <a:pt x="759" y="1539"/>
                  </a:lnTo>
                  <a:cubicBezTo>
                    <a:pt x="804" y="1481"/>
                    <a:pt x="804" y="1400"/>
                    <a:pt x="759" y="1342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1" name="Freeform 148">
              <a:extLst>
                <a:ext uri="{FF2B5EF4-FFF2-40B4-BE49-F238E27FC236}">
                  <a16:creationId xmlns:a16="http://schemas.microsoft.com/office/drawing/2014/main" id="{C1BCA387-DEAD-41A4-A9F6-A1F7C7D03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3825" y="3703758"/>
              <a:ext cx="1658899" cy="1658899"/>
            </a:xfrm>
            <a:custGeom>
              <a:avLst/>
              <a:gdLst>
                <a:gd name="T0" fmla="*/ 0 w 1333"/>
                <a:gd name="T1" fmla="*/ 666 h 1333"/>
                <a:gd name="T2" fmla="*/ 0 w 1333"/>
                <a:gd name="T3" fmla="*/ 666 h 1333"/>
                <a:gd name="T4" fmla="*/ 666 w 1333"/>
                <a:gd name="T5" fmla="*/ 1332 h 1333"/>
                <a:gd name="T6" fmla="*/ 666 w 1333"/>
                <a:gd name="T7" fmla="*/ 1332 h 1333"/>
                <a:gd name="T8" fmla="*/ 1332 w 1333"/>
                <a:gd name="T9" fmla="*/ 666 h 1333"/>
                <a:gd name="T10" fmla="*/ 1332 w 1333"/>
                <a:gd name="T11" fmla="*/ 666 h 1333"/>
                <a:gd name="T12" fmla="*/ 666 w 1333"/>
                <a:gd name="T13" fmla="*/ 0 h 1333"/>
                <a:gd name="T14" fmla="*/ 666 w 1333"/>
                <a:gd name="T15" fmla="*/ 0 h 1333"/>
                <a:gd name="T16" fmla="*/ 0 w 1333"/>
                <a:gd name="T17" fmla="*/ 666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3" h="1333">
                  <a:moveTo>
                    <a:pt x="0" y="666"/>
                  </a:moveTo>
                  <a:lnTo>
                    <a:pt x="0" y="666"/>
                  </a:lnTo>
                  <a:cubicBezTo>
                    <a:pt x="0" y="1034"/>
                    <a:pt x="298" y="1332"/>
                    <a:pt x="666" y="1332"/>
                  </a:cubicBezTo>
                  <a:lnTo>
                    <a:pt x="666" y="1332"/>
                  </a:lnTo>
                  <a:cubicBezTo>
                    <a:pt x="1033" y="1332"/>
                    <a:pt x="1332" y="1034"/>
                    <a:pt x="1332" y="666"/>
                  </a:cubicBezTo>
                  <a:lnTo>
                    <a:pt x="1332" y="666"/>
                  </a:lnTo>
                  <a:cubicBezTo>
                    <a:pt x="1332" y="298"/>
                    <a:pt x="1033" y="0"/>
                    <a:pt x="666" y="0"/>
                  </a:cubicBezTo>
                  <a:lnTo>
                    <a:pt x="666" y="0"/>
                  </a:lnTo>
                  <a:cubicBezTo>
                    <a:pt x="298" y="0"/>
                    <a:pt x="0" y="298"/>
                    <a:pt x="0" y="66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2" name="Freeform 149">
              <a:extLst>
                <a:ext uri="{FF2B5EF4-FFF2-40B4-BE49-F238E27FC236}">
                  <a16:creationId xmlns:a16="http://schemas.microsoft.com/office/drawing/2014/main" id="{631A5848-0737-4ECF-8FDE-161EF7363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4248" y="3764181"/>
              <a:ext cx="1532561" cy="1532557"/>
            </a:xfrm>
            <a:custGeom>
              <a:avLst/>
              <a:gdLst>
                <a:gd name="T0" fmla="*/ 0 w 1230"/>
                <a:gd name="T1" fmla="*/ 615 h 1230"/>
                <a:gd name="T2" fmla="*/ 0 w 1230"/>
                <a:gd name="T3" fmla="*/ 615 h 1230"/>
                <a:gd name="T4" fmla="*/ 615 w 1230"/>
                <a:gd name="T5" fmla="*/ 1229 h 1230"/>
                <a:gd name="T6" fmla="*/ 615 w 1230"/>
                <a:gd name="T7" fmla="*/ 1229 h 1230"/>
                <a:gd name="T8" fmla="*/ 1229 w 1230"/>
                <a:gd name="T9" fmla="*/ 615 h 1230"/>
                <a:gd name="T10" fmla="*/ 1229 w 1230"/>
                <a:gd name="T11" fmla="*/ 615 h 1230"/>
                <a:gd name="T12" fmla="*/ 615 w 1230"/>
                <a:gd name="T13" fmla="*/ 0 h 1230"/>
                <a:gd name="T14" fmla="*/ 615 w 1230"/>
                <a:gd name="T15" fmla="*/ 0 h 1230"/>
                <a:gd name="T16" fmla="*/ 0 w 1230"/>
                <a:gd name="T17" fmla="*/ 615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0" h="1230">
                  <a:moveTo>
                    <a:pt x="0" y="615"/>
                  </a:moveTo>
                  <a:lnTo>
                    <a:pt x="0" y="615"/>
                  </a:lnTo>
                  <a:cubicBezTo>
                    <a:pt x="0" y="954"/>
                    <a:pt x="276" y="1229"/>
                    <a:pt x="615" y="1229"/>
                  </a:cubicBezTo>
                  <a:lnTo>
                    <a:pt x="615" y="1229"/>
                  </a:lnTo>
                  <a:cubicBezTo>
                    <a:pt x="954" y="1229"/>
                    <a:pt x="1229" y="954"/>
                    <a:pt x="1229" y="615"/>
                  </a:cubicBezTo>
                  <a:lnTo>
                    <a:pt x="1229" y="615"/>
                  </a:lnTo>
                  <a:cubicBezTo>
                    <a:pt x="1229" y="275"/>
                    <a:pt x="954" y="0"/>
                    <a:pt x="615" y="0"/>
                  </a:cubicBezTo>
                  <a:lnTo>
                    <a:pt x="615" y="0"/>
                  </a:lnTo>
                  <a:cubicBezTo>
                    <a:pt x="276" y="0"/>
                    <a:pt x="0" y="275"/>
                    <a:pt x="0" y="615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3" name="Freeform 226">
              <a:extLst>
                <a:ext uri="{FF2B5EF4-FFF2-40B4-BE49-F238E27FC236}">
                  <a16:creationId xmlns:a16="http://schemas.microsoft.com/office/drawing/2014/main" id="{FD3DE719-E721-45BF-A186-FA8486E6B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7279" y="4533209"/>
              <a:ext cx="4218659" cy="7481529"/>
            </a:xfrm>
            <a:prstGeom prst="roundRect">
              <a:avLst>
                <a:gd name="adj" fmla="val 8227"/>
              </a:avLst>
            </a:prstGeom>
            <a:noFill/>
            <a:ln w="254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4" name="Freeform 227">
              <a:extLst>
                <a:ext uri="{FF2B5EF4-FFF2-40B4-BE49-F238E27FC236}">
                  <a16:creationId xmlns:a16="http://schemas.microsoft.com/office/drawing/2014/main" id="{FF188A94-6D2A-40B0-9BA5-86D24CCDD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0677" y="2736981"/>
              <a:ext cx="3109064" cy="3592452"/>
            </a:xfrm>
            <a:custGeom>
              <a:avLst/>
              <a:gdLst>
                <a:gd name="T0" fmla="*/ 759 w 2496"/>
                <a:gd name="T1" fmla="*/ 1342 h 2882"/>
                <a:gd name="T2" fmla="*/ 34 w 2496"/>
                <a:gd name="T3" fmla="*/ 402 h 2882"/>
                <a:gd name="T4" fmla="*/ 34 w 2496"/>
                <a:gd name="T5" fmla="*/ 402 h 2882"/>
                <a:gd name="T6" fmla="*/ 0 w 2496"/>
                <a:gd name="T7" fmla="*/ 303 h 2882"/>
                <a:gd name="T8" fmla="*/ 0 w 2496"/>
                <a:gd name="T9" fmla="*/ 303 h 2882"/>
                <a:gd name="T10" fmla="*/ 362 w 2496"/>
                <a:gd name="T11" fmla="*/ 94 h 2882"/>
                <a:gd name="T12" fmla="*/ 2334 w 2496"/>
                <a:gd name="T13" fmla="*/ 1232 h 2882"/>
                <a:gd name="T14" fmla="*/ 2334 w 2496"/>
                <a:gd name="T15" fmla="*/ 1232 h 2882"/>
                <a:gd name="T16" fmla="*/ 2334 w 2496"/>
                <a:gd name="T17" fmla="*/ 1651 h 2882"/>
                <a:gd name="T18" fmla="*/ 362 w 2496"/>
                <a:gd name="T19" fmla="*/ 2788 h 2882"/>
                <a:gd name="T20" fmla="*/ 362 w 2496"/>
                <a:gd name="T21" fmla="*/ 2788 h 2882"/>
                <a:gd name="T22" fmla="*/ 0 w 2496"/>
                <a:gd name="T23" fmla="*/ 2579 h 2882"/>
                <a:gd name="T24" fmla="*/ 0 w 2496"/>
                <a:gd name="T25" fmla="*/ 2579 h 2882"/>
                <a:gd name="T26" fmla="*/ 0 w 2496"/>
                <a:gd name="T27" fmla="*/ 2579 h 2882"/>
                <a:gd name="T28" fmla="*/ 34 w 2496"/>
                <a:gd name="T29" fmla="*/ 2480 h 2882"/>
                <a:gd name="T30" fmla="*/ 759 w 2496"/>
                <a:gd name="T31" fmla="*/ 1539 h 2882"/>
                <a:gd name="T32" fmla="*/ 759 w 2496"/>
                <a:gd name="T33" fmla="*/ 1539 h 2882"/>
                <a:gd name="T34" fmla="*/ 759 w 2496"/>
                <a:gd name="T35" fmla="*/ 1342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6" h="2882">
                  <a:moveTo>
                    <a:pt x="759" y="1342"/>
                  </a:moveTo>
                  <a:lnTo>
                    <a:pt x="34" y="402"/>
                  </a:lnTo>
                  <a:lnTo>
                    <a:pt x="34" y="402"/>
                  </a:lnTo>
                  <a:cubicBezTo>
                    <a:pt x="12" y="373"/>
                    <a:pt x="0" y="339"/>
                    <a:pt x="0" y="303"/>
                  </a:cubicBezTo>
                  <a:lnTo>
                    <a:pt x="0" y="303"/>
                  </a:lnTo>
                  <a:cubicBezTo>
                    <a:pt x="0" y="117"/>
                    <a:pt x="202" y="0"/>
                    <a:pt x="362" y="94"/>
                  </a:cubicBezTo>
                  <a:lnTo>
                    <a:pt x="2334" y="1232"/>
                  </a:lnTo>
                  <a:lnTo>
                    <a:pt x="2334" y="1232"/>
                  </a:lnTo>
                  <a:cubicBezTo>
                    <a:pt x="2495" y="1325"/>
                    <a:pt x="2495" y="1557"/>
                    <a:pt x="2334" y="1651"/>
                  </a:cubicBezTo>
                  <a:lnTo>
                    <a:pt x="362" y="2788"/>
                  </a:lnTo>
                  <a:lnTo>
                    <a:pt x="362" y="2788"/>
                  </a:lnTo>
                  <a:cubicBezTo>
                    <a:pt x="202" y="2881"/>
                    <a:pt x="0" y="2764"/>
                    <a:pt x="0" y="2579"/>
                  </a:cubicBezTo>
                  <a:lnTo>
                    <a:pt x="0" y="2579"/>
                  </a:lnTo>
                  <a:lnTo>
                    <a:pt x="0" y="2579"/>
                  </a:lnTo>
                  <a:cubicBezTo>
                    <a:pt x="0" y="2543"/>
                    <a:pt x="12" y="2509"/>
                    <a:pt x="34" y="2480"/>
                  </a:cubicBezTo>
                  <a:lnTo>
                    <a:pt x="759" y="1539"/>
                  </a:lnTo>
                  <a:lnTo>
                    <a:pt x="759" y="1539"/>
                  </a:lnTo>
                  <a:cubicBezTo>
                    <a:pt x="804" y="1481"/>
                    <a:pt x="804" y="1400"/>
                    <a:pt x="759" y="13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5" name="Freeform 228">
              <a:extLst>
                <a:ext uri="{FF2B5EF4-FFF2-40B4-BE49-F238E27FC236}">
                  <a16:creationId xmlns:a16="http://schemas.microsoft.com/office/drawing/2014/main" id="{723471E9-417A-4056-822A-675AFCE2A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9401" y="3703758"/>
              <a:ext cx="1658899" cy="1658899"/>
            </a:xfrm>
            <a:custGeom>
              <a:avLst/>
              <a:gdLst>
                <a:gd name="T0" fmla="*/ 0 w 1333"/>
                <a:gd name="T1" fmla="*/ 666 h 1333"/>
                <a:gd name="T2" fmla="*/ 0 w 1333"/>
                <a:gd name="T3" fmla="*/ 666 h 1333"/>
                <a:gd name="T4" fmla="*/ 666 w 1333"/>
                <a:gd name="T5" fmla="*/ 1332 h 1333"/>
                <a:gd name="T6" fmla="*/ 666 w 1333"/>
                <a:gd name="T7" fmla="*/ 1332 h 1333"/>
                <a:gd name="T8" fmla="*/ 1332 w 1333"/>
                <a:gd name="T9" fmla="*/ 666 h 1333"/>
                <a:gd name="T10" fmla="*/ 1332 w 1333"/>
                <a:gd name="T11" fmla="*/ 666 h 1333"/>
                <a:gd name="T12" fmla="*/ 666 w 1333"/>
                <a:gd name="T13" fmla="*/ 0 h 1333"/>
                <a:gd name="T14" fmla="*/ 666 w 1333"/>
                <a:gd name="T15" fmla="*/ 0 h 1333"/>
                <a:gd name="T16" fmla="*/ 0 w 1333"/>
                <a:gd name="T17" fmla="*/ 666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3" h="1333">
                  <a:moveTo>
                    <a:pt x="0" y="666"/>
                  </a:moveTo>
                  <a:lnTo>
                    <a:pt x="0" y="666"/>
                  </a:lnTo>
                  <a:cubicBezTo>
                    <a:pt x="0" y="1034"/>
                    <a:pt x="298" y="1332"/>
                    <a:pt x="666" y="1332"/>
                  </a:cubicBezTo>
                  <a:lnTo>
                    <a:pt x="666" y="1332"/>
                  </a:lnTo>
                  <a:cubicBezTo>
                    <a:pt x="1033" y="1332"/>
                    <a:pt x="1332" y="1034"/>
                    <a:pt x="1332" y="666"/>
                  </a:cubicBezTo>
                  <a:lnTo>
                    <a:pt x="1332" y="666"/>
                  </a:lnTo>
                  <a:cubicBezTo>
                    <a:pt x="1332" y="298"/>
                    <a:pt x="1033" y="0"/>
                    <a:pt x="666" y="0"/>
                  </a:cubicBezTo>
                  <a:lnTo>
                    <a:pt x="666" y="0"/>
                  </a:lnTo>
                  <a:cubicBezTo>
                    <a:pt x="298" y="0"/>
                    <a:pt x="0" y="298"/>
                    <a:pt x="0" y="66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6" name="Freeform 229">
              <a:extLst>
                <a:ext uri="{FF2B5EF4-FFF2-40B4-BE49-F238E27FC236}">
                  <a16:creationId xmlns:a16="http://schemas.microsoft.com/office/drawing/2014/main" id="{09942DD8-23A0-4CEE-BA29-E128794E3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9822" y="3764181"/>
              <a:ext cx="1532561" cy="1532557"/>
            </a:xfrm>
            <a:custGeom>
              <a:avLst/>
              <a:gdLst>
                <a:gd name="T0" fmla="*/ 0 w 1230"/>
                <a:gd name="T1" fmla="*/ 615 h 1230"/>
                <a:gd name="T2" fmla="*/ 0 w 1230"/>
                <a:gd name="T3" fmla="*/ 615 h 1230"/>
                <a:gd name="T4" fmla="*/ 615 w 1230"/>
                <a:gd name="T5" fmla="*/ 1229 h 1230"/>
                <a:gd name="T6" fmla="*/ 615 w 1230"/>
                <a:gd name="T7" fmla="*/ 1229 h 1230"/>
                <a:gd name="T8" fmla="*/ 1229 w 1230"/>
                <a:gd name="T9" fmla="*/ 615 h 1230"/>
                <a:gd name="T10" fmla="*/ 1229 w 1230"/>
                <a:gd name="T11" fmla="*/ 615 h 1230"/>
                <a:gd name="T12" fmla="*/ 615 w 1230"/>
                <a:gd name="T13" fmla="*/ 0 h 1230"/>
                <a:gd name="T14" fmla="*/ 615 w 1230"/>
                <a:gd name="T15" fmla="*/ 0 h 1230"/>
                <a:gd name="T16" fmla="*/ 0 w 1230"/>
                <a:gd name="T17" fmla="*/ 615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0" h="1230">
                  <a:moveTo>
                    <a:pt x="0" y="615"/>
                  </a:moveTo>
                  <a:lnTo>
                    <a:pt x="0" y="615"/>
                  </a:lnTo>
                  <a:cubicBezTo>
                    <a:pt x="0" y="954"/>
                    <a:pt x="275" y="1229"/>
                    <a:pt x="615" y="1229"/>
                  </a:cubicBezTo>
                  <a:lnTo>
                    <a:pt x="615" y="1229"/>
                  </a:lnTo>
                  <a:cubicBezTo>
                    <a:pt x="954" y="1229"/>
                    <a:pt x="1229" y="954"/>
                    <a:pt x="1229" y="615"/>
                  </a:cubicBezTo>
                  <a:lnTo>
                    <a:pt x="1229" y="615"/>
                  </a:lnTo>
                  <a:cubicBezTo>
                    <a:pt x="1229" y="275"/>
                    <a:pt x="954" y="0"/>
                    <a:pt x="615" y="0"/>
                  </a:cubicBezTo>
                  <a:lnTo>
                    <a:pt x="615" y="0"/>
                  </a:lnTo>
                  <a:cubicBezTo>
                    <a:pt x="275" y="0"/>
                    <a:pt x="0" y="275"/>
                    <a:pt x="0" y="61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5" name="TextBox 7">
              <a:extLst>
                <a:ext uri="{FF2B5EF4-FFF2-40B4-BE49-F238E27FC236}">
                  <a16:creationId xmlns:a16="http://schemas.microsoft.com/office/drawing/2014/main" id="{EBDCF793-7E13-4A2F-99CF-A273BE3F0FA9}"/>
                </a:ext>
              </a:extLst>
            </p:cNvPr>
            <p:cNvSpPr txBox="1"/>
            <p:nvPr/>
          </p:nvSpPr>
          <p:spPr>
            <a:xfrm>
              <a:off x="2716498" y="6695864"/>
              <a:ext cx="3709701" cy="83099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800" b="1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DISCOVERY</a:t>
              </a:r>
            </a:p>
          </p:txBody>
        </p:sp>
        <p:sp>
          <p:nvSpPr>
            <p:cNvPr id="26" name="TextBox 8">
              <a:extLst>
                <a:ext uri="{FF2B5EF4-FFF2-40B4-BE49-F238E27FC236}">
                  <a16:creationId xmlns:a16="http://schemas.microsoft.com/office/drawing/2014/main" id="{BE3EE0EF-9D4A-46B5-A3F6-325F9D556367}"/>
                </a:ext>
              </a:extLst>
            </p:cNvPr>
            <p:cNvSpPr txBox="1"/>
            <p:nvPr/>
          </p:nvSpPr>
          <p:spPr>
            <a:xfrm>
              <a:off x="2716499" y="7622060"/>
              <a:ext cx="3709702" cy="1510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4000" b="1" spc="-20" dirty="0">
                  <a:solidFill>
                    <a:schemeClr val="accent6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Aplicação do</a:t>
              </a:r>
            </a:p>
            <a:p>
              <a:pPr algn="ctr">
                <a:lnSpc>
                  <a:spcPts val="3600"/>
                </a:lnSpc>
              </a:pPr>
              <a:r>
                <a:rPr lang="en-US" sz="4000" b="1" spc="-20" dirty="0">
                  <a:solidFill>
                    <a:schemeClr val="accent6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AS IS</a:t>
              </a:r>
            </a:p>
            <a:p>
              <a:pPr algn="ctr">
                <a:lnSpc>
                  <a:spcPts val="3600"/>
                </a:lnSpc>
              </a:pPr>
              <a:r>
                <a:rPr lang="en-US" sz="4000" b="1" spc="-20" dirty="0">
                  <a:solidFill>
                    <a:schemeClr val="accent6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TO BE</a:t>
              </a:r>
            </a:p>
          </p:txBody>
        </p:sp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6A5CEF3E-3630-4D43-85C9-24DDE2D859C5}"/>
                </a:ext>
              </a:extLst>
            </p:cNvPr>
            <p:cNvSpPr txBox="1"/>
            <p:nvPr/>
          </p:nvSpPr>
          <p:spPr>
            <a:xfrm>
              <a:off x="2802494" y="3915677"/>
              <a:ext cx="1491315" cy="12811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lnSpc>
                  <a:spcPts val="9400"/>
                </a:lnSpc>
                <a:defRPr sz="8000" b="1" spc="-290">
                  <a:solidFill>
                    <a:schemeClr val="tx2"/>
                  </a:solidFill>
                  <a:latin typeface="Raleway" panose="020B0503030101060003" pitchFamily="34" charset="77"/>
                </a:defRPr>
              </a:lvl1pPr>
            </a:lstStyle>
            <a:p>
              <a:r>
                <a:rPr lang="en-US" sz="74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01</a:t>
              </a: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EFA796D8-E499-4A38-AA3F-EBF484DD979A}"/>
                </a:ext>
              </a:extLst>
            </p:cNvPr>
            <p:cNvSpPr txBox="1"/>
            <p:nvPr/>
          </p:nvSpPr>
          <p:spPr>
            <a:xfrm>
              <a:off x="7802848" y="6695864"/>
              <a:ext cx="3709701" cy="83099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ctr">
                <a:defRPr sz="5400" b="1" spc="-30">
                  <a:solidFill>
                    <a:schemeClr val="tx2"/>
                  </a:solidFill>
                  <a:latin typeface="Poppins" panose="00000500000000000000" pitchFamily="2" charset="0"/>
                  <a:cs typeface="Poppins" panose="00000500000000000000" pitchFamily="2" charset="0"/>
                </a:defRPr>
              </a:lvl1pPr>
            </a:lstStyle>
            <a:p>
              <a:r>
                <a:rPr lang="en-US" sz="4800" dirty="0"/>
                <a:t>DESIGN</a:t>
              </a:r>
            </a:p>
          </p:txBody>
        </p:sp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92B7D849-4E91-4680-9FD5-113C7AFC2D99}"/>
                </a:ext>
              </a:extLst>
            </p:cNvPr>
            <p:cNvSpPr txBox="1"/>
            <p:nvPr/>
          </p:nvSpPr>
          <p:spPr>
            <a:xfrm>
              <a:off x="7802849" y="7516257"/>
              <a:ext cx="3709702" cy="1510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3600"/>
                </a:lnSpc>
                <a:defRPr sz="4400" b="1" spc="-20">
                  <a:solidFill>
                    <a:schemeClr val="tx1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defRPr>
              </a:lvl1pPr>
            </a:lstStyle>
            <a:p>
              <a:r>
                <a:rPr lang="en-US" sz="4000" dirty="0">
                  <a:solidFill>
                    <a:schemeClr val="accent6">
                      <a:lumMod val="50000"/>
                    </a:schemeClr>
                  </a:solidFill>
                </a:rPr>
                <a:t>Aplicação do</a:t>
              </a:r>
            </a:p>
            <a:p>
              <a:r>
                <a:rPr lang="en-US" sz="4000" dirty="0">
                  <a:solidFill>
                    <a:schemeClr val="accent6">
                      <a:lumMod val="50000"/>
                    </a:schemeClr>
                  </a:solidFill>
                </a:rPr>
                <a:t>BPMN</a:t>
              </a:r>
            </a:p>
            <a:p>
              <a:r>
                <a:rPr lang="en-US" sz="4000" dirty="0">
                  <a:solidFill>
                    <a:schemeClr val="accent6">
                      <a:lumMod val="50000"/>
                    </a:schemeClr>
                  </a:solidFill>
                </a:rPr>
                <a:t>DER</a:t>
              </a:r>
            </a:p>
          </p:txBody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ADC24E54-A86D-4557-AE55-64CB27281E15}"/>
                </a:ext>
              </a:extLst>
            </p:cNvPr>
            <p:cNvSpPr txBox="1"/>
            <p:nvPr/>
          </p:nvSpPr>
          <p:spPr>
            <a:xfrm>
              <a:off x="7924870" y="3858446"/>
              <a:ext cx="1491315" cy="12811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lnSpc>
                  <a:spcPts val="9400"/>
                </a:lnSpc>
                <a:defRPr sz="8000" b="1" spc="-290">
                  <a:solidFill>
                    <a:schemeClr val="tx2"/>
                  </a:solidFill>
                  <a:latin typeface="Raleway" panose="020B0503030101060003" pitchFamily="34" charset="77"/>
                </a:defRPr>
              </a:lvl1pPr>
            </a:lstStyle>
            <a:p>
              <a:r>
                <a:rPr lang="en-US" sz="74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02</a:t>
              </a:r>
            </a:p>
          </p:txBody>
        </p:sp>
        <p:sp>
          <p:nvSpPr>
            <p:cNvPr id="31" name="TextBox 13">
              <a:extLst>
                <a:ext uri="{FF2B5EF4-FFF2-40B4-BE49-F238E27FC236}">
                  <a16:creationId xmlns:a16="http://schemas.microsoft.com/office/drawing/2014/main" id="{C0CB1DE1-E43F-44A9-A89D-87B7525D4400}"/>
                </a:ext>
              </a:extLst>
            </p:cNvPr>
            <p:cNvSpPr txBox="1"/>
            <p:nvPr/>
          </p:nvSpPr>
          <p:spPr>
            <a:xfrm>
              <a:off x="12874910" y="6695864"/>
              <a:ext cx="3709701" cy="83099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ctr">
                <a:defRPr sz="5400" b="1" spc="-30">
                  <a:solidFill>
                    <a:schemeClr val="tx2"/>
                  </a:solidFill>
                  <a:latin typeface="Poppins" panose="00000500000000000000" pitchFamily="2" charset="0"/>
                  <a:cs typeface="Poppins" panose="00000500000000000000" pitchFamily="2" charset="0"/>
                </a:defRPr>
              </a:lvl1pPr>
            </a:lstStyle>
            <a:p>
              <a:r>
                <a:rPr lang="en-US" sz="4800" dirty="0"/>
                <a:t>DECIDE</a:t>
              </a:r>
            </a:p>
          </p:txBody>
        </p:sp>
        <p:sp>
          <p:nvSpPr>
            <p:cNvPr id="32" name="TextBox 14">
              <a:extLst>
                <a:ext uri="{FF2B5EF4-FFF2-40B4-BE49-F238E27FC236}">
                  <a16:creationId xmlns:a16="http://schemas.microsoft.com/office/drawing/2014/main" id="{8951A72F-6BB9-403F-A53B-BC498BF22C01}"/>
                </a:ext>
              </a:extLst>
            </p:cNvPr>
            <p:cNvSpPr txBox="1"/>
            <p:nvPr/>
          </p:nvSpPr>
          <p:spPr>
            <a:xfrm>
              <a:off x="12874911" y="7516257"/>
              <a:ext cx="3709702" cy="1972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3600"/>
                </a:lnSpc>
                <a:defRPr sz="4400" b="1" spc="-20">
                  <a:solidFill>
                    <a:schemeClr val="tx1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defRPr>
              </a:lvl1pPr>
            </a:lstStyle>
            <a:p>
              <a:r>
                <a:rPr lang="en-US" sz="4000" dirty="0">
                  <a:solidFill>
                    <a:schemeClr val="accent6">
                      <a:lumMod val="50000"/>
                    </a:schemeClr>
                  </a:solidFill>
                </a:rPr>
                <a:t>Automação da Fase 01 do</a:t>
              </a:r>
            </a:p>
            <a:p>
              <a:r>
                <a:rPr lang="en-US" sz="4000" dirty="0">
                  <a:solidFill>
                    <a:schemeClr val="accent6">
                      <a:lumMod val="50000"/>
                    </a:schemeClr>
                  </a:solidFill>
                </a:rPr>
                <a:t>Processo de</a:t>
              </a:r>
            </a:p>
            <a:p>
              <a:r>
                <a:rPr lang="en-US" sz="4000" dirty="0">
                  <a:solidFill>
                    <a:schemeClr val="accent6">
                      <a:lumMod val="50000"/>
                    </a:schemeClr>
                  </a:solidFill>
                </a:rPr>
                <a:t>Adoção</a:t>
              </a:r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AD8AD04F-B9D2-4FD4-901E-3FD284A136EA}"/>
                </a:ext>
              </a:extLst>
            </p:cNvPr>
            <p:cNvSpPr txBox="1"/>
            <p:nvPr/>
          </p:nvSpPr>
          <p:spPr>
            <a:xfrm>
              <a:off x="12960906" y="3915677"/>
              <a:ext cx="1491315" cy="12811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lnSpc>
                  <a:spcPts val="9400"/>
                </a:lnSpc>
                <a:defRPr sz="8000" b="1" spc="-290">
                  <a:solidFill>
                    <a:schemeClr val="tx2"/>
                  </a:solidFill>
                  <a:latin typeface="Raleway" panose="020B0503030101060003" pitchFamily="34" charset="77"/>
                </a:defRPr>
              </a:lvl1pPr>
            </a:lstStyle>
            <a:p>
              <a:r>
                <a:rPr lang="en-US" sz="74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03</a:t>
              </a:r>
            </a:p>
          </p:txBody>
        </p:sp>
        <p:pic>
          <p:nvPicPr>
            <p:cNvPr id="41" name="Gráfico 40" descr="Gráfico de decisão">
              <a:extLst>
                <a:ext uri="{FF2B5EF4-FFF2-40B4-BE49-F238E27FC236}">
                  <a16:creationId xmlns:a16="http://schemas.microsoft.com/office/drawing/2014/main" id="{8F38AB93-130F-424E-A963-EF332F5A0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01698" y="9705000"/>
              <a:ext cx="1512000" cy="1512000"/>
            </a:xfrm>
            <a:prstGeom prst="rect">
              <a:avLst/>
            </a:prstGeom>
          </p:spPr>
        </p:pic>
        <p:pic>
          <p:nvPicPr>
            <p:cNvPr id="43" name="Gráfico 42" descr="Lupa">
              <a:extLst>
                <a:ext uri="{FF2B5EF4-FFF2-40B4-BE49-F238E27FC236}">
                  <a16:creationId xmlns:a16="http://schemas.microsoft.com/office/drawing/2014/main" id="{1F88F378-49AC-4CDD-B963-F806C5E8A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13967" y="9705000"/>
              <a:ext cx="1512000" cy="1512000"/>
            </a:xfrm>
            <a:prstGeom prst="rect">
              <a:avLst/>
            </a:prstGeom>
          </p:spPr>
        </p:pic>
        <p:pic>
          <p:nvPicPr>
            <p:cNvPr id="45" name="Gráfico 44" descr="Desconectado">
              <a:extLst>
                <a:ext uri="{FF2B5EF4-FFF2-40B4-BE49-F238E27FC236}">
                  <a16:creationId xmlns:a16="http://schemas.microsoft.com/office/drawing/2014/main" id="{868084C7-94E3-4864-87C1-A7C438B71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970608" y="9705000"/>
              <a:ext cx="1512000" cy="15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82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58438C-C2DD-465D-AF9B-05410E1984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4377650" cy="1371600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9ACA716-00A0-46C2-91C3-79486E01533E}"/>
              </a:ext>
            </a:extLst>
          </p:cNvPr>
          <p:cNvSpPr/>
          <p:nvPr/>
        </p:nvSpPr>
        <p:spPr>
          <a:xfrm>
            <a:off x="0" y="-1"/>
            <a:ext cx="24377650" cy="13716001"/>
          </a:xfrm>
          <a:prstGeom prst="rect">
            <a:avLst/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0A373CE1-7FC6-4095-B9F5-9F495E1D9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102" y="3746714"/>
            <a:ext cx="4218659" cy="7481529"/>
          </a:xfrm>
          <a:prstGeom prst="roundRect">
            <a:avLst>
              <a:gd name="adj" fmla="val 8419"/>
            </a:avLst>
          </a:pr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" name="Freeform 69">
            <a:extLst>
              <a:ext uri="{FF2B5EF4-FFF2-40B4-BE49-F238E27FC236}">
                <a16:creationId xmlns:a16="http://schemas.microsoft.com/office/drawing/2014/main" id="{E444FF02-5E85-4D4D-80E1-64B80E74D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496" y="1950486"/>
            <a:ext cx="3109064" cy="3592452"/>
          </a:xfrm>
          <a:custGeom>
            <a:avLst/>
            <a:gdLst>
              <a:gd name="T0" fmla="*/ 758 w 2496"/>
              <a:gd name="T1" fmla="*/ 1342 h 2882"/>
              <a:gd name="T2" fmla="*/ 33 w 2496"/>
              <a:gd name="T3" fmla="*/ 402 h 2882"/>
              <a:gd name="T4" fmla="*/ 33 w 2496"/>
              <a:gd name="T5" fmla="*/ 402 h 2882"/>
              <a:gd name="T6" fmla="*/ 0 w 2496"/>
              <a:gd name="T7" fmla="*/ 303 h 2882"/>
              <a:gd name="T8" fmla="*/ 0 w 2496"/>
              <a:gd name="T9" fmla="*/ 303 h 2882"/>
              <a:gd name="T10" fmla="*/ 362 w 2496"/>
              <a:gd name="T11" fmla="*/ 94 h 2882"/>
              <a:gd name="T12" fmla="*/ 2333 w 2496"/>
              <a:gd name="T13" fmla="*/ 1232 h 2882"/>
              <a:gd name="T14" fmla="*/ 2333 w 2496"/>
              <a:gd name="T15" fmla="*/ 1232 h 2882"/>
              <a:gd name="T16" fmla="*/ 2333 w 2496"/>
              <a:gd name="T17" fmla="*/ 1651 h 2882"/>
              <a:gd name="T18" fmla="*/ 362 w 2496"/>
              <a:gd name="T19" fmla="*/ 2788 h 2882"/>
              <a:gd name="T20" fmla="*/ 362 w 2496"/>
              <a:gd name="T21" fmla="*/ 2788 h 2882"/>
              <a:gd name="T22" fmla="*/ 0 w 2496"/>
              <a:gd name="T23" fmla="*/ 2579 h 2882"/>
              <a:gd name="T24" fmla="*/ 0 w 2496"/>
              <a:gd name="T25" fmla="*/ 2579 h 2882"/>
              <a:gd name="T26" fmla="*/ 0 w 2496"/>
              <a:gd name="T27" fmla="*/ 2579 h 2882"/>
              <a:gd name="T28" fmla="*/ 33 w 2496"/>
              <a:gd name="T29" fmla="*/ 2480 h 2882"/>
              <a:gd name="T30" fmla="*/ 758 w 2496"/>
              <a:gd name="T31" fmla="*/ 1539 h 2882"/>
              <a:gd name="T32" fmla="*/ 758 w 2496"/>
              <a:gd name="T33" fmla="*/ 1539 h 2882"/>
              <a:gd name="T34" fmla="*/ 758 w 2496"/>
              <a:gd name="T35" fmla="*/ 1342 h 2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6" h="2882">
                <a:moveTo>
                  <a:pt x="758" y="1342"/>
                </a:moveTo>
                <a:lnTo>
                  <a:pt x="33" y="402"/>
                </a:lnTo>
                <a:lnTo>
                  <a:pt x="33" y="402"/>
                </a:lnTo>
                <a:cubicBezTo>
                  <a:pt x="11" y="373"/>
                  <a:pt x="0" y="339"/>
                  <a:pt x="0" y="303"/>
                </a:cubicBezTo>
                <a:lnTo>
                  <a:pt x="0" y="303"/>
                </a:lnTo>
                <a:cubicBezTo>
                  <a:pt x="0" y="117"/>
                  <a:pt x="201" y="0"/>
                  <a:pt x="362" y="94"/>
                </a:cubicBezTo>
                <a:lnTo>
                  <a:pt x="2333" y="1232"/>
                </a:lnTo>
                <a:lnTo>
                  <a:pt x="2333" y="1232"/>
                </a:lnTo>
                <a:cubicBezTo>
                  <a:pt x="2495" y="1325"/>
                  <a:pt x="2495" y="1557"/>
                  <a:pt x="2333" y="1651"/>
                </a:cubicBezTo>
                <a:lnTo>
                  <a:pt x="362" y="2788"/>
                </a:lnTo>
                <a:lnTo>
                  <a:pt x="362" y="2788"/>
                </a:lnTo>
                <a:cubicBezTo>
                  <a:pt x="201" y="2881"/>
                  <a:pt x="0" y="2764"/>
                  <a:pt x="0" y="2579"/>
                </a:cubicBezTo>
                <a:lnTo>
                  <a:pt x="0" y="2579"/>
                </a:lnTo>
                <a:lnTo>
                  <a:pt x="0" y="2579"/>
                </a:lnTo>
                <a:cubicBezTo>
                  <a:pt x="0" y="2543"/>
                  <a:pt x="11" y="2509"/>
                  <a:pt x="33" y="2480"/>
                </a:cubicBezTo>
                <a:lnTo>
                  <a:pt x="758" y="1539"/>
                </a:lnTo>
                <a:lnTo>
                  <a:pt x="758" y="1539"/>
                </a:lnTo>
                <a:cubicBezTo>
                  <a:pt x="803" y="1481"/>
                  <a:pt x="803" y="1400"/>
                  <a:pt x="758" y="13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" name="Freeform 70">
            <a:extLst>
              <a:ext uri="{FF2B5EF4-FFF2-40B4-BE49-F238E27FC236}">
                <a16:creationId xmlns:a16="http://schemas.microsoft.com/office/drawing/2014/main" id="{0B17BE4A-AC3A-4700-BC94-DCB8A77C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220" y="2917263"/>
            <a:ext cx="1658899" cy="1658899"/>
          </a:xfrm>
          <a:custGeom>
            <a:avLst/>
            <a:gdLst>
              <a:gd name="T0" fmla="*/ 0 w 1333"/>
              <a:gd name="T1" fmla="*/ 666 h 1333"/>
              <a:gd name="T2" fmla="*/ 0 w 1333"/>
              <a:gd name="T3" fmla="*/ 666 h 1333"/>
              <a:gd name="T4" fmla="*/ 666 w 1333"/>
              <a:gd name="T5" fmla="*/ 1332 h 1333"/>
              <a:gd name="T6" fmla="*/ 666 w 1333"/>
              <a:gd name="T7" fmla="*/ 1332 h 1333"/>
              <a:gd name="T8" fmla="*/ 1332 w 1333"/>
              <a:gd name="T9" fmla="*/ 666 h 1333"/>
              <a:gd name="T10" fmla="*/ 1332 w 1333"/>
              <a:gd name="T11" fmla="*/ 666 h 1333"/>
              <a:gd name="T12" fmla="*/ 666 w 1333"/>
              <a:gd name="T13" fmla="*/ 0 h 1333"/>
              <a:gd name="T14" fmla="*/ 666 w 1333"/>
              <a:gd name="T15" fmla="*/ 0 h 1333"/>
              <a:gd name="T16" fmla="*/ 0 w 1333"/>
              <a:gd name="T17" fmla="*/ 666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3" h="1333">
                <a:moveTo>
                  <a:pt x="0" y="666"/>
                </a:moveTo>
                <a:lnTo>
                  <a:pt x="0" y="666"/>
                </a:lnTo>
                <a:cubicBezTo>
                  <a:pt x="0" y="1034"/>
                  <a:pt x="298" y="1332"/>
                  <a:pt x="666" y="1332"/>
                </a:cubicBezTo>
                <a:lnTo>
                  <a:pt x="666" y="1332"/>
                </a:lnTo>
                <a:cubicBezTo>
                  <a:pt x="1034" y="1332"/>
                  <a:pt x="1332" y="1034"/>
                  <a:pt x="1332" y="666"/>
                </a:cubicBezTo>
                <a:lnTo>
                  <a:pt x="1332" y="666"/>
                </a:lnTo>
                <a:cubicBezTo>
                  <a:pt x="1332" y="298"/>
                  <a:pt x="1034" y="0"/>
                  <a:pt x="666" y="0"/>
                </a:cubicBezTo>
                <a:lnTo>
                  <a:pt x="666" y="0"/>
                </a:lnTo>
                <a:cubicBezTo>
                  <a:pt x="298" y="0"/>
                  <a:pt x="0" y="298"/>
                  <a:pt x="0" y="6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" name="Freeform 71">
            <a:extLst>
              <a:ext uri="{FF2B5EF4-FFF2-40B4-BE49-F238E27FC236}">
                <a16:creationId xmlns:a16="http://schemas.microsoft.com/office/drawing/2014/main" id="{F528C188-46D4-418B-95D7-551E3D4CE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36" y="2977686"/>
            <a:ext cx="1532561" cy="1532557"/>
          </a:xfrm>
          <a:custGeom>
            <a:avLst/>
            <a:gdLst>
              <a:gd name="T0" fmla="*/ 0 w 1230"/>
              <a:gd name="T1" fmla="*/ 615 h 1230"/>
              <a:gd name="T2" fmla="*/ 0 w 1230"/>
              <a:gd name="T3" fmla="*/ 615 h 1230"/>
              <a:gd name="T4" fmla="*/ 615 w 1230"/>
              <a:gd name="T5" fmla="*/ 1229 h 1230"/>
              <a:gd name="T6" fmla="*/ 615 w 1230"/>
              <a:gd name="T7" fmla="*/ 1229 h 1230"/>
              <a:gd name="T8" fmla="*/ 1229 w 1230"/>
              <a:gd name="T9" fmla="*/ 615 h 1230"/>
              <a:gd name="T10" fmla="*/ 1229 w 1230"/>
              <a:gd name="T11" fmla="*/ 615 h 1230"/>
              <a:gd name="T12" fmla="*/ 615 w 1230"/>
              <a:gd name="T13" fmla="*/ 0 h 1230"/>
              <a:gd name="T14" fmla="*/ 615 w 1230"/>
              <a:gd name="T15" fmla="*/ 0 h 1230"/>
              <a:gd name="T16" fmla="*/ 0 w 1230"/>
              <a:gd name="T17" fmla="*/ 615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0" h="1230">
                <a:moveTo>
                  <a:pt x="0" y="615"/>
                </a:moveTo>
                <a:lnTo>
                  <a:pt x="0" y="615"/>
                </a:lnTo>
                <a:cubicBezTo>
                  <a:pt x="0" y="954"/>
                  <a:pt x="275" y="1229"/>
                  <a:pt x="615" y="1229"/>
                </a:cubicBezTo>
                <a:lnTo>
                  <a:pt x="615" y="1229"/>
                </a:lnTo>
                <a:cubicBezTo>
                  <a:pt x="954" y="1229"/>
                  <a:pt x="1229" y="954"/>
                  <a:pt x="1229" y="615"/>
                </a:cubicBezTo>
                <a:lnTo>
                  <a:pt x="1229" y="615"/>
                </a:lnTo>
                <a:cubicBezTo>
                  <a:pt x="1229" y="275"/>
                  <a:pt x="954" y="0"/>
                  <a:pt x="615" y="0"/>
                </a:cubicBezTo>
                <a:lnTo>
                  <a:pt x="615" y="0"/>
                </a:lnTo>
                <a:cubicBezTo>
                  <a:pt x="275" y="0"/>
                  <a:pt x="0" y="275"/>
                  <a:pt x="0" y="6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EBDCF793-7E13-4A2F-99CF-A273BE3F0FA9}"/>
              </a:ext>
            </a:extLst>
          </p:cNvPr>
          <p:cNvSpPr txBox="1"/>
          <p:nvPr/>
        </p:nvSpPr>
        <p:spPr>
          <a:xfrm>
            <a:off x="2022962" y="5909369"/>
            <a:ext cx="3709701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8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DISCOVERY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BE3EE0EF-9D4A-46B5-A3F6-325F9D556367}"/>
              </a:ext>
            </a:extLst>
          </p:cNvPr>
          <p:cNvSpPr txBox="1"/>
          <p:nvPr/>
        </p:nvSpPr>
        <p:spPr>
          <a:xfrm>
            <a:off x="2022963" y="6835565"/>
            <a:ext cx="3709702" cy="151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000" b="1" spc="-2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Aplicação do</a:t>
            </a:r>
          </a:p>
          <a:p>
            <a:pPr algn="ctr">
              <a:lnSpc>
                <a:spcPts val="3600"/>
              </a:lnSpc>
            </a:pPr>
            <a:r>
              <a:rPr lang="en-US" sz="4000" b="1" spc="-2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 IS</a:t>
            </a:r>
          </a:p>
          <a:p>
            <a:pPr algn="ctr">
              <a:lnSpc>
                <a:spcPts val="3600"/>
              </a:lnSpc>
            </a:pPr>
            <a:r>
              <a:rPr lang="en-US" sz="4000" b="1" spc="-2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BE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6A5CEF3E-3630-4D43-85C9-24DDE2D859C5}"/>
              </a:ext>
            </a:extLst>
          </p:cNvPr>
          <p:cNvSpPr txBox="1"/>
          <p:nvPr/>
        </p:nvSpPr>
        <p:spPr>
          <a:xfrm>
            <a:off x="2108958" y="3129182"/>
            <a:ext cx="1491315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</a:p>
        </p:txBody>
      </p:sp>
      <p:pic>
        <p:nvPicPr>
          <p:cNvPr id="43" name="Gráfico 42" descr="Lupa">
            <a:extLst>
              <a:ext uri="{FF2B5EF4-FFF2-40B4-BE49-F238E27FC236}">
                <a16:creationId xmlns:a16="http://schemas.microsoft.com/office/drawing/2014/main" id="{1F88F378-49AC-4CDD-B963-F806C5E8A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0431" y="8918505"/>
            <a:ext cx="1512000" cy="1512000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3AFE0AF-BD83-43BB-AB74-000BD83F9808}"/>
              </a:ext>
            </a:extLst>
          </p:cNvPr>
          <p:cNvSpPr/>
          <p:nvPr/>
        </p:nvSpPr>
        <p:spPr>
          <a:xfrm>
            <a:off x="6606057" y="4860758"/>
            <a:ext cx="16253943" cy="5078313"/>
          </a:xfrm>
          <a:prstGeom prst="roundRect">
            <a:avLst/>
          </a:prstGeom>
          <a:solidFill>
            <a:srgbClr val="00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EF5BBB5-10C8-4CD7-A979-C6104D942FC8}"/>
              </a:ext>
            </a:extLst>
          </p:cNvPr>
          <p:cNvSpPr txBox="1"/>
          <p:nvPr/>
        </p:nvSpPr>
        <p:spPr>
          <a:xfrm>
            <a:off x="7083229" y="4631354"/>
            <a:ext cx="152714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algn="just"/>
            <a:r>
              <a:rPr lang="pt-BR" b="1" dirty="0">
                <a:solidFill>
                  <a:schemeClr val="bg1"/>
                </a:solidFill>
              </a:rPr>
              <a:t> A primeira atividade realizada para identificar as dores do processo de adoção e compreender possíveis soluções, foi feita aplicando a técnica conhecida como AS IS e TO BE. Na fase AS IS, é apresentando o cenário atual de um determinado </a:t>
            </a:r>
            <a:r>
              <a:rPr lang="pt-BR" b="1" i="1" dirty="0">
                <a:solidFill>
                  <a:schemeClr val="bg1"/>
                </a:solidFill>
              </a:rPr>
              <a:t>case </a:t>
            </a:r>
            <a:r>
              <a:rPr lang="pt-BR" b="1" dirty="0">
                <a:solidFill>
                  <a:schemeClr val="bg1"/>
                </a:solidFill>
              </a:rPr>
              <a:t>e na fase TO BE é apresentado as possíveis soluções. Neste contexto, neste projeto, o AS IS mostra as dificuldades dentro de um processo de adoção de animais no Brasil e o TO BE mostra caminhos possíveis para este problema, onde as soluções não estão limitadas ao TO BE elaborado, pois este refere-se somente à primeira fase do processo de adoção.</a:t>
            </a:r>
            <a:r>
              <a:rPr lang="pt-BR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30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58438C-C2DD-465D-AF9B-05410E1984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4377650" cy="1371600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9ACA716-00A0-46C2-91C3-79486E01533E}"/>
              </a:ext>
            </a:extLst>
          </p:cNvPr>
          <p:cNvSpPr/>
          <p:nvPr/>
        </p:nvSpPr>
        <p:spPr>
          <a:xfrm>
            <a:off x="0" y="-1"/>
            <a:ext cx="24377650" cy="13716001"/>
          </a:xfrm>
          <a:prstGeom prst="rect">
            <a:avLst/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reeform 146">
            <a:extLst>
              <a:ext uri="{FF2B5EF4-FFF2-40B4-BE49-F238E27FC236}">
                <a16:creationId xmlns:a16="http://schemas.microsoft.com/office/drawing/2014/main" id="{5FF19379-AD7B-4606-82B4-4E356A289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759" y="4140954"/>
            <a:ext cx="4218659" cy="7481529"/>
          </a:xfrm>
          <a:prstGeom prst="roundRect">
            <a:avLst>
              <a:gd name="adj" fmla="val 8035"/>
            </a:avLst>
          </a:pr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" name="Freeform 147">
            <a:extLst>
              <a:ext uri="{FF2B5EF4-FFF2-40B4-BE49-F238E27FC236}">
                <a16:creationId xmlns:a16="http://schemas.microsoft.com/office/drawing/2014/main" id="{9BFE73F9-00E4-4984-876E-699E51618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157" y="2344726"/>
            <a:ext cx="3109064" cy="3592452"/>
          </a:xfrm>
          <a:custGeom>
            <a:avLst/>
            <a:gdLst>
              <a:gd name="T0" fmla="*/ 759 w 2496"/>
              <a:gd name="T1" fmla="*/ 1342 h 2882"/>
              <a:gd name="T2" fmla="*/ 34 w 2496"/>
              <a:gd name="T3" fmla="*/ 402 h 2882"/>
              <a:gd name="T4" fmla="*/ 34 w 2496"/>
              <a:gd name="T5" fmla="*/ 402 h 2882"/>
              <a:gd name="T6" fmla="*/ 0 w 2496"/>
              <a:gd name="T7" fmla="*/ 303 h 2882"/>
              <a:gd name="T8" fmla="*/ 0 w 2496"/>
              <a:gd name="T9" fmla="*/ 303 h 2882"/>
              <a:gd name="T10" fmla="*/ 363 w 2496"/>
              <a:gd name="T11" fmla="*/ 94 h 2882"/>
              <a:gd name="T12" fmla="*/ 2334 w 2496"/>
              <a:gd name="T13" fmla="*/ 1232 h 2882"/>
              <a:gd name="T14" fmla="*/ 2334 w 2496"/>
              <a:gd name="T15" fmla="*/ 1232 h 2882"/>
              <a:gd name="T16" fmla="*/ 2334 w 2496"/>
              <a:gd name="T17" fmla="*/ 1651 h 2882"/>
              <a:gd name="T18" fmla="*/ 363 w 2496"/>
              <a:gd name="T19" fmla="*/ 2788 h 2882"/>
              <a:gd name="T20" fmla="*/ 363 w 2496"/>
              <a:gd name="T21" fmla="*/ 2788 h 2882"/>
              <a:gd name="T22" fmla="*/ 0 w 2496"/>
              <a:gd name="T23" fmla="*/ 2579 h 2882"/>
              <a:gd name="T24" fmla="*/ 0 w 2496"/>
              <a:gd name="T25" fmla="*/ 2579 h 2882"/>
              <a:gd name="T26" fmla="*/ 0 w 2496"/>
              <a:gd name="T27" fmla="*/ 2579 h 2882"/>
              <a:gd name="T28" fmla="*/ 34 w 2496"/>
              <a:gd name="T29" fmla="*/ 2480 h 2882"/>
              <a:gd name="T30" fmla="*/ 759 w 2496"/>
              <a:gd name="T31" fmla="*/ 1539 h 2882"/>
              <a:gd name="T32" fmla="*/ 759 w 2496"/>
              <a:gd name="T33" fmla="*/ 1539 h 2882"/>
              <a:gd name="T34" fmla="*/ 759 w 2496"/>
              <a:gd name="T35" fmla="*/ 1342 h 2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6" h="2882">
                <a:moveTo>
                  <a:pt x="759" y="1342"/>
                </a:moveTo>
                <a:lnTo>
                  <a:pt x="34" y="402"/>
                </a:lnTo>
                <a:lnTo>
                  <a:pt x="34" y="402"/>
                </a:lnTo>
                <a:cubicBezTo>
                  <a:pt x="12" y="373"/>
                  <a:pt x="0" y="339"/>
                  <a:pt x="0" y="303"/>
                </a:cubicBezTo>
                <a:lnTo>
                  <a:pt x="0" y="303"/>
                </a:lnTo>
                <a:cubicBezTo>
                  <a:pt x="0" y="117"/>
                  <a:pt x="201" y="0"/>
                  <a:pt x="363" y="94"/>
                </a:cubicBezTo>
                <a:lnTo>
                  <a:pt x="2334" y="1232"/>
                </a:lnTo>
                <a:lnTo>
                  <a:pt x="2334" y="1232"/>
                </a:lnTo>
                <a:cubicBezTo>
                  <a:pt x="2495" y="1325"/>
                  <a:pt x="2495" y="1557"/>
                  <a:pt x="2334" y="1651"/>
                </a:cubicBezTo>
                <a:lnTo>
                  <a:pt x="363" y="2788"/>
                </a:lnTo>
                <a:lnTo>
                  <a:pt x="363" y="2788"/>
                </a:lnTo>
                <a:cubicBezTo>
                  <a:pt x="201" y="2881"/>
                  <a:pt x="0" y="2764"/>
                  <a:pt x="0" y="2579"/>
                </a:cubicBezTo>
                <a:lnTo>
                  <a:pt x="0" y="2579"/>
                </a:lnTo>
                <a:lnTo>
                  <a:pt x="0" y="2579"/>
                </a:lnTo>
                <a:cubicBezTo>
                  <a:pt x="0" y="2543"/>
                  <a:pt x="12" y="2509"/>
                  <a:pt x="34" y="2480"/>
                </a:cubicBezTo>
                <a:lnTo>
                  <a:pt x="759" y="1539"/>
                </a:lnTo>
                <a:lnTo>
                  <a:pt x="759" y="1539"/>
                </a:lnTo>
                <a:cubicBezTo>
                  <a:pt x="804" y="1481"/>
                  <a:pt x="804" y="1400"/>
                  <a:pt x="759" y="1342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1" name="Freeform 148">
            <a:extLst>
              <a:ext uri="{FF2B5EF4-FFF2-40B4-BE49-F238E27FC236}">
                <a16:creationId xmlns:a16="http://schemas.microsoft.com/office/drawing/2014/main" id="{C1BCA387-DEAD-41A4-A9F6-A1F7C7D03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879" y="3311503"/>
            <a:ext cx="1658899" cy="1658899"/>
          </a:xfrm>
          <a:custGeom>
            <a:avLst/>
            <a:gdLst>
              <a:gd name="T0" fmla="*/ 0 w 1333"/>
              <a:gd name="T1" fmla="*/ 666 h 1333"/>
              <a:gd name="T2" fmla="*/ 0 w 1333"/>
              <a:gd name="T3" fmla="*/ 666 h 1333"/>
              <a:gd name="T4" fmla="*/ 666 w 1333"/>
              <a:gd name="T5" fmla="*/ 1332 h 1333"/>
              <a:gd name="T6" fmla="*/ 666 w 1333"/>
              <a:gd name="T7" fmla="*/ 1332 h 1333"/>
              <a:gd name="T8" fmla="*/ 1332 w 1333"/>
              <a:gd name="T9" fmla="*/ 666 h 1333"/>
              <a:gd name="T10" fmla="*/ 1332 w 1333"/>
              <a:gd name="T11" fmla="*/ 666 h 1333"/>
              <a:gd name="T12" fmla="*/ 666 w 1333"/>
              <a:gd name="T13" fmla="*/ 0 h 1333"/>
              <a:gd name="T14" fmla="*/ 666 w 1333"/>
              <a:gd name="T15" fmla="*/ 0 h 1333"/>
              <a:gd name="T16" fmla="*/ 0 w 1333"/>
              <a:gd name="T17" fmla="*/ 666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3" h="1333">
                <a:moveTo>
                  <a:pt x="0" y="666"/>
                </a:moveTo>
                <a:lnTo>
                  <a:pt x="0" y="666"/>
                </a:lnTo>
                <a:cubicBezTo>
                  <a:pt x="0" y="1034"/>
                  <a:pt x="298" y="1332"/>
                  <a:pt x="666" y="1332"/>
                </a:cubicBezTo>
                <a:lnTo>
                  <a:pt x="666" y="1332"/>
                </a:lnTo>
                <a:cubicBezTo>
                  <a:pt x="1033" y="1332"/>
                  <a:pt x="1332" y="1034"/>
                  <a:pt x="1332" y="666"/>
                </a:cubicBezTo>
                <a:lnTo>
                  <a:pt x="1332" y="666"/>
                </a:lnTo>
                <a:cubicBezTo>
                  <a:pt x="1332" y="298"/>
                  <a:pt x="1033" y="0"/>
                  <a:pt x="666" y="0"/>
                </a:cubicBezTo>
                <a:lnTo>
                  <a:pt x="666" y="0"/>
                </a:lnTo>
                <a:cubicBezTo>
                  <a:pt x="298" y="0"/>
                  <a:pt x="0" y="298"/>
                  <a:pt x="0" y="6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2" name="Freeform 149">
            <a:extLst>
              <a:ext uri="{FF2B5EF4-FFF2-40B4-BE49-F238E27FC236}">
                <a16:creationId xmlns:a16="http://schemas.microsoft.com/office/drawing/2014/main" id="{631A5848-0737-4ECF-8FDE-161EF7363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02" y="3371926"/>
            <a:ext cx="1532561" cy="1532557"/>
          </a:xfrm>
          <a:custGeom>
            <a:avLst/>
            <a:gdLst>
              <a:gd name="T0" fmla="*/ 0 w 1230"/>
              <a:gd name="T1" fmla="*/ 615 h 1230"/>
              <a:gd name="T2" fmla="*/ 0 w 1230"/>
              <a:gd name="T3" fmla="*/ 615 h 1230"/>
              <a:gd name="T4" fmla="*/ 615 w 1230"/>
              <a:gd name="T5" fmla="*/ 1229 h 1230"/>
              <a:gd name="T6" fmla="*/ 615 w 1230"/>
              <a:gd name="T7" fmla="*/ 1229 h 1230"/>
              <a:gd name="T8" fmla="*/ 1229 w 1230"/>
              <a:gd name="T9" fmla="*/ 615 h 1230"/>
              <a:gd name="T10" fmla="*/ 1229 w 1230"/>
              <a:gd name="T11" fmla="*/ 615 h 1230"/>
              <a:gd name="T12" fmla="*/ 615 w 1230"/>
              <a:gd name="T13" fmla="*/ 0 h 1230"/>
              <a:gd name="T14" fmla="*/ 615 w 1230"/>
              <a:gd name="T15" fmla="*/ 0 h 1230"/>
              <a:gd name="T16" fmla="*/ 0 w 1230"/>
              <a:gd name="T17" fmla="*/ 615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0" h="1230">
                <a:moveTo>
                  <a:pt x="0" y="615"/>
                </a:moveTo>
                <a:lnTo>
                  <a:pt x="0" y="615"/>
                </a:lnTo>
                <a:cubicBezTo>
                  <a:pt x="0" y="954"/>
                  <a:pt x="276" y="1229"/>
                  <a:pt x="615" y="1229"/>
                </a:cubicBezTo>
                <a:lnTo>
                  <a:pt x="615" y="1229"/>
                </a:lnTo>
                <a:cubicBezTo>
                  <a:pt x="954" y="1229"/>
                  <a:pt x="1229" y="954"/>
                  <a:pt x="1229" y="615"/>
                </a:cubicBezTo>
                <a:lnTo>
                  <a:pt x="1229" y="615"/>
                </a:lnTo>
                <a:cubicBezTo>
                  <a:pt x="1229" y="275"/>
                  <a:pt x="954" y="0"/>
                  <a:pt x="615" y="0"/>
                </a:cubicBezTo>
                <a:lnTo>
                  <a:pt x="615" y="0"/>
                </a:lnTo>
                <a:cubicBezTo>
                  <a:pt x="276" y="0"/>
                  <a:pt x="0" y="275"/>
                  <a:pt x="0" y="615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EFA796D8-E499-4A38-AA3F-EBF484DD979A}"/>
              </a:ext>
            </a:extLst>
          </p:cNvPr>
          <p:cNvSpPr txBox="1"/>
          <p:nvPr/>
        </p:nvSpPr>
        <p:spPr>
          <a:xfrm>
            <a:off x="2036902" y="6303609"/>
            <a:ext cx="3709701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5400" b="1" spc="-3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sz="4800" dirty="0"/>
              <a:t>DESIGN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92B7D849-4E91-4680-9FD5-113C7AFC2D99}"/>
              </a:ext>
            </a:extLst>
          </p:cNvPr>
          <p:cNvSpPr txBox="1"/>
          <p:nvPr/>
        </p:nvSpPr>
        <p:spPr>
          <a:xfrm>
            <a:off x="2036903" y="7124002"/>
            <a:ext cx="3709702" cy="151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ts val="3600"/>
              </a:lnSpc>
              <a:defRPr sz="4400" b="1" spc="-2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Aplicação do</a:t>
            </a:r>
          </a:p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BPMN</a:t>
            </a:r>
          </a:p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DER</a:t>
            </a: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ADC24E54-A86D-4557-AE55-64CB27281E15}"/>
              </a:ext>
            </a:extLst>
          </p:cNvPr>
          <p:cNvSpPr txBox="1"/>
          <p:nvPr/>
        </p:nvSpPr>
        <p:spPr>
          <a:xfrm>
            <a:off x="2158924" y="3466191"/>
            <a:ext cx="1491315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  <p:pic>
        <p:nvPicPr>
          <p:cNvPr id="41" name="Gráfico 40" descr="Gráfico de decisão">
            <a:extLst>
              <a:ext uri="{FF2B5EF4-FFF2-40B4-BE49-F238E27FC236}">
                <a16:creationId xmlns:a16="http://schemas.microsoft.com/office/drawing/2014/main" id="{8F38AB93-130F-424E-A963-EF332F5A0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5752" y="9312745"/>
            <a:ext cx="1512000" cy="1512000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CC70E38-CE0A-4F7E-9B54-37E8338837D7}"/>
              </a:ext>
            </a:extLst>
          </p:cNvPr>
          <p:cNvSpPr/>
          <p:nvPr/>
        </p:nvSpPr>
        <p:spPr>
          <a:xfrm>
            <a:off x="7106596" y="5937178"/>
            <a:ext cx="12745509" cy="3736211"/>
          </a:xfrm>
          <a:prstGeom prst="round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B976BC9-E484-47EB-B400-8CA49144BA6D}"/>
              </a:ext>
            </a:extLst>
          </p:cNvPr>
          <p:cNvSpPr txBox="1"/>
          <p:nvPr/>
        </p:nvSpPr>
        <p:spPr>
          <a:xfrm>
            <a:off x="7354411" y="5544430"/>
            <a:ext cx="122240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chemeClr val="bg1"/>
                </a:solidFill>
              </a:rPr>
              <a:t> Após a aplicação do AS IS e TO BE, foi construído um BPMN e um DER referente aos processos de negócio apresentando as soluções para a cadeia de adoção de animais. Este BPMN apresenta de forma macro os passos necessário para concluir um processo de adoção dentro um cenário que se espera ser o ideal para digitalizar a solução de adoção.</a:t>
            </a:r>
            <a:r>
              <a:rPr lang="pt-BR" dirty="0"/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00643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Big Data Infographics - S1">
      <a:dk1>
        <a:srgbClr val="747994"/>
      </a:dk1>
      <a:lt1>
        <a:srgbClr val="FFFFFF"/>
      </a:lt1>
      <a:dk2>
        <a:srgbClr val="111340"/>
      </a:dk2>
      <a:lt2>
        <a:srgbClr val="FFFFFF"/>
      </a:lt2>
      <a:accent1>
        <a:srgbClr val="87C143"/>
      </a:accent1>
      <a:accent2>
        <a:srgbClr val="51AF8B"/>
      </a:accent2>
      <a:accent3>
        <a:srgbClr val="408CB3"/>
      </a:accent3>
      <a:accent4>
        <a:srgbClr val="3470B2"/>
      </a:accent4>
      <a:accent5>
        <a:srgbClr val="7769B2"/>
      </a:accent5>
      <a:accent6>
        <a:srgbClr val="C3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2d77572-6ae0-44a6-ba93-7cce530206da">
      <UserInfo>
        <DisplayName/>
        <AccountId xsi:nil="true"/>
        <AccountType/>
      </UserInfo>
    </SharedWithUsers>
    <MediaLengthInSeconds xmlns="b99b10db-e395-48ed-880f-26335c0e265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E35C29526DDA45A1E694D4B3CAD87E" ma:contentTypeVersion="12" ma:contentTypeDescription="Crie um novo documento." ma:contentTypeScope="" ma:versionID="a738395a5bbe584307b05a093cbacdec">
  <xsd:schema xmlns:xsd="http://www.w3.org/2001/XMLSchema" xmlns:xs="http://www.w3.org/2001/XMLSchema" xmlns:p="http://schemas.microsoft.com/office/2006/metadata/properties" xmlns:ns2="b99b10db-e395-48ed-880f-26335c0e265b" xmlns:ns3="52d77572-6ae0-44a6-ba93-7cce530206da" targetNamespace="http://schemas.microsoft.com/office/2006/metadata/properties" ma:root="true" ma:fieldsID="82b94a0240951c5457306d7d9f45e8a3" ns2:_="" ns3:_="">
    <xsd:import namespace="b99b10db-e395-48ed-880f-26335c0e265b"/>
    <xsd:import namespace="52d77572-6ae0-44a6-ba93-7cce530206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9b10db-e395-48ed-880f-26335c0e26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77572-6ae0-44a6-ba93-7cce530206d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D10061-F6DF-4072-B276-C001053610CF}">
  <ds:schemaRefs>
    <ds:schemaRef ds:uri="http://schemas.microsoft.com/office/infopath/2007/PartnerControls"/>
    <ds:schemaRef ds:uri="52d77572-6ae0-44a6-ba93-7cce530206da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b99b10db-e395-48ed-880f-26335c0e265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CC836FC-CCF1-455B-85B3-7DD75D11AF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9b10db-e395-48ed-880f-26335c0e265b"/>
    <ds:schemaRef ds:uri="52d77572-6ae0-44a6-ba93-7cce530206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BE295B-D867-422B-B0AF-4ED43B11A0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83253</TotalTime>
  <Words>815</Words>
  <Application>Microsoft Office PowerPoint</Application>
  <PresentationFormat>Personalizar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Microsoft YaHei</vt:lpstr>
      <vt:lpstr>Arial</vt:lpstr>
      <vt:lpstr>Calibri</vt:lpstr>
      <vt:lpstr>Lucida Sans</vt:lpstr>
      <vt:lpstr>Open Sans</vt:lpstr>
      <vt:lpstr>Open Sans Light</vt:lpstr>
      <vt:lpstr>Poppins</vt:lpstr>
      <vt:lpstr>Default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Pedro Augusto Córdova de Araújo</dc:creator>
  <cp:keywords/>
  <dc:description/>
  <cp:lastModifiedBy>Pedro Augusto Córdova de Araújo</cp:lastModifiedBy>
  <cp:revision>9845</cp:revision>
  <cp:lastPrinted>2019-09-18T23:04:43Z</cp:lastPrinted>
  <dcterms:created xsi:type="dcterms:W3CDTF">2014-11-12T21:47:38Z</dcterms:created>
  <dcterms:modified xsi:type="dcterms:W3CDTF">2021-12-04T21:19:50Z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0x0101007BE35C29526DDA45A1E694D4B3CAD87E</vt:lpwstr>
  </property>
  <property fmtid="{D5CDD505-2E9C-101B-9397-08002B2CF9AE}" pid="3" name="Order">
    <vt:r8>1906600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