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0"/>
  </p:notesMasterIdLst>
  <p:handoutMasterIdLst>
    <p:handoutMasterId r:id="rId21"/>
  </p:handoutMasterIdLst>
  <p:sldIdLst>
    <p:sldId id="257" r:id="rId5"/>
    <p:sldId id="268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4" r:id="rId18"/>
    <p:sldId id="283" r:id="rId19"/>
  </p:sldIdLst>
  <p:sldSz cx="12188825" cy="6858000"/>
  <p:notesSz cx="6858000" cy="9144000"/>
  <p:defaultTextStyle>
    <a:defPPr rtl="0">
      <a:defRPr lang="pt-b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68" d="100"/>
          <a:sy n="68" d="100"/>
        </p:scale>
        <p:origin x="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9429053-DC2A-4342-ADD4-2FD729D91E2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Clique para editar o texto Mestre</a:t>
            </a:r>
          </a:p>
          <a:p>
            <a:pPr lvl="1" rtl="0"/>
            <a:r>
              <a:t>Segundo nível</a:t>
            </a:r>
          </a:p>
          <a:p>
            <a:pPr lvl="2" rtl="0"/>
            <a:r>
              <a:t>Terceiro nível</a:t>
            </a:r>
          </a:p>
          <a:p>
            <a:pPr lvl="3" rtl="0"/>
            <a:r>
              <a:t>Quarto nível</a:t>
            </a:r>
          </a:p>
          <a:p>
            <a:pPr lvl="4" rtl="0"/>
            <a:r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3EBA5BD7-F043-4D1B-AA17-CD412FC534DE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ctor Re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nh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v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Forma Liv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2" name="Espaço Reservado para Dat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Espaço Reservado para o Número do Slide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ctor Re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pt-BR"/>
              <a:t>Clique no ícone para adicionar uma imagem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has à esqu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v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Forma Liv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 rtl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A</a:t>
            </a:r>
            <a:r>
              <a:rPr lang="pt-br" dirty="0"/>
              <a:t>plicação para Processos de Negócios </a:t>
            </a:r>
            <a:r>
              <a:rPr lang="pt-BR" dirty="0"/>
              <a:t>–</a:t>
            </a:r>
            <a:r>
              <a:rPr lang="pt-br" dirty="0"/>
              <a:t> 2° semestre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3261072"/>
          </a:xfrm>
        </p:spPr>
        <p:txBody>
          <a:bodyPr rtlCol="0"/>
          <a:lstStyle/>
          <a:p>
            <a:pPr rtl="0"/>
            <a:r>
              <a:rPr lang="pt-BR" dirty="0"/>
              <a:t>C</a:t>
            </a:r>
            <a:r>
              <a:rPr lang="pt-br" dirty="0"/>
              <a:t>ondomínio</a:t>
            </a:r>
          </a:p>
          <a:p>
            <a:pPr rtl="0"/>
            <a:r>
              <a:rPr lang="pt-BR" sz="1600" dirty="0"/>
              <a:t>Professora: Eveline Alonso veloso</a:t>
            </a:r>
          </a:p>
          <a:p>
            <a:pPr rtl="0"/>
            <a:endParaRPr lang="pt-BR" sz="1600" dirty="0"/>
          </a:p>
          <a:p>
            <a:pPr rtl="0"/>
            <a:endParaRPr lang="pt-BR" sz="1600" dirty="0"/>
          </a:p>
          <a:p>
            <a:pPr rtl="0"/>
            <a:r>
              <a:rPr lang="pt-BR" sz="1600" dirty="0"/>
              <a:t>-Alonso batista de oliveira júnior</a:t>
            </a:r>
          </a:p>
          <a:p>
            <a:pPr rtl="0"/>
            <a:r>
              <a:rPr lang="pt-BR" sz="1600" dirty="0"/>
              <a:t>-Bogos bedik chaves sismanoglu</a:t>
            </a:r>
          </a:p>
          <a:p>
            <a:pPr rtl="0"/>
            <a:r>
              <a:rPr lang="pt-BR" sz="1600" dirty="0"/>
              <a:t>-Gustavo castro candeia</a:t>
            </a:r>
          </a:p>
          <a:p>
            <a:pPr rtl="0"/>
            <a:r>
              <a:rPr lang="pt-BR" sz="1600" dirty="0"/>
              <a:t>-halex Maciel silva vieira</a:t>
            </a:r>
          </a:p>
          <a:p>
            <a:pPr rtl="0"/>
            <a:r>
              <a:rPr lang="pt-BR" sz="1600" dirty="0"/>
              <a:t>-Rafael soutto mayor assumpção pinheiro alves</a:t>
            </a:r>
          </a:p>
          <a:p>
            <a:pPr rtl="0"/>
            <a:r>
              <a:rPr lang="pt-BR" sz="1600" dirty="0"/>
              <a:t>-Welbert luiz silva júnior</a:t>
            </a:r>
          </a:p>
          <a:p>
            <a:pPr rtl="0"/>
            <a:endParaRPr lang="pt-BR" sz="1600" dirty="0"/>
          </a:p>
          <a:p>
            <a:pPr rtl="0"/>
            <a:endParaRPr lang="pt-BR" sz="1600" dirty="0"/>
          </a:p>
          <a:p>
            <a:pPr rtl="0"/>
            <a:r>
              <a:rPr lang="pt-BR" sz="1600" dirty="0"/>
              <a:t>Pontifícia universidade católica de minas Gerais</a:t>
            </a:r>
          </a:p>
          <a:p>
            <a:pPr rtl="0"/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45A932-644A-468D-8162-5DB4E90AF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dirty="0">
                <a:latin typeface="+mn-lt"/>
              </a:rPr>
              <a:t>Modelagem To be – Gerenciar calendário de eventos</a:t>
            </a:r>
            <a:endParaRPr lang="pt-BR" sz="4000" dirty="0"/>
          </a:p>
        </p:txBody>
      </p:sp>
      <p:pic>
        <p:nvPicPr>
          <p:cNvPr id="5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347BA1A2-AB01-462F-BC0D-C36D7B5CF9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487" y="2108994"/>
            <a:ext cx="9990140" cy="3912294"/>
          </a:xfrm>
        </p:spPr>
      </p:pic>
    </p:spTree>
    <p:extLst>
      <p:ext uri="{BB962C8B-B14F-4D97-AF65-F5344CB8AC3E}">
        <p14:creationId xmlns:p14="http://schemas.microsoft.com/office/powerpoint/2010/main" val="262189129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03112D-ECB3-49B4-B8BC-60344D26D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dirty="0">
                <a:latin typeface="+mn-lt"/>
              </a:rPr>
              <a:t>Modelagem To be – </a:t>
            </a:r>
            <a:r>
              <a:rPr lang="pt-BR" sz="4000" i="0" dirty="0">
                <a:effectLst/>
                <a:latin typeface="+mn-lt"/>
              </a:rPr>
              <a:t>Confirmação dos moradores que participarão de eventos</a:t>
            </a:r>
            <a:endParaRPr lang="pt-BR" sz="4000" dirty="0">
              <a:latin typeface="+mn-lt"/>
            </a:endParaRPr>
          </a:p>
        </p:txBody>
      </p:sp>
      <p:pic>
        <p:nvPicPr>
          <p:cNvPr id="5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C04C7220-F814-40D8-B3FC-E035D8F729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52" y="2348880"/>
            <a:ext cx="10795526" cy="3874765"/>
          </a:xfrm>
        </p:spPr>
      </p:pic>
    </p:spTree>
    <p:extLst>
      <p:ext uri="{BB962C8B-B14F-4D97-AF65-F5344CB8AC3E}">
        <p14:creationId xmlns:p14="http://schemas.microsoft.com/office/powerpoint/2010/main" val="346394125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B9C41C-F617-455D-BB80-C8D2355FE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000" dirty="0">
                <a:latin typeface="+mn-lt"/>
              </a:rPr>
              <a:t>Modelagem To be – </a:t>
            </a:r>
            <a:r>
              <a:rPr lang="pt-BR" sz="4000" i="0" dirty="0">
                <a:effectLst/>
                <a:latin typeface="+mn-lt"/>
              </a:rPr>
              <a:t>Cadastrar e gerenciar reservas de espaço das áreas de lazer</a:t>
            </a:r>
            <a:r>
              <a:rPr lang="pt-BR" sz="4000" dirty="0">
                <a:latin typeface="+mn-lt"/>
              </a:rPr>
              <a:t> </a:t>
            </a:r>
          </a:p>
        </p:txBody>
      </p:sp>
      <p:pic>
        <p:nvPicPr>
          <p:cNvPr id="5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078AA6A1-BF98-4C25-9E11-538DB341A7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951" y="1701800"/>
            <a:ext cx="9662523" cy="4462463"/>
          </a:xfrm>
        </p:spPr>
      </p:pic>
    </p:spTree>
    <p:extLst>
      <p:ext uri="{BB962C8B-B14F-4D97-AF65-F5344CB8AC3E}">
        <p14:creationId xmlns:p14="http://schemas.microsoft.com/office/powerpoint/2010/main" val="107416961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88046E-89C9-47F2-B3A1-8A349EB9B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9988097" cy="562075"/>
          </a:xfrm>
        </p:spPr>
        <p:txBody>
          <a:bodyPr>
            <a:normAutofit fontScale="90000"/>
          </a:bodyPr>
          <a:lstStyle/>
          <a:p>
            <a:pPr algn="ctr"/>
            <a:r>
              <a:rPr lang="pt-BR"/>
              <a:t>Modelo Relacional</a:t>
            </a:r>
            <a:endParaRPr lang="pt-BR" dirty="0"/>
          </a:p>
        </p:txBody>
      </p:sp>
      <p:pic>
        <p:nvPicPr>
          <p:cNvPr id="15" name="Espaço Reservado para Conteúdo 14" descr="Diagrama&#10;&#10;Descrição gerada automaticamente">
            <a:extLst>
              <a:ext uri="{FF2B5EF4-FFF2-40B4-BE49-F238E27FC236}">
                <a16:creationId xmlns:a16="http://schemas.microsoft.com/office/drawing/2014/main" id="{62E09965-8573-40C0-85B9-F6605709AF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012" y="870854"/>
            <a:ext cx="7704855" cy="5847435"/>
          </a:xfrm>
        </p:spPr>
      </p:pic>
    </p:spTree>
    <p:extLst>
      <p:ext uri="{BB962C8B-B14F-4D97-AF65-F5344CB8AC3E}">
        <p14:creationId xmlns:p14="http://schemas.microsoft.com/office/powerpoint/2010/main" val="52766497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B95ED0-68FC-40AC-8689-CAA685F2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pPr algn="ctr"/>
            <a:r>
              <a:rPr lang="pt-BR" dirty="0"/>
              <a:t>Tabela de Indicadores</a:t>
            </a:r>
          </a:p>
        </p:txBody>
      </p:sp>
      <p:pic>
        <p:nvPicPr>
          <p:cNvPr id="5" name="Espaço Reservado para Conteúdo 4" descr="Tabela&#10;&#10;Descrição gerada automaticamente">
            <a:extLst>
              <a:ext uri="{FF2B5EF4-FFF2-40B4-BE49-F238E27FC236}">
                <a16:creationId xmlns:a16="http://schemas.microsoft.com/office/drawing/2014/main" id="{9A11335C-715C-40A2-9207-215457B9E3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436" y="1701797"/>
            <a:ext cx="5371394" cy="4462272"/>
          </a:xfrm>
          <a:noFill/>
        </p:spPr>
      </p:pic>
    </p:spTree>
    <p:extLst>
      <p:ext uri="{BB962C8B-B14F-4D97-AF65-F5344CB8AC3E}">
        <p14:creationId xmlns:p14="http://schemas.microsoft.com/office/powerpoint/2010/main" val="62767442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3FFE93-D2A4-4955-84ED-952033A53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54C669-DFFA-414D-9A5E-B87223071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b="0" i="0" dirty="0">
              <a:effectLst/>
              <a:latin typeface="-apple-system"/>
            </a:endParaRPr>
          </a:p>
          <a:p>
            <a:r>
              <a:rPr lang="pt-BR" b="0" i="0" dirty="0">
                <a:effectLst/>
                <a:latin typeface="-apple-system"/>
              </a:rPr>
              <a:t>O objetivo deste trabalho foi a centralização administrativa de um condomínio em uma plataforma que simplifica e dá fluidez a todo o processo gerencial de um condomínio.</a:t>
            </a:r>
          </a:p>
          <a:p>
            <a:r>
              <a:rPr lang="pt-BR" dirty="0">
                <a:latin typeface="-apple-system"/>
              </a:rPr>
              <a:t>E</a:t>
            </a:r>
            <a:r>
              <a:rPr lang="pt-BR" b="0" i="0" dirty="0">
                <a:effectLst/>
                <a:latin typeface="-apple-system"/>
              </a:rPr>
              <a:t>stamos entregando uma plataforma pronta para ser implementada com as funcionalidades que automatizamos em pleno funcionamento e devidamente testadas.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108977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en-US" sz="5400" dirty="0"/>
              <a:t>Introdução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rtl="0">
              <a:buNone/>
            </a:pPr>
            <a:endParaRPr lang="en-US" dirty="0"/>
          </a:p>
          <a:p>
            <a:pPr rtl="0"/>
            <a:r>
              <a:rPr lang="en-US" dirty="0"/>
              <a:t>Pesquisas indicam que o mercado condominial movimentou 165 bilhões de reais somente em 2019.</a:t>
            </a:r>
          </a:p>
          <a:p>
            <a:pPr rtl="0"/>
            <a:r>
              <a:rPr lang="pt-BR" dirty="0"/>
              <a:t>A</a:t>
            </a:r>
            <a:r>
              <a:rPr lang="pt-BR" b="0" i="0" dirty="0">
                <a:effectLst/>
              </a:rPr>
              <a:t>dministrar um condomínio não é uma tarefa fácil</a:t>
            </a:r>
            <a:r>
              <a:rPr lang="pt-BR" sz="2100" b="0" i="0" dirty="0">
                <a:effectLst/>
              </a:rPr>
              <a:t>.</a:t>
            </a:r>
          </a:p>
          <a:p>
            <a:pPr rtl="0"/>
            <a:r>
              <a:rPr lang="pt-BR" dirty="0"/>
              <a:t>O</a:t>
            </a:r>
            <a:r>
              <a:rPr lang="pt-BR" b="0" i="0" dirty="0">
                <a:effectLst/>
              </a:rPr>
              <a:t>s sistemas de gerenciamento para condomínios trazem conforto e facilidade para a administração e para os moradores</a:t>
            </a:r>
            <a:r>
              <a:rPr lang="pt-BR" sz="1600" b="0" i="0" dirty="0">
                <a:effectLst/>
                <a:latin typeface="-apple-system"/>
              </a:rPr>
              <a:t>.</a:t>
            </a:r>
            <a:endParaRPr lang="pt-BR" sz="1600" dirty="0">
              <a:latin typeface="-apple-system"/>
            </a:endParaRPr>
          </a:p>
          <a:p>
            <a:pPr marL="0" indent="0" rtl="0">
              <a:buNone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E602D7-BD99-4647-A789-171CA5C49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dirty="0"/>
              <a:t>Objetivo geral e específico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DFF27D-41DD-49C8-9078-D7A1FD98A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endParaRPr lang="pt-BR" b="0" i="0" dirty="0">
              <a:effectLst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</a:rPr>
              <a:t>O objetivo geral deste trabalho é desenvolver um sistema de gerenciamento de condomínio que supera demandas administrativas deste, visando o seu bom funcionamento.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dirty="0"/>
              <a:t>O objetivo específico é centralizar em uma única plataforma o gerenciamento do condomínio.</a:t>
            </a:r>
            <a:endParaRPr lang="pt-BR" b="0" i="0" dirty="0">
              <a:effectLst/>
            </a:endParaRPr>
          </a:p>
          <a:p>
            <a:pPr marL="0" indent="0">
              <a:buNone/>
            </a:pP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673387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C126A9-8C6A-4324-B382-82CF87043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dirty="0">
                <a:latin typeface="+mn-lt"/>
              </a:rPr>
              <a:t>Justificativa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FB4EBF-635B-4918-9D2C-A29C5D5B8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rtl="0">
              <a:spcBef>
                <a:spcPts val="0"/>
              </a:spcBef>
              <a:spcAft>
                <a:spcPts val="1000"/>
              </a:spcAft>
            </a:pPr>
            <a:endParaRPr lang="pt-BR" b="0" i="0" u="none" strike="noStrike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1000"/>
              </a:spcAft>
            </a:pPr>
            <a:r>
              <a:rPr lang="pt-BR" b="0" i="0" u="none" strike="noStrike" dirty="0">
                <a:effectLst/>
              </a:rPr>
              <a:t>Geralmente todas as funções ficam centralizadas no síndico, dificultando a administração do condomínio, gerando conflito e, em alguns casos, até processos judiciais oriundos de uma má administração.</a:t>
            </a:r>
            <a:endParaRPr lang="pt-BR" dirty="0"/>
          </a:p>
          <a:p>
            <a:r>
              <a:rPr lang="pt-BR" dirty="0"/>
              <a:t>V</a:t>
            </a:r>
            <a:r>
              <a:rPr lang="pt-BR" b="0" i="0" u="none" strike="noStrike" dirty="0">
                <a:effectLst/>
              </a:rPr>
              <a:t>imos a necessidade de elaborar um sistema de gerenciamento condominial que auxilie o condomínio em sua comunicação interna.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7830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E2B654-4315-4F9F-8A95-211DCB0E0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786211"/>
          </a:xfrm>
        </p:spPr>
        <p:txBody>
          <a:bodyPr>
            <a:noAutofit/>
          </a:bodyPr>
          <a:lstStyle/>
          <a:p>
            <a:pPr algn="ctr"/>
            <a:r>
              <a:rPr lang="pt-BR" sz="5400" dirty="0"/>
              <a:t>Participantes do processo de negócio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81E997-C693-47E1-9E58-2D675F895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2146722"/>
            <a:ext cx="10360501" cy="4462272"/>
          </a:xfrm>
        </p:spPr>
        <p:txBody>
          <a:bodyPr>
            <a:normAutofit/>
          </a:bodyPr>
          <a:lstStyle/>
          <a:p>
            <a:pPr marL="457200" algn="just" rtl="0">
              <a:spcBef>
                <a:spcPts val="0"/>
              </a:spcBef>
              <a:spcAft>
                <a:spcPts val="1000"/>
              </a:spcAft>
            </a:pPr>
            <a:endParaRPr lang="pt-BR" dirty="0"/>
          </a:p>
          <a:p>
            <a:pPr marL="457200" algn="just" rtl="0">
              <a:spcBef>
                <a:spcPts val="0"/>
              </a:spcBef>
              <a:spcAft>
                <a:spcPts val="1000"/>
              </a:spcAft>
            </a:pPr>
            <a:r>
              <a:rPr lang="pt-BR" dirty="0"/>
              <a:t>Síndico: </a:t>
            </a:r>
            <a:r>
              <a:rPr lang="pt-BR" b="0" i="0" u="none" strike="noStrike" dirty="0">
                <a:effectLst/>
              </a:rPr>
              <a:t>Aquele que busca gerenciar o condomínio, manter relações estáveis, ser o representante dos moradores.</a:t>
            </a:r>
            <a:endParaRPr lang="pt-BR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1000"/>
              </a:spcAft>
            </a:pPr>
            <a:r>
              <a:rPr lang="pt-BR" dirty="0"/>
              <a:t>Moradores: São os indivíduos que constituem o condomínio, que serão representados pelo síndico e expressam suas vontades para o mesmo.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480681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966D6A-467C-4E2F-AFBF-9E1BBC3F9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438" y="332656"/>
            <a:ext cx="10360501" cy="1223963"/>
          </a:xfrm>
        </p:spPr>
        <p:txBody>
          <a:bodyPr>
            <a:noAutofit/>
          </a:bodyPr>
          <a:lstStyle/>
          <a:p>
            <a:pPr algn="ctr"/>
            <a:r>
              <a:rPr lang="pt-BR" sz="4000" dirty="0">
                <a:latin typeface="+mn-lt"/>
              </a:rPr>
              <a:t>Modelagem To be – Gerenciar Moradores</a:t>
            </a:r>
          </a:p>
        </p:txBody>
      </p:sp>
      <p:pic>
        <p:nvPicPr>
          <p:cNvPr id="5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803E7D66-493B-45E7-9F6A-38061BC77C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438" y="1974236"/>
            <a:ext cx="10361612" cy="4422416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3567220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CF40B7-B49B-45F8-B753-D1D8C680C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61385"/>
            <a:ext cx="10360501" cy="1223963"/>
          </a:xfrm>
        </p:spPr>
        <p:txBody>
          <a:bodyPr>
            <a:normAutofit/>
          </a:bodyPr>
          <a:lstStyle/>
          <a:p>
            <a:pPr algn="ctr"/>
            <a:r>
              <a:rPr lang="pt-BR" sz="4000" dirty="0">
                <a:latin typeface="+mn-lt"/>
              </a:rPr>
              <a:t>Modelagem To be – Cadastrar </a:t>
            </a:r>
            <a:r>
              <a:rPr lang="pt-BR" sz="4000" i="0" dirty="0">
                <a:effectLst/>
                <a:latin typeface="+mn-lt"/>
              </a:rPr>
              <a:t> emitir e notificar avisos idealizados pelo síndico</a:t>
            </a:r>
            <a:endParaRPr lang="pt-BR" sz="4000" dirty="0">
              <a:latin typeface="+mn-lt"/>
            </a:endParaRPr>
          </a:p>
        </p:txBody>
      </p:sp>
      <p:pic>
        <p:nvPicPr>
          <p:cNvPr id="5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DD46746B-7297-40AA-94F9-6FCCBE0FF7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23" y="1871042"/>
            <a:ext cx="10606902" cy="4222254"/>
          </a:xfrm>
        </p:spPr>
      </p:pic>
    </p:spTree>
    <p:extLst>
      <p:ext uri="{BB962C8B-B14F-4D97-AF65-F5344CB8AC3E}">
        <p14:creationId xmlns:p14="http://schemas.microsoft.com/office/powerpoint/2010/main" val="353344630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46C9B8-0FE7-4B24-9F3B-6126F09C5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876" y="300908"/>
            <a:ext cx="10360501" cy="1223963"/>
          </a:xfrm>
        </p:spPr>
        <p:txBody>
          <a:bodyPr/>
          <a:lstStyle/>
          <a:p>
            <a:pPr algn="ctr"/>
            <a:r>
              <a:rPr lang="pt-BR" sz="4000" dirty="0">
                <a:latin typeface="+mn-lt"/>
              </a:rPr>
              <a:t>Modelagem To be – </a:t>
            </a:r>
            <a:r>
              <a:rPr lang="pt-BR" sz="4000" i="0" dirty="0">
                <a:effectLst/>
                <a:latin typeface="+mn-lt"/>
              </a:rPr>
              <a:t>Cadastro de projetos e sugestões de melhorias no condomínio</a:t>
            </a:r>
            <a:endParaRPr lang="pt-BR" sz="4000" dirty="0">
              <a:latin typeface="+mn-lt"/>
            </a:endParaRPr>
          </a:p>
        </p:txBody>
      </p:sp>
      <p:pic>
        <p:nvPicPr>
          <p:cNvPr id="5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C28EAA88-E041-4827-9AB3-D1D1C29416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988" y="1701800"/>
            <a:ext cx="7625489" cy="4855292"/>
          </a:xfrm>
        </p:spPr>
      </p:pic>
    </p:spTree>
    <p:extLst>
      <p:ext uri="{BB962C8B-B14F-4D97-AF65-F5344CB8AC3E}">
        <p14:creationId xmlns:p14="http://schemas.microsoft.com/office/powerpoint/2010/main" val="197416998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0C693E-1117-4070-8458-3CCB92E57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4000" dirty="0">
                <a:latin typeface="+mn-lt"/>
              </a:rPr>
              <a:t>Modelagem To be – </a:t>
            </a:r>
            <a:r>
              <a:rPr lang="pt-BR" sz="4000" i="0" dirty="0">
                <a:effectLst/>
                <a:latin typeface="+mn-lt"/>
              </a:rPr>
              <a:t>Sistematizar enquetes de votação </a:t>
            </a:r>
            <a:r>
              <a:rPr lang="pt-BR" sz="4000" dirty="0">
                <a:latin typeface="+mn-lt"/>
              </a:rPr>
              <a:t> </a:t>
            </a:r>
          </a:p>
        </p:txBody>
      </p:sp>
      <p:pic>
        <p:nvPicPr>
          <p:cNvPr id="5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7971BC60-2170-474C-A9C3-54DA5AF000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951" y="1701800"/>
            <a:ext cx="10247868" cy="4881563"/>
          </a:xfrm>
        </p:spPr>
      </p:pic>
    </p:spTree>
    <p:extLst>
      <p:ext uri="{BB962C8B-B14F-4D97-AF65-F5344CB8AC3E}">
        <p14:creationId xmlns:p14="http://schemas.microsoft.com/office/powerpoint/2010/main" val="399683030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cnologi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14_TF02787990" id="{E2EB6F66-559D-4935-B0FE-CC1100470BBA}" vid="{EDFAEEEF-A820-4D8D-8A70-9CA9D460C139}"/>
    </a:ext>
  </a:extLst>
</a:theme>
</file>

<file path=ppt/theme/theme2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com linhas de circuito triplas (widescreen)</Template>
  <TotalTime>445</TotalTime>
  <Words>367</Words>
  <Application>Microsoft Office PowerPoint</Application>
  <PresentationFormat>Personalizar</PresentationFormat>
  <Paragraphs>45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-apple-system</vt:lpstr>
      <vt:lpstr>Arial</vt:lpstr>
      <vt:lpstr>Calibri</vt:lpstr>
      <vt:lpstr>Tecnologia 16x9</vt:lpstr>
      <vt:lpstr>Aplicação para Processos de Negócios – 2° semestre</vt:lpstr>
      <vt:lpstr>Introdução</vt:lpstr>
      <vt:lpstr>Objetivo geral e específico</vt:lpstr>
      <vt:lpstr>Justificativa</vt:lpstr>
      <vt:lpstr>Participantes do processo de negócio</vt:lpstr>
      <vt:lpstr>Modelagem To be – Gerenciar Moradores</vt:lpstr>
      <vt:lpstr>Modelagem To be – Cadastrar  emitir e notificar avisos idealizados pelo síndico</vt:lpstr>
      <vt:lpstr>Modelagem To be – Cadastro de projetos e sugestões de melhorias no condomínio</vt:lpstr>
      <vt:lpstr>Modelagem To be – Sistematizar enquetes de votação  </vt:lpstr>
      <vt:lpstr>Modelagem To be – Gerenciar calendário de eventos</vt:lpstr>
      <vt:lpstr>Modelagem To be – Confirmação dos moradores que participarão de eventos</vt:lpstr>
      <vt:lpstr>Modelagem To be – Cadastrar e gerenciar reservas de espaço das áreas de lazer </vt:lpstr>
      <vt:lpstr>Modelo Relacional</vt:lpstr>
      <vt:lpstr>Tabela de Indicadores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Aplicação para Processos de Negócios – 2° semestre</dc:title>
  <dc:creator>Welbert Junior</dc:creator>
  <cp:lastModifiedBy>Welbert Junior</cp:lastModifiedBy>
  <cp:revision>7</cp:revision>
  <dcterms:created xsi:type="dcterms:W3CDTF">2021-11-09T22:10:20Z</dcterms:created>
  <dcterms:modified xsi:type="dcterms:W3CDTF">2021-11-30T19:54:18Z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