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70" r:id="rId15"/>
    <p:sldId id="269" r:id="rId16"/>
    <p:sldId id="265" r:id="rId17"/>
    <p:sldId id="271" r:id="rId18"/>
    <p:sldId id="272" r:id="rId19"/>
    <p:sldId id="273" r:id="rId20"/>
    <p:sldId id="266" r:id="rId21"/>
  </p:sldIdLst>
  <p:sldSz cx="18288000" cy="10287000"/>
  <p:notesSz cx="6858000" cy="9144000"/>
  <p:embeddedFontLst>
    <p:embeddedFont>
      <p:font typeface="HK Grotesk Light" panose="020B0604020202020204" charset="0"/>
      <p:regular r:id="rId22"/>
    </p:embeddedFont>
    <p:embeddedFont>
      <p:font typeface="HK Grotesk Bold" panose="020B0604020202020204" charset="0"/>
      <p:regular r:id="rId23"/>
    </p:embeddedFont>
    <p:embeddedFont>
      <p:font typeface="Open Sans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rimo" panose="020B0604020202020204" charset="0"/>
      <p:regular r:id="rId29"/>
    </p:embeddedFont>
    <p:embeddedFont>
      <p:font typeface="Open Sans Light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39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914912">
            <a:off x="-1685210" y="993066"/>
            <a:ext cx="21855412" cy="687446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37661" y="328660"/>
            <a:ext cx="15655920" cy="3543677"/>
            <a:chOff x="0" y="0"/>
            <a:chExt cx="20874560" cy="4724903"/>
          </a:xfrm>
        </p:grpSpPr>
        <p:sp>
          <p:nvSpPr>
            <p:cNvPr id="4" name="TextBox 4"/>
            <p:cNvSpPr txBox="1"/>
            <p:nvPr/>
          </p:nvSpPr>
          <p:spPr>
            <a:xfrm>
              <a:off x="0" y="76200"/>
              <a:ext cx="20874560" cy="3443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90"/>
                </a:lnSpc>
              </a:pPr>
              <a:r>
                <a:rPr lang="en-US" sz="9000" spc="-270">
                  <a:solidFill>
                    <a:srgbClr val="FFFFFF"/>
                  </a:solidFill>
                  <a:latin typeface="HK Grotesk Bold"/>
                </a:rPr>
                <a:t>CONTEXTO DE NEGÓCIO  FARMÁCIA - 2° SEMESTRE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93864"/>
              <a:ext cx="11707761" cy="631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0728" y="3986527"/>
            <a:ext cx="4314379" cy="887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INTEGRANTES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30626" y="6262319"/>
            <a:ext cx="7845772" cy="360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André Moreira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Bernardo Campos Rodrigues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Brenda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Stefane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Campos de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Carvalho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Jennifer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Andreia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Gomes Pinto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Marcelo Moreira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Nunes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Victor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Mesquita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Garcia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Feltrim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71043" y="8039100"/>
            <a:ext cx="616957" cy="2563815"/>
            <a:chOff x="0" y="0"/>
            <a:chExt cx="822610" cy="316523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2310295"/>
              <a:ext cx="822610" cy="854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10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  <a:p>
              <a:pPr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10924" y="309180"/>
            <a:ext cx="17007744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b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PRODUTOS MENSAL DA  FARMÁCIA - </a:t>
            </a:r>
            <a:r>
              <a:rPr lang="en-US" sz="8000" b="1" spc="-24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US" sz="8000" b="1" spc="-24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67112"/>
            <a:ext cx="14935200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10924" y="309180"/>
            <a:ext cx="16349147" cy="228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b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PRODUTOS MENSAL DA  FARMÁCIA - </a:t>
            </a:r>
            <a:r>
              <a:rPr lang="en-US" sz="8000" b="1" spc="-24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endParaRPr lang="en-US" sz="8000" b="1" spc="-24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14649"/>
            <a:ext cx="13944600" cy="6001929"/>
          </a:xfrm>
          <a:prstGeom prst="rect">
            <a:avLst/>
          </a:prstGeom>
        </p:spPr>
      </p:pic>
      <p:grpSp>
        <p:nvGrpSpPr>
          <p:cNvPr id="8" name="Group 2"/>
          <p:cNvGrpSpPr/>
          <p:nvPr/>
        </p:nvGrpSpPr>
        <p:grpSpPr>
          <a:xfrm>
            <a:off x="17671043" y="8039100"/>
            <a:ext cx="616957" cy="2563815"/>
            <a:chOff x="0" y="0"/>
            <a:chExt cx="822610" cy="3165239"/>
          </a:xfrm>
        </p:grpSpPr>
        <p:sp>
          <p:nvSpPr>
            <p:cNvPr id="9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0" name="TextBox 4"/>
            <p:cNvSpPr txBox="1"/>
            <p:nvPr/>
          </p:nvSpPr>
          <p:spPr>
            <a:xfrm>
              <a:off x="0" y="2310295"/>
              <a:ext cx="822610" cy="854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11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  <a:p>
              <a:pPr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44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5643" y="7897428"/>
            <a:ext cx="616957" cy="2422592"/>
            <a:chOff x="0" y="0"/>
            <a:chExt cx="822610" cy="323012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2310295"/>
              <a:ext cx="822610" cy="91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12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  <a:p>
              <a:pPr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10924" y="309180"/>
            <a:ext cx="16349147" cy="2304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b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</a:t>
            </a:r>
            <a:r>
              <a:rPr lang="en-US" sz="8000" b="1" spc="-24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</a:t>
            </a:r>
            <a:r>
              <a:rPr lang="en-US" sz="8000" b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 DA  FARMÁCIA - </a:t>
            </a:r>
            <a:r>
              <a:rPr lang="en-US" sz="8000" b="1" spc="-24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endParaRPr lang="en-US" sz="8000" b="1" spc="-24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24175"/>
            <a:ext cx="15688471" cy="55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96671"/>
            <a:ext cx="18288000" cy="274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</a:t>
            </a: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 DA FARMÁCIA -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US" sz="8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90912"/>
            <a:ext cx="15468599" cy="5081588"/>
          </a:xfrm>
          <a:prstGeom prst="rect">
            <a:avLst/>
          </a:prstGeom>
        </p:spPr>
      </p:pic>
      <p:grpSp>
        <p:nvGrpSpPr>
          <p:cNvPr id="8" name="Group 2"/>
          <p:cNvGrpSpPr/>
          <p:nvPr/>
        </p:nvGrpSpPr>
        <p:grpSpPr>
          <a:xfrm>
            <a:off x="17671043" y="8039100"/>
            <a:ext cx="616957" cy="2563815"/>
            <a:chOff x="0" y="0"/>
            <a:chExt cx="822610" cy="3165239"/>
          </a:xfrm>
        </p:grpSpPr>
        <p:sp>
          <p:nvSpPr>
            <p:cNvPr id="9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0" name="TextBox 4"/>
            <p:cNvSpPr txBox="1"/>
            <p:nvPr/>
          </p:nvSpPr>
          <p:spPr>
            <a:xfrm>
              <a:off x="0" y="2310295"/>
              <a:ext cx="822610" cy="854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13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  <a:p>
              <a:pPr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96671"/>
            <a:ext cx="18288000" cy="274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 DA FARMÁCIA -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endParaRPr lang="en-US" sz="8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19500"/>
            <a:ext cx="14935200" cy="5486400"/>
          </a:xfrm>
          <a:prstGeom prst="rect">
            <a:avLst/>
          </a:prstGeom>
        </p:spPr>
      </p:pic>
      <p:grpSp>
        <p:nvGrpSpPr>
          <p:cNvPr id="8" name="Group 2"/>
          <p:cNvGrpSpPr/>
          <p:nvPr/>
        </p:nvGrpSpPr>
        <p:grpSpPr>
          <a:xfrm>
            <a:off x="17671043" y="8039100"/>
            <a:ext cx="616957" cy="2563815"/>
            <a:chOff x="0" y="0"/>
            <a:chExt cx="822610" cy="3165239"/>
          </a:xfrm>
        </p:grpSpPr>
        <p:sp>
          <p:nvSpPr>
            <p:cNvPr id="9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0" name="TextBox 4"/>
            <p:cNvSpPr txBox="1"/>
            <p:nvPr/>
          </p:nvSpPr>
          <p:spPr>
            <a:xfrm>
              <a:off x="0" y="2310295"/>
              <a:ext cx="822610" cy="854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14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  <a:p>
              <a:pPr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03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96671"/>
            <a:ext cx="18288000" cy="274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</a:t>
            </a: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 DA FARMÁCIA -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BARRAS</a:t>
            </a:r>
            <a:endParaRPr lang="en-US" sz="8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06586"/>
            <a:ext cx="14782800" cy="5551714"/>
          </a:xfrm>
          <a:prstGeom prst="rect">
            <a:avLst/>
          </a:prstGeom>
        </p:spPr>
      </p:pic>
      <p:grpSp>
        <p:nvGrpSpPr>
          <p:cNvPr id="8" name="Group 2"/>
          <p:cNvGrpSpPr/>
          <p:nvPr/>
        </p:nvGrpSpPr>
        <p:grpSpPr>
          <a:xfrm>
            <a:off x="17671043" y="8039100"/>
            <a:ext cx="616957" cy="2563815"/>
            <a:chOff x="0" y="0"/>
            <a:chExt cx="822610" cy="3165239"/>
          </a:xfrm>
        </p:grpSpPr>
        <p:sp>
          <p:nvSpPr>
            <p:cNvPr id="9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0" name="TextBox 4"/>
            <p:cNvSpPr txBox="1"/>
            <p:nvPr/>
          </p:nvSpPr>
          <p:spPr>
            <a:xfrm>
              <a:off x="0" y="2310295"/>
              <a:ext cx="822610" cy="854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15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  <a:p>
              <a:pPr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79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96671"/>
            <a:ext cx="18288000" cy="274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</a:t>
            </a: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 DA FARMÁCIA - </a:t>
            </a:r>
            <a:r>
              <a:rPr lang="en-US" sz="8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LISTAGEM</a:t>
            </a:r>
            <a:endParaRPr lang="en-US" sz="8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706586"/>
            <a:ext cx="15468600" cy="5551714"/>
          </a:xfrm>
          <a:prstGeom prst="rect">
            <a:avLst/>
          </a:prstGeom>
        </p:spPr>
      </p:pic>
      <p:grpSp>
        <p:nvGrpSpPr>
          <p:cNvPr id="8" name="Group 2"/>
          <p:cNvGrpSpPr/>
          <p:nvPr/>
        </p:nvGrpSpPr>
        <p:grpSpPr>
          <a:xfrm>
            <a:off x="17671043" y="8039100"/>
            <a:ext cx="616957" cy="2563815"/>
            <a:chOff x="0" y="0"/>
            <a:chExt cx="822610" cy="3165239"/>
          </a:xfrm>
        </p:grpSpPr>
        <p:sp>
          <p:nvSpPr>
            <p:cNvPr id="9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0" name="TextBox 4"/>
            <p:cNvSpPr txBox="1"/>
            <p:nvPr/>
          </p:nvSpPr>
          <p:spPr>
            <a:xfrm>
              <a:off x="0" y="2310295"/>
              <a:ext cx="822610" cy="854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16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  <a:p>
              <a:pPr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55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509828"/>
            <a:ext cx="18261321" cy="6491675"/>
            <a:chOff x="-932520" y="413071"/>
            <a:chExt cx="25364369" cy="8655567"/>
          </a:xfrm>
        </p:grpSpPr>
        <p:sp>
          <p:nvSpPr>
            <p:cNvPr id="3" name="TextBox 3"/>
            <p:cNvSpPr txBox="1"/>
            <p:nvPr/>
          </p:nvSpPr>
          <p:spPr>
            <a:xfrm>
              <a:off x="-932520" y="413071"/>
              <a:ext cx="25364369" cy="1558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80"/>
                </a:lnSpc>
              </a:pPr>
              <a:r>
                <a:rPr lang="en-US" sz="8000" b="1" spc="-2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CONCLUSÃO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97483" y="3084094"/>
              <a:ext cx="23284640" cy="5984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spc="-40" dirty="0">
                  <a:solidFill>
                    <a:srgbClr val="FFFFFF"/>
                  </a:solidFill>
                  <a:latin typeface="HK Grotesk Light"/>
                </a:rPr>
                <a:t>	</a:t>
              </a:r>
              <a:r>
                <a:rPr lang="en-US" sz="2000" spc="-40" dirty="0" smtClean="0">
                  <a:solidFill>
                    <a:srgbClr val="FFFFFF"/>
                  </a:solidFill>
                  <a:latin typeface="HK Grotesk Light"/>
                </a:rPr>
                <a:t>	</a:t>
              </a:r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Apresentamos </a:t>
              </a:r>
              <a:r>
                <a:rPr lang="pt-BR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conclusão do trabalho que consiste na aplicação de um modelo de Farmácia com um sistema onde temos o controle do estoque, vendas, pedidos feitos por delivery, emissão de nota fiscal, relatórios de medicamentos e produtos vendidos. Conseguimos operacionalizar a Farmácia com um sistema completo que ajuda ao proprietário gerir de forma eficiente seu negócio. </a:t>
              </a:r>
            </a:p>
            <a:p>
              <a:pPr>
                <a:lnSpc>
                  <a:spcPts val="2600"/>
                </a:lnSpc>
              </a:pPr>
              <a:endParaRPr lang="en-US" sz="2000" spc="-40" dirty="0">
                <a:solidFill>
                  <a:srgbClr val="FFFFFF"/>
                </a:solidFill>
                <a:latin typeface="Arimo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V="1">
            <a:off x="-5334000" y="7432737"/>
            <a:ext cx="18288000" cy="588682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297400" y="8106212"/>
            <a:ext cx="616957" cy="2084229"/>
            <a:chOff x="0" y="0"/>
            <a:chExt cx="822610" cy="2778972"/>
          </a:xfrm>
        </p:grpSpPr>
        <p:sp>
          <p:nvSpPr>
            <p:cNvPr id="7" name="AutoShape 7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2310295"/>
              <a:ext cx="822610" cy="468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399" dirty="0" smtClean="0">
                  <a:solidFill>
                    <a:srgbClr val="FFFFFF"/>
                  </a:solidFill>
                  <a:latin typeface="HK Grotesk Bold"/>
                </a:rPr>
                <a:t>17</a:t>
              </a: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495300"/>
            <a:ext cx="12240667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8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200" y="2476500"/>
            <a:ext cx="16342884" cy="523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</a:p>
          <a:p>
            <a:pPr algn="just">
              <a:lnSpc>
                <a:spcPct val="170000"/>
              </a:lnSpc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Com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advento da Pandemia de Covid-19 testando a infraestrutura global de tecnologia estava a Farmácia com o cenário manual, assim sendo, sem emissão de nota fiscal, anotações das vendas de forma manual, receituário físico, controle de estoque em caderno de anotações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002000" y="7999292"/>
            <a:ext cx="1821266" cy="2287708"/>
            <a:chOff x="0" y="0"/>
            <a:chExt cx="2428355" cy="3050278"/>
          </a:xfrm>
        </p:grpSpPr>
        <p:sp>
          <p:nvSpPr>
            <p:cNvPr id="5" name="AutoShape 5"/>
            <p:cNvSpPr/>
            <p:nvPr/>
          </p:nvSpPr>
          <p:spPr>
            <a:xfrm>
              <a:off x="2368390" y="0"/>
              <a:ext cx="59964" cy="1669224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173199"/>
              <a:ext cx="2428355" cy="877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15"/>
                </a:lnSpc>
              </a:pPr>
              <a:r>
                <a:rPr lang="en-US" sz="2266" dirty="0">
                  <a:solidFill>
                    <a:srgbClr val="FFFFFF"/>
                  </a:solidFill>
                  <a:latin typeface="HK Grotesk Bold"/>
                </a:rPr>
                <a:t>02</a:t>
              </a:r>
            </a:p>
            <a:p>
              <a:pPr algn="r">
                <a:lnSpc>
                  <a:spcPts val="2515"/>
                </a:lnSpc>
              </a:pPr>
              <a:endParaRPr lang="en-US" sz="2266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6458" y="957221"/>
            <a:ext cx="15621000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7999" b="1" spc="-23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7999" b="1" spc="-239" dirty="0">
              <a:solidFill>
                <a:srgbClr val="FFFFFF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381000" y="1655612"/>
            <a:ext cx="9525910" cy="4027704"/>
            <a:chOff x="2489200" y="-3833299"/>
            <a:chExt cx="12701213" cy="5370273"/>
          </a:xfrm>
        </p:grpSpPr>
        <p:sp>
          <p:nvSpPr>
            <p:cNvPr id="5" name="TextBox 5"/>
            <p:cNvSpPr txBox="1"/>
            <p:nvPr/>
          </p:nvSpPr>
          <p:spPr>
            <a:xfrm>
              <a:off x="2489200" y="-3833299"/>
              <a:ext cx="8467476" cy="6342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722937" y="883034"/>
              <a:ext cx="8467476" cy="653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spc="-60" dirty="0">
                <a:solidFill>
                  <a:srgbClr val="FFFFFF"/>
                </a:solidFill>
                <a:latin typeface="HK Grotesk Light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47800" y="3366604"/>
            <a:ext cx="14479658" cy="3454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Informatizar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Farmácia implementando uma aplicação de negócios com as personas, modelagem do processo de negócios, optamos em aplicar o processo de Vendas (TO BE), diagrama de entidades e relacionamento, modelo relacional, relatórios e gráficos analíticos e comandos SQL.</a:t>
            </a:r>
          </a:p>
          <a:p>
            <a:pPr>
              <a:lnSpc>
                <a:spcPts val="3854"/>
              </a:lnSpc>
            </a:pPr>
            <a:endParaRPr lang="en-US" sz="2964" spc="-59" dirty="0">
              <a:solidFill>
                <a:srgbClr val="FFFFFF"/>
              </a:solidFill>
              <a:latin typeface="HK Grotesk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927458" y="7624766"/>
            <a:ext cx="1928648" cy="2422592"/>
            <a:chOff x="0" y="0"/>
            <a:chExt cx="2571531" cy="3230123"/>
          </a:xfrm>
        </p:grpSpPr>
        <p:sp>
          <p:nvSpPr>
            <p:cNvPr id="9" name="AutoShape 9"/>
            <p:cNvSpPr/>
            <p:nvPr/>
          </p:nvSpPr>
          <p:spPr>
            <a:xfrm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310295"/>
              <a:ext cx="2571531" cy="91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 dirty="0">
                  <a:solidFill>
                    <a:srgbClr val="FFFFFF"/>
                  </a:solidFill>
                  <a:latin typeface="HK Grotesk Bold"/>
                </a:rPr>
                <a:t>03</a:t>
              </a:r>
            </a:p>
            <a:p>
              <a:pPr algn="r">
                <a:lnSpc>
                  <a:spcPts val="2664"/>
                </a:lnSpc>
              </a:pPr>
              <a:endParaRPr lang="en-US" sz="2399" dirty="0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056816" y="1000609"/>
            <a:ext cx="7202484" cy="7220470"/>
            <a:chOff x="0" y="0"/>
            <a:chExt cx="5594350" cy="5608320"/>
          </a:xfrm>
        </p:grpSpPr>
        <p:sp>
          <p:nvSpPr>
            <p:cNvPr id="4" name="Freeform 4"/>
            <p:cNvSpPr/>
            <p:nvPr/>
          </p:nvSpPr>
          <p:spPr>
            <a:xfrm>
              <a:off x="-80010" y="-191771"/>
              <a:ext cx="6264910" cy="5977891"/>
            </a:xfrm>
            <a:custGeom>
              <a:avLst/>
              <a:gdLst/>
              <a:ahLst/>
              <a:cxnLst/>
              <a:rect l="l" t="t" r="r" b="b"/>
              <a:pathLst>
                <a:path w="6264910" h="5977891">
                  <a:moveTo>
                    <a:pt x="3576320" y="342901"/>
                  </a:moveTo>
                  <a:cubicBezTo>
                    <a:pt x="4768850" y="509271"/>
                    <a:pt x="6264910" y="971551"/>
                    <a:pt x="5435600" y="3060701"/>
                  </a:cubicBezTo>
                  <a:cubicBezTo>
                    <a:pt x="4606290" y="5149851"/>
                    <a:pt x="2889250" y="5520691"/>
                    <a:pt x="2059940" y="5749291"/>
                  </a:cubicBezTo>
                  <a:cubicBezTo>
                    <a:pt x="1230630" y="5977891"/>
                    <a:pt x="256540" y="5434331"/>
                    <a:pt x="600710" y="4203701"/>
                  </a:cubicBezTo>
                  <a:cubicBezTo>
                    <a:pt x="901700" y="3126740"/>
                    <a:pt x="0" y="1772921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2"/>
              <a:stretch>
                <a:fillRect l="-102989" t="-12295" r="-31248" b="-43684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1095375"/>
            <a:ext cx="8115300" cy="1152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4800" b="1" spc="-23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lang="en-US" sz="4800" b="1" spc="-23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1" y="1943100"/>
            <a:ext cx="8925106" cy="8343900"/>
            <a:chOff x="-661733" y="-38100"/>
            <a:chExt cx="11900142" cy="1227355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9496932" cy="647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661733" y="997333"/>
              <a:ext cx="11900142" cy="93556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70000"/>
                </a:lnSpc>
              </a:pPr>
              <a:r>
                <a:rPr lang="pt-B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Desenvolver </a:t>
              </a:r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através da plataforma </a:t>
              </a:r>
              <a:r>
                <a:rPr lang="pt-BR" sz="3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Sydle</a:t>
              </a:r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</a:t>
              </a:r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um contexto de negócio para a Farmácia, contendo, controle informatizado de estoque, cadastro de clientes, armazenamento de receituário digital, emissão de nota fiscal, controle feito através de relatórios e gráficos para acompanhamento da empresa.</a:t>
              </a:r>
            </a:p>
            <a:p>
              <a:pPr>
                <a:lnSpc>
                  <a:spcPts val="3900"/>
                </a:lnSpc>
              </a:pPr>
              <a:endParaRPr lang="en-US" sz="3000" spc="-60" dirty="0">
                <a:solidFill>
                  <a:srgbClr val="FFFFFF"/>
                </a:solidFill>
                <a:latin typeface="Arim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587788"/>
              <a:ext cx="9496932" cy="647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662576" y="7864408"/>
            <a:ext cx="616957" cy="2422592"/>
            <a:chOff x="0" y="0"/>
            <a:chExt cx="822610" cy="3230123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2310295"/>
              <a:ext cx="822610" cy="91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04</a:t>
              </a:r>
            </a:p>
            <a:p>
              <a:pPr>
                <a:lnSpc>
                  <a:spcPts val="2664"/>
                </a:lnSpc>
              </a:pPr>
              <a:endParaRPr lang="en-US" sz="2399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678400" y="8056844"/>
            <a:ext cx="47625" cy="1325731"/>
          </a:xfrm>
          <a:prstGeom prst="rect">
            <a:avLst/>
          </a:prstGeom>
          <a:solidFill>
            <a:srgbClr val="57FFD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792178">
            <a:off x="-3184334" y="-1644671"/>
            <a:ext cx="11135343" cy="339138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138756" y="557537"/>
            <a:ext cx="83792" cy="9219043"/>
          </a:xfrm>
          <a:prstGeom prst="rect">
            <a:avLst/>
          </a:prstGeom>
          <a:solidFill>
            <a:srgbClr val="57FFDC"/>
          </a:solidFill>
        </p:spPr>
      </p:sp>
      <p:sp>
        <p:nvSpPr>
          <p:cNvPr id="5" name="TextBox 5"/>
          <p:cNvSpPr txBox="1"/>
          <p:nvPr/>
        </p:nvSpPr>
        <p:spPr>
          <a:xfrm>
            <a:off x="576618" y="2513874"/>
            <a:ext cx="6912480" cy="2176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84"/>
              </a:lnSpc>
            </a:pPr>
            <a:r>
              <a:rPr lang="en-US" sz="5121" b="1" spc="-15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PARTICIPANTES DO PROCESSO DE NÉGOCIO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374115"/>
            <a:ext cx="8115300" cy="1309170"/>
            <a:chOff x="0" y="0"/>
            <a:chExt cx="10820400" cy="1745560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10820400" cy="55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solidFill>
                    <a:srgbClr val="57FFDC"/>
                  </a:solidFill>
                  <a:latin typeface="HK Grotesk Bold Bold"/>
                </a:rPr>
                <a:t>CAMILA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85863"/>
              <a:ext cx="10820400" cy="959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33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anos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,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consumidora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,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busca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medicamentos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controlados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bem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como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cosméticos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;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2057970"/>
            <a:ext cx="8115300" cy="1309170"/>
            <a:chOff x="0" y="0"/>
            <a:chExt cx="10820400" cy="174556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10820400" cy="55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57FFDC"/>
                  </a:solidFill>
                  <a:latin typeface="HK Grotesk Bold Bold"/>
                </a:rPr>
                <a:t>CARLOS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85863"/>
              <a:ext cx="10820400" cy="959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63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anos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,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farmacêutico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,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responsável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pela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dispensação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de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medicamentos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;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3649371"/>
            <a:ext cx="8115300" cy="1309170"/>
            <a:chOff x="0" y="0"/>
            <a:chExt cx="10820400" cy="174556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10820400" cy="55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57FFDC"/>
                  </a:solidFill>
                  <a:latin typeface="HK Grotesk Bold Bold"/>
                </a:rPr>
                <a:t>ROSA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85863"/>
              <a:ext cx="10820400" cy="959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 spc="-43">
                  <a:solidFill>
                    <a:srgbClr val="FFFFFF"/>
                  </a:solidFill>
                  <a:latin typeface="HK Grotesk Light"/>
                </a:rPr>
                <a:t>58 anos, gerente, coordena os funcionários, garantido o melhor serviço;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5328459"/>
            <a:ext cx="8115300" cy="946029"/>
            <a:chOff x="0" y="0"/>
            <a:chExt cx="10820400" cy="126137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28575"/>
              <a:ext cx="10820400" cy="55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57FFDC"/>
                  </a:solidFill>
                  <a:latin typeface="HK Grotesk Bold Bold"/>
                </a:rPr>
                <a:t>ROBERTO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785863"/>
              <a:ext cx="10820400" cy="475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40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anos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,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vendedor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,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busca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identificar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as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necessidades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de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cada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 </a:t>
              </a:r>
              <a:r>
                <a:rPr lang="en-US" sz="2199" spc="-43" dirty="0" err="1">
                  <a:solidFill>
                    <a:srgbClr val="FFFFFF"/>
                  </a:solidFill>
                  <a:latin typeface="HK Grotesk Light"/>
                </a:rPr>
                <a:t>cliente</a:t>
              </a:r>
              <a:r>
                <a:rPr lang="en-US" sz="2199" spc="-43" dirty="0">
                  <a:solidFill>
                    <a:srgbClr val="FFFFFF"/>
                  </a:solidFill>
                  <a:latin typeface="HK Grotesk Light"/>
                </a:rPr>
                <a:t>;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6631805"/>
            <a:ext cx="8115300" cy="946029"/>
            <a:chOff x="0" y="0"/>
            <a:chExt cx="10820400" cy="126137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0820400" cy="55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57FFDC"/>
                  </a:solidFill>
                  <a:latin typeface="HK Grotesk Bold Bold"/>
                </a:rPr>
                <a:t>JULIANA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85863"/>
              <a:ext cx="10820400" cy="475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 spc="-43">
                  <a:solidFill>
                    <a:srgbClr val="FFFFFF"/>
                  </a:solidFill>
                  <a:latin typeface="HK Grotesk Light"/>
                </a:rPr>
                <a:t>28 anos, caixa, processa o pagamento dos mendicamentos e produtos;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417546" y="9585273"/>
            <a:ext cx="616957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3"/>
              </a:lnSpc>
            </a:pPr>
            <a:r>
              <a:rPr lang="en-US" sz="2399" dirty="0" smtClean="0">
                <a:solidFill>
                  <a:srgbClr val="FFFFFF"/>
                </a:solidFill>
                <a:latin typeface="HK Grotesk Bold"/>
              </a:rPr>
              <a:t>05</a:t>
            </a:r>
            <a:endParaRPr lang="en-US" sz="2399" dirty="0">
              <a:solidFill>
                <a:srgbClr val="FFFFFF"/>
              </a:solidFill>
              <a:latin typeface="HK Grotesk Bold"/>
            </a:endParaRPr>
          </a:p>
          <a:p>
            <a:pPr>
              <a:lnSpc>
                <a:spcPts val="2664"/>
              </a:lnSpc>
            </a:pPr>
            <a:endParaRPr lang="en-US" sz="2399" dirty="0">
              <a:solidFill>
                <a:srgbClr val="FFFFFF"/>
              </a:solidFill>
              <a:latin typeface="HK Grotesk Bold"/>
            </a:endParaRPr>
          </a:p>
        </p:txBody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7979987" y="1405820"/>
            <a:ext cx="369918" cy="369918"/>
            <a:chOff x="6705600" y="1371600"/>
            <a:chExt cx="10972800" cy="10972800"/>
          </a:xfrm>
        </p:grpSpPr>
        <p:sp>
          <p:nvSpPr>
            <p:cNvPr id="23" name="Freeform 2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7979987" y="3182180"/>
            <a:ext cx="369918" cy="369918"/>
            <a:chOff x="6705600" y="1371600"/>
            <a:chExt cx="10972800" cy="10972800"/>
          </a:xfrm>
        </p:grpSpPr>
        <p:sp>
          <p:nvSpPr>
            <p:cNvPr id="25" name="Freeform 25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7979987" y="4958541"/>
            <a:ext cx="369918" cy="369918"/>
            <a:chOff x="6705600" y="1371600"/>
            <a:chExt cx="10972800" cy="10972800"/>
          </a:xfrm>
        </p:grpSpPr>
        <p:sp>
          <p:nvSpPr>
            <p:cNvPr id="27" name="Freeform 27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7979987" y="6734901"/>
            <a:ext cx="369918" cy="369918"/>
            <a:chOff x="6705600" y="1371600"/>
            <a:chExt cx="10972800" cy="10972800"/>
          </a:xfrm>
        </p:grpSpPr>
        <p:sp>
          <p:nvSpPr>
            <p:cNvPr id="29" name="Freeform 29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7979987" y="8511262"/>
            <a:ext cx="369918" cy="369918"/>
            <a:chOff x="6705600" y="1371600"/>
            <a:chExt cx="10972800" cy="10972800"/>
          </a:xfrm>
        </p:grpSpPr>
        <p:sp>
          <p:nvSpPr>
            <p:cNvPr id="31" name="Freeform 31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9144000" y="8009866"/>
            <a:ext cx="8115300" cy="1372710"/>
            <a:chOff x="0" y="0"/>
            <a:chExt cx="10820400" cy="1830280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28575"/>
              <a:ext cx="10820400" cy="55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57FFDC"/>
                  </a:solidFill>
                  <a:latin typeface="HK Grotesk Bold Bold"/>
                </a:rPr>
                <a:t>PEDRO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785863"/>
              <a:ext cx="10820400" cy="1044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 spc="-48">
                  <a:solidFill>
                    <a:srgbClr val="FFFFFF"/>
                  </a:solidFill>
                  <a:latin typeface="HK Grotesk Light"/>
                </a:rPr>
                <a:t>18 anos, entregador (delivery), busca agilidade e segurança na entrega de produto.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981" b="3981"/>
          <a:stretch>
            <a:fillRect/>
          </a:stretch>
        </p:blipFill>
        <p:spPr>
          <a:xfrm>
            <a:off x="1415634" y="2336557"/>
            <a:ext cx="15382465" cy="77144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9628" y="0"/>
            <a:ext cx="17954476" cy="171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DO PROCESSODE </a:t>
            </a:r>
            <a:r>
              <a:rPr lang="en-US" sz="5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NEGÓCIO APRIMORADAS (</a:t>
            </a:r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TO-BE) - VENDAS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395372" y="7628367"/>
            <a:ext cx="616957" cy="2084229"/>
            <a:chOff x="0" y="0"/>
            <a:chExt cx="822610" cy="2778972"/>
          </a:xfrm>
        </p:grpSpPr>
        <p:sp>
          <p:nvSpPr>
            <p:cNvPr id="5" name="AutoShape 5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310295"/>
              <a:ext cx="822610" cy="468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77" t="7654" r="577"/>
          <a:stretch>
            <a:fillRect/>
          </a:stretch>
        </p:blipFill>
        <p:spPr>
          <a:xfrm>
            <a:off x="1868048" y="808119"/>
            <a:ext cx="13970645" cy="927946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1447800" y="0"/>
            <a:ext cx="15996345" cy="65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ENTIDADES E RELACIONAMENTOS</a:t>
            </a:r>
            <a:endParaRPr lang="en-US" sz="3999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7370632" y="7664992"/>
            <a:ext cx="616957" cy="2422592"/>
            <a:chOff x="0" y="0"/>
            <a:chExt cx="822610" cy="3230123"/>
          </a:xfrm>
        </p:grpSpPr>
        <p:sp>
          <p:nvSpPr>
            <p:cNvPr id="5" name="AutoShape 5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310295"/>
              <a:ext cx="822610" cy="91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07</a:t>
              </a:r>
            </a:p>
            <a:p>
              <a:pPr algn="r">
                <a:lnSpc>
                  <a:spcPts val="2664"/>
                </a:lnSpc>
              </a:pPr>
              <a:endParaRPr lang="en-US" sz="2399">
                <a:solidFill>
                  <a:srgbClr val="FFFFFF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00" y="1714500"/>
            <a:ext cx="14097000" cy="826796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447632" y="531678"/>
            <a:ext cx="11896725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21"/>
              </a:lnSpc>
            </a:pPr>
            <a:r>
              <a:rPr lang="en-US" sz="58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RELACIONAL</a:t>
            </a:r>
          </a:p>
          <a:p>
            <a:pPr algn="ctr">
              <a:lnSpc>
                <a:spcPts val="8121"/>
              </a:lnSpc>
            </a:pPr>
            <a:endParaRPr lang="en-US" sz="580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7506704" y="8052821"/>
            <a:ext cx="616957" cy="2084229"/>
            <a:chOff x="0" y="0"/>
            <a:chExt cx="822610" cy="2778972"/>
          </a:xfrm>
        </p:grpSpPr>
        <p:sp>
          <p:nvSpPr>
            <p:cNvPr id="6" name="AutoShape 6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310295"/>
              <a:ext cx="822610" cy="468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06603" y="7872028"/>
            <a:ext cx="616957" cy="2422592"/>
            <a:chOff x="0" y="0"/>
            <a:chExt cx="822610" cy="323012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2310295"/>
              <a:ext cx="822610" cy="91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09</a:t>
              </a:r>
            </a:p>
            <a:p>
              <a:pPr>
                <a:lnSpc>
                  <a:spcPts val="2664"/>
                </a:lnSpc>
              </a:pPr>
              <a:endParaRPr lang="en-US" sz="2399">
                <a:solidFill>
                  <a:srgbClr val="FFFFFF"/>
                </a:solidFill>
                <a:latin typeface="HK Grotesk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10924" y="309180"/>
            <a:ext cx="16349147" cy="228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b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 DOS PRODUTOS MENSAL DA  FARMÁCIA - TABELA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17" y="3614374"/>
            <a:ext cx="14628683" cy="5302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C87FC5F203474886B3056A1CCCDF89" ma:contentTypeVersion="8" ma:contentTypeDescription="Crie um novo documento." ma:contentTypeScope="" ma:versionID="f163a71a511f9ac78a01309f56d6d1c1">
  <xsd:schema xmlns:xsd="http://www.w3.org/2001/XMLSchema" xmlns:xs="http://www.w3.org/2001/XMLSchema" xmlns:p="http://schemas.microsoft.com/office/2006/metadata/properties" xmlns:ns2="8233ce7e-3287-4b77-9fa5-e45bb9c6b5e4" targetNamespace="http://schemas.microsoft.com/office/2006/metadata/properties" ma:root="true" ma:fieldsID="b8ce6c2ee779a34b03446ab1ce9c58e9" ns2:_="">
    <xsd:import namespace="8233ce7e-3287-4b77-9fa5-e45bb9c6b5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3ce7e-3287-4b77-9fa5-e45bb9c6b5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EF352E-0965-46B2-950A-31F77E4C7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878451-BCE6-4ACE-8EAF-BB8D4C8F25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33ce7e-3287-4b77-9fa5-e45bb9c6b5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56494E-2E36-45A8-AC7B-64137FF04832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8233ce7e-3287-4b77-9fa5-e45bb9c6b5e4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223</Words>
  <Application>Microsoft Office PowerPoint</Application>
  <PresentationFormat>Personalizar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HK Grotesk Light</vt:lpstr>
      <vt:lpstr>HK Grotesk Bold</vt:lpstr>
      <vt:lpstr>Open Sans</vt:lpstr>
      <vt:lpstr>Calibri</vt:lpstr>
      <vt:lpstr>Arimo</vt:lpstr>
      <vt:lpstr>HK Grotesk Bold Bold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Technology Portfolio Presentation</dc:title>
  <dc:creator>Carlos</dc:creator>
  <cp:lastModifiedBy>Carlos</cp:lastModifiedBy>
  <cp:revision>6</cp:revision>
  <dcterms:created xsi:type="dcterms:W3CDTF">2006-08-16T00:00:00Z</dcterms:created>
  <dcterms:modified xsi:type="dcterms:W3CDTF">2021-12-09T23:43:29Z</dcterms:modified>
  <dc:identifier>DAEx0IjLH8c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0x01010096C87FC5F203474886B3056A1CCCDF89</vt:lpwstr>
  </property>
</Properties>
</file>