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9" r:id="rId4"/>
    <p:sldId id="260" r:id="rId5"/>
    <p:sldId id="278" r:id="rId6"/>
    <p:sldId id="261" r:id="rId7"/>
    <p:sldId id="279" r:id="rId8"/>
    <p:sldId id="28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issa Moreira" initials="LM" lastIdx="1" clrIdx="0">
    <p:extLst>
      <p:ext uri="{19B8F6BF-5375-455C-9EA6-DF929625EA0E}">
        <p15:presenceInfo xmlns:p15="http://schemas.microsoft.com/office/powerpoint/2012/main" userId="31e2c9bf85a558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71908-D8D7-4557-A594-DBB3C181720B}" v="49" dt="2023-12-10T21:29:34.999"/>
    <p1510:client id="{C7D1DF21-71D6-E182-CFB0-D79909FBEDE5}" v="3" dt="2023-12-13T14:18:56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ji Matsumoto Fernandes" userId="S::1426840@sga.pucminas.br::038bdfad-aab9-471f-8c08-bf20bccc40d1" providerId="AD" clId="Web-{C7D1DF21-71D6-E182-CFB0-D79909FBEDE5}"/>
    <pc:docChg chg="modSld">
      <pc:chgData name="Shinji Matsumoto Fernandes" userId="S::1426840@sga.pucminas.br::038bdfad-aab9-471f-8c08-bf20bccc40d1" providerId="AD" clId="Web-{C7D1DF21-71D6-E182-CFB0-D79909FBEDE5}" dt="2023-12-13T14:18:54.495" v="0" actId="20577"/>
      <pc:docMkLst>
        <pc:docMk/>
      </pc:docMkLst>
      <pc:sldChg chg="modSp">
        <pc:chgData name="Shinji Matsumoto Fernandes" userId="S::1426840@sga.pucminas.br::038bdfad-aab9-471f-8c08-bf20bccc40d1" providerId="AD" clId="Web-{C7D1DF21-71D6-E182-CFB0-D79909FBEDE5}" dt="2023-12-13T14:18:54.495" v="0" actId="20577"/>
        <pc:sldMkLst>
          <pc:docMk/>
          <pc:sldMk cId="3460530016" sldId="256"/>
        </pc:sldMkLst>
        <pc:spChg chg="mod">
          <ac:chgData name="Shinji Matsumoto Fernandes" userId="S::1426840@sga.pucminas.br::038bdfad-aab9-471f-8c08-bf20bccc40d1" providerId="AD" clId="Web-{C7D1DF21-71D6-E182-CFB0-D79909FBEDE5}" dt="2023-12-13T14:18:54.495" v="0" actId="20577"/>
          <ac:spMkLst>
            <pc:docMk/>
            <pc:sldMk cId="3460530016" sldId="256"/>
            <ac:spMk id="4" creationId="{08EB4918-DB4D-C98E-EFE6-79A0AAD0EC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430C0A-5464-4FE4-84EB-FF9C94016DF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756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314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623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749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429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624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40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5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6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9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1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196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3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1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2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4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EI-PUC-Minas-PMV-SI/pmv-si-2023-2-e3-proj-dcu-t1-portal-glico-saude" TargetMode="External"/><Relationship Id="rId2" Type="http://schemas.openxmlformats.org/officeDocument/2006/relationships/hyperlink" Target="https://github.com/ICEI-PUC-Minas-PMV-SI/portal-glico-sau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D2F8C-AFB1-0311-B21F-159A5840C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163520"/>
            <a:ext cx="6815669" cy="930792"/>
          </a:xfrm>
        </p:spPr>
        <p:txBody>
          <a:bodyPr/>
          <a:lstStyle/>
          <a:p>
            <a:r>
              <a:rPr lang="pt-BR" dirty="0"/>
              <a:t>Portal </a:t>
            </a:r>
            <a:r>
              <a:rPr lang="pt-BR" dirty="0" err="1"/>
              <a:t>Glico</a:t>
            </a:r>
            <a:r>
              <a:rPr lang="pt-BR" dirty="0"/>
              <a:t> Saúde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724364-AD0C-4394-2C61-77D61A81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7" y="3614310"/>
            <a:ext cx="3137951" cy="190564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sz="1800" b="1" dirty="0"/>
              <a:t>Turma 1 – Grupo 1</a:t>
            </a:r>
          </a:p>
          <a:p>
            <a:pPr algn="l"/>
            <a:r>
              <a:rPr lang="pt-BR" sz="1800" dirty="0"/>
              <a:t>Carolina Freitas Soares Navarro</a:t>
            </a:r>
          </a:p>
          <a:p>
            <a:pPr algn="l"/>
            <a:r>
              <a:rPr lang="pt-BR" sz="1800" dirty="0"/>
              <a:t>Larissa Moreira Ribeiro Alves</a:t>
            </a:r>
          </a:p>
          <a:p>
            <a:pPr algn="l">
              <a:spcBef>
                <a:spcPts val="312"/>
              </a:spcBef>
              <a:spcAft>
                <a:spcPts val="600"/>
              </a:spcAft>
            </a:pPr>
            <a:r>
              <a:rPr lang="pt-BR" sz="1800" dirty="0"/>
              <a:t>Laura Luana Bastos Rocha</a:t>
            </a:r>
          </a:p>
          <a:p>
            <a:pPr algn="l">
              <a:spcBef>
                <a:spcPts val="312"/>
              </a:spcBef>
              <a:spcAft>
                <a:spcPts val="600"/>
              </a:spcAft>
            </a:pPr>
            <a:r>
              <a:rPr lang="pt-BR" sz="1800" dirty="0"/>
              <a:t>Samuel Marques Pereira</a:t>
            </a:r>
          </a:p>
          <a:p>
            <a:pPr algn="l">
              <a:spcBef>
                <a:spcPts val="312"/>
              </a:spcBef>
              <a:spcAft>
                <a:spcPts val="600"/>
              </a:spcAft>
            </a:pPr>
            <a:r>
              <a:rPr lang="pt-BR" sz="1800" dirty="0"/>
              <a:t>Shinji Matsumoto Fernandes</a:t>
            </a:r>
          </a:p>
          <a:p>
            <a:pPr algn="l"/>
            <a:endParaRPr lang="pt-BR" sz="1300" dirty="0"/>
          </a:p>
        </p:txBody>
      </p:sp>
      <p:sp>
        <p:nvSpPr>
          <p:cNvPr id="4" name="CaixaDeTexto 3">
            <a:hlinkClick r:id="rId2"/>
            <a:extLst>
              <a:ext uri="{FF2B5EF4-FFF2-40B4-BE49-F238E27FC236}">
                <a16:creationId xmlns:a16="http://schemas.microsoft.com/office/drawing/2014/main" id="{08EB4918-DB4D-C98E-EFE6-79A0AAD0EC80}"/>
              </a:ext>
            </a:extLst>
          </p:cNvPr>
          <p:cNvSpPr txBox="1"/>
          <p:nvPr/>
        </p:nvSpPr>
        <p:spPr>
          <a:xfrm>
            <a:off x="7507504" y="4953640"/>
            <a:ext cx="3070370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300" b="1" dirty="0">
                <a:hlinkClick r:id="rId3"/>
              </a:rPr>
              <a:t>Link do projeto no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6AD315-A9C7-3D24-BE18-DDABB296E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275" y="2294226"/>
            <a:ext cx="566828" cy="66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3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132E0-20C1-82E2-81AF-04EF93D3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conhece a diabetes?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60716-22AC-7EA1-8CC7-3B24E1E0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A diabetes é uma doença causada pela produção insuficiente ou má absorção de insulina – hormônico que regula os níveis de glicose no sangue e garante energia para o organismo</a:t>
            </a:r>
          </a:p>
          <a:p>
            <a:pPr algn="just"/>
            <a:r>
              <a:rPr lang="pt-BR" dirty="0"/>
              <a:t>Aproximadamente 16,8 milhões de adultos brasileiros têm diabetes</a:t>
            </a:r>
          </a:p>
          <a:p>
            <a:pPr algn="just"/>
            <a:r>
              <a:rPr lang="pt-BR" dirty="0"/>
              <a:t>No mundo, em 2020, aproximadamente 463 milhões de adultos eram diagnosticados com a doença</a:t>
            </a:r>
          </a:p>
        </p:txBody>
      </p:sp>
      <p:pic>
        <p:nvPicPr>
          <p:cNvPr id="6" name="Imagem 5" descr="Imagens Duvida | Vetores, fotos de arquivo e PSD grátis">
            <a:extLst>
              <a:ext uri="{FF2B5EF4-FFF2-40B4-BE49-F238E27FC236}">
                <a16:creationId xmlns:a16="http://schemas.microsoft.com/office/drawing/2014/main" id="{8D28F55E-33E6-5F99-B977-C4674C050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72" b="92971" l="9744" r="89776">
                        <a14:foregroundMark x1="36262" y1="15176" x2="36262" y2="15176"/>
                        <a14:foregroundMark x1="35783" y1="21246" x2="35783" y2="21246"/>
                        <a14:foregroundMark x1="29872" y1="15335" x2="29872" y2="15335"/>
                        <a14:foregroundMark x1="34345" y1="11981" x2="34345" y2="11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38" y="2189526"/>
            <a:ext cx="4215025" cy="421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11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9CB8306-9087-B0C1-8B9F-9BDE8112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Objetivos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D0CB354E-D807-63CB-E8AB-0AEBFA4C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4029242" cy="2891564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     Simplificar o registro de dados de saúde</a:t>
            </a:r>
          </a:p>
          <a:p>
            <a:pPr algn="just"/>
            <a:r>
              <a:rPr lang="pt-BR" sz="2000" dirty="0"/>
              <a:t>     </a:t>
            </a:r>
          </a:p>
          <a:p>
            <a:pPr algn="just"/>
            <a:r>
              <a:rPr lang="pt-BR" sz="2000" dirty="0"/>
              <a:t>     Analisar e visualizar dados de saúde</a:t>
            </a:r>
          </a:p>
          <a:p>
            <a:pPr algn="just"/>
            <a:r>
              <a:rPr lang="pt-BR" sz="2000" dirty="0"/>
              <a:t>      </a:t>
            </a:r>
          </a:p>
          <a:p>
            <a:pPr algn="just"/>
            <a:r>
              <a:rPr lang="pt-BR" sz="2000" dirty="0"/>
              <a:t>     Promover a saúde e a conscientização</a:t>
            </a:r>
          </a:p>
          <a:p>
            <a:pPr algn="just"/>
            <a:r>
              <a:rPr lang="pt-BR" sz="2000" dirty="0"/>
              <a:t>      </a:t>
            </a:r>
          </a:p>
        </p:txBody>
      </p:sp>
      <p:pic>
        <p:nvPicPr>
          <p:cNvPr id="11" name="Imagem 10" descr="Check Banco de Imagens e Fotos de Stock - iStock">
            <a:extLst>
              <a:ext uri="{FF2B5EF4-FFF2-40B4-BE49-F238E27FC236}">
                <a16:creationId xmlns:a16="http://schemas.microsoft.com/office/drawing/2014/main" id="{6133DD74-4A34-6EB0-7917-FC27A9288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3" y="2963953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Check Banco de Imagens e Fotos de Stock - iStock">
            <a:extLst>
              <a:ext uri="{FF2B5EF4-FFF2-40B4-BE49-F238E27FC236}">
                <a16:creationId xmlns:a16="http://schemas.microsoft.com/office/drawing/2014/main" id="{5702B10E-601A-5263-A8B7-7769694C8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1" y="4177490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Check Banco de Imagens e Fotos de Stock - iStock">
            <a:extLst>
              <a:ext uri="{FF2B5EF4-FFF2-40B4-BE49-F238E27FC236}">
                <a16:creationId xmlns:a16="http://schemas.microsoft.com/office/drawing/2014/main" id="{C390637B-8990-1548-C11B-F500485C6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1" y="5029366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Espaço Reservado para Conteúdo 14" descr="Imagens Ideia | Vetores, fotos de arquivo e PSD grátis">
            <a:extLst>
              <a:ext uri="{FF2B5EF4-FFF2-40B4-BE49-F238E27FC236}">
                <a16:creationId xmlns:a16="http://schemas.microsoft.com/office/drawing/2014/main" id="{DD327474-836C-2976-D3FC-2086BB2D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76" b="95949" l="5850" r="96950">
                        <a14:foregroundMark x1="23350" y1="17179" x2="19050" y2="27307"/>
                        <a14:foregroundMark x1="19200" y1="27082" x2="20700" y2="46137"/>
                        <a14:foregroundMark x1="20550" y1="46137" x2="6900" y2="65941"/>
                        <a14:foregroundMark x1="7100" y1="67292" x2="13800" y2="79745"/>
                        <a14:foregroundMark x1="8450" y1="88972" x2="8450" y2="88972"/>
                        <a14:foregroundMark x1="9700" y1="87322" x2="9700" y2="87322"/>
                        <a14:foregroundMark x1="22850" y1="18305" x2="30550" y2="14629"/>
                        <a14:foregroundMark x1="30700" y1="14404" x2="40050" y2="22206"/>
                        <a14:foregroundMark x1="45100" y1="14404" x2="43250" y2="9302"/>
                        <a14:foregroundMark x1="50150" y1="12528" x2="50000" y2="7502"/>
                        <a14:foregroundMark x1="55050" y1="14629" x2="56600" y2="9902"/>
                        <a14:foregroundMark x1="59550" y1="19205" x2="62200" y2="15904"/>
                        <a14:foregroundMark x1="61150" y1="26332" x2="75850" y2="17704"/>
                        <a14:foregroundMark x1="75750" y1="17854" x2="82900" y2="21230"/>
                        <a14:foregroundMark x1="82900" y1="21530" x2="85750" y2="41260"/>
                        <a14:foregroundMark x1="86050" y1="41485" x2="94200" y2="58365"/>
                        <a14:foregroundMark x1="93950" y1="58590" x2="85750" y2="70518"/>
                        <a14:foregroundMark x1="68600" y1="33683" x2="81350" y2="33533"/>
                        <a14:foregroundMark x1="79950" y1="39685" x2="80650" y2="44111"/>
                        <a14:foregroundMark x1="80450" y1="44111" x2="76100" y2="48837"/>
                        <a14:foregroundMark x1="78000" y1="46587" x2="80800" y2="49887"/>
                        <a14:foregroundMark x1="82550" y1="43736" x2="86450" y2="49212"/>
                        <a14:foregroundMark x1="86650" y1="49587" x2="85600" y2="63166"/>
                        <a14:foregroundMark x1="77850" y1="63091" x2="77300" y2="89047"/>
                        <a14:foregroundMark x1="82700" y1="62566" x2="80900" y2="88147"/>
                        <a14:foregroundMark x1="84400" y1="89572" x2="85750" y2="89572"/>
                        <a14:foregroundMark x1="62350" y1="73218" x2="68450" y2="64366"/>
                        <a14:foregroundMark x1="61750" y1="66317" x2="57550" y2="71943"/>
                        <a14:foregroundMark x1="22500" y1="63166" x2="25800" y2="58890"/>
                        <a14:foregroundMark x1="26650" y1="66617" x2="37000" y2="67217"/>
                        <a14:foregroundMark x1="21850" y1="43211" x2="74800" y2="92048"/>
                        <a14:foregroundMark x1="37450" y1="43211" x2="39550" y2="40435"/>
                        <a14:foregroundMark x1="37300" y1="49512" x2="46050" y2="53263"/>
                        <a14:foregroundMark x1="38500" y1="42911" x2="45300" y2="51463"/>
                        <a14:foregroundMark x1="55550" y1="71043" x2="62350" y2="34884"/>
                        <a14:foregroundMark x1="66250" y1="62416" x2="70800" y2="70668"/>
                        <a14:foregroundMark x1="51100" y1="77719" x2="52350" y2="92048"/>
                        <a14:foregroundMark x1="55400" y1="90398" x2="70250" y2="91373"/>
                        <a14:foregroundMark x1="52450" y1="79670" x2="63050" y2="85146"/>
                        <a14:foregroundMark x1="68550" y1="36309" x2="85250" y2="62041"/>
                        <a14:foregroundMark x1="84400" y1="67142" x2="84900" y2="87997"/>
                        <a14:backgroundMark x1="4450" y1="17179" x2="4450" y2="17179"/>
                        <a14:backgroundMark x1="4450" y1="17179" x2="350" y2="600"/>
                        <a14:backgroundMark x1="350" y1="150" x2="350" y2="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56" y="1361793"/>
            <a:ext cx="6203172" cy="4134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3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CF793-5931-A325-817C-FD854261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28" y="1388236"/>
            <a:ext cx="4357925" cy="1371600"/>
          </a:xfrm>
        </p:spPr>
        <p:txBody>
          <a:bodyPr>
            <a:noAutofit/>
          </a:bodyPr>
          <a:lstStyle/>
          <a:p>
            <a:r>
              <a:rPr lang="pt-BR" sz="4400" dirty="0"/>
              <a:t>Público-alvo</a:t>
            </a:r>
          </a:p>
        </p:txBody>
      </p:sp>
      <p:pic>
        <p:nvPicPr>
          <p:cNvPr id="1026" name="Picture 2" descr="Mercado-alvo Serviço Business-to-Business Marketing Ícones de Computador,  Negócios, pessoas, social Media Marketing, negócios png | PNGWing">
            <a:extLst>
              <a:ext uri="{FF2B5EF4-FFF2-40B4-BE49-F238E27FC236}">
                <a16:creationId xmlns:a16="http://schemas.microsoft.com/office/drawing/2014/main" id="{B2874E21-0C60-39D8-AC85-D26E7E2EDE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4" b="97500" l="2174" r="98804">
                        <a14:foregroundMark x1="50543" y1="5326" x2="50543" y2="19891"/>
                        <a14:foregroundMark x1="20652" y1="13478" x2="29130" y2="26739"/>
                        <a14:foregroundMark x1="2826" y1="42500" x2="17826" y2="46630"/>
                        <a14:foregroundMark x1="10109" y1="74239" x2="22065" y2="65978"/>
                        <a14:foregroundMark x1="76413" y1="65870" x2="90435" y2="74783"/>
                        <a14:foregroundMark x1="81196" y1="46304" x2="96304" y2="42826"/>
                        <a14:foregroundMark x1="70217" y1="26848" x2="79891" y2="1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82662"/>
            <a:ext cx="4892675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Texto 9">
            <a:extLst>
              <a:ext uri="{FF2B5EF4-FFF2-40B4-BE49-F238E27FC236}">
                <a16:creationId xmlns:a16="http://schemas.microsoft.com/office/drawing/2014/main" id="{23F494BC-15DB-6514-C214-D16726DCA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3"/>
            <a:ext cx="4029242" cy="3160011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     Pacientes com diabetes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     Cuidadores e familiares</a:t>
            </a:r>
          </a:p>
          <a:p>
            <a:pPr algn="just"/>
            <a:r>
              <a:rPr lang="pt-BR" sz="2000" dirty="0"/>
              <a:t>      </a:t>
            </a:r>
          </a:p>
          <a:p>
            <a:pPr algn="just"/>
            <a:r>
              <a:rPr lang="pt-BR" sz="2000" dirty="0"/>
              <a:t>     Profissionais da saúde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     Público em geral</a:t>
            </a:r>
          </a:p>
          <a:p>
            <a:pPr algn="just"/>
            <a:r>
              <a:rPr lang="pt-BR" sz="2000" dirty="0"/>
              <a:t>      </a:t>
            </a:r>
          </a:p>
        </p:txBody>
      </p:sp>
      <p:pic>
        <p:nvPicPr>
          <p:cNvPr id="7" name="Imagem 6" descr="Check Banco de Imagens e Fotos de Stock - iStock">
            <a:extLst>
              <a:ext uri="{FF2B5EF4-FFF2-40B4-BE49-F238E27FC236}">
                <a16:creationId xmlns:a16="http://schemas.microsoft.com/office/drawing/2014/main" id="{D9C10EC0-94A4-D31B-2CBD-B21A27FDA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3" y="2963953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Check Banco de Imagens e Fotos de Stock - iStock">
            <a:extLst>
              <a:ext uri="{FF2B5EF4-FFF2-40B4-BE49-F238E27FC236}">
                <a16:creationId xmlns:a16="http://schemas.microsoft.com/office/drawing/2014/main" id="{8C204F5F-6265-2A6A-C856-E256F295B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1" y="3897743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Check Banco de Imagens e Fotos de Stock - iStock">
            <a:extLst>
              <a:ext uri="{FF2B5EF4-FFF2-40B4-BE49-F238E27FC236}">
                <a16:creationId xmlns:a16="http://schemas.microsoft.com/office/drawing/2014/main" id="{970350F0-C802-0F30-A9D8-90FE2FEDD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1" y="4714517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Check Banco de Imagens e Fotos de Stock - iStock">
            <a:extLst>
              <a:ext uri="{FF2B5EF4-FFF2-40B4-BE49-F238E27FC236}">
                <a16:creationId xmlns:a16="http://schemas.microsoft.com/office/drawing/2014/main" id="{FF3C606A-2370-6D51-9D6C-C6F43553C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0" y="5602563"/>
            <a:ext cx="545547" cy="545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64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9CB8306-9087-B0C1-8B9F-9BDE8112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Resultados esperados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D0CB354E-D807-63CB-E8AB-0AEBFA4C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3"/>
            <a:ext cx="3718455" cy="304256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/>
              <a:t>     Preencher as lacunas dos métodos tradicionais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     Impactar positivamente a qualidade de vida dos pacientes</a:t>
            </a:r>
          </a:p>
          <a:p>
            <a:pPr algn="just"/>
            <a:r>
              <a:rPr lang="pt-BR" sz="2000" dirty="0"/>
              <a:t>      </a:t>
            </a:r>
          </a:p>
          <a:p>
            <a:pPr algn="just"/>
            <a:r>
              <a:rPr lang="pt-BR" sz="2000" dirty="0"/>
              <a:t>     Contribuir positivamente para a educação em saúde</a:t>
            </a:r>
          </a:p>
          <a:p>
            <a:pPr algn="just"/>
            <a:endParaRPr lang="pt-BR" sz="2000" dirty="0"/>
          </a:p>
        </p:txBody>
      </p:sp>
      <p:pic>
        <p:nvPicPr>
          <p:cNvPr id="11" name="Imagem 10" descr="Check Banco de Imagens e Fotos de Stock - iStock">
            <a:extLst>
              <a:ext uri="{FF2B5EF4-FFF2-40B4-BE49-F238E27FC236}">
                <a16:creationId xmlns:a16="http://schemas.microsoft.com/office/drawing/2014/main" id="{6133DD74-4A34-6EB0-7917-FC27A9288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3" y="2963953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Check Banco de Imagens e Fotos de Stock - iStock">
            <a:extLst>
              <a:ext uri="{FF2B5EF4-FFF2-40B4-BE49-F238E27FC236}">
                <a16:creationId xmlns:a16="http://schemas.microsoft.com/office/drawing/2014/main" id="{5702B10E-601A-5263-A8B7-7769694C8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0" y="4046983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Check Banco de Imagens e Fotos de Stock - iStock">
            <a:extLst>
              <a:ext uri="{FF2B5EF4-FFF2-40B4-BE49-F238E27FC236}">
                <a16:creationId xmlns:a16="http://schemas.microsoft.com/office/drawing/2014/main" id="{F26B75A7-DDD8-FFF5-1399-22C371CB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0" y="5130013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Revisão do relatório de auditoria de vendas inspecionar dados de pesquisa  de análise resultados de visão geral de avaliação de qualidade fiscal |  Vetor Premium">
            <a:extLst>
              <a:ext uri="{FF2B5EF4-FFF2-40B4-BE49-F238E27FC236}">
                <a16:creationId xmlns:a16="http://schemas.microsoft.com/office/drawing/2014/main" id="{7E5B84C9-CF66-C2A8-180C-E5FAFB890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50" b="93291" l="5911" r="89617">
                        <a14:foregroundMark x1="25879" y1="22684" x2="25879" y2="22684"/>
                        <a14:foregroundMark x1="29872" y1="31310" x2="29872" y2="31310"/>
                        <a14:foregroundMark x1="26518" y1="69968" x2="26518" y2="69968"/>
                        <a14:foregroundMark x1="26518" y1="70128" x2="63099" y2="70288"/>
                        <a14:foregroundMark x1="26677" y1="69649" x2="26038" y2="23163"/>
                        <a14:foregroundMark x1="25719" y1="22045" x2="63419" y2="22364"/>
                        <a14:foregroundMark x1="63738" y1="22204" x2="64696" y2="47284"/>
                        <a14:foregroundMark x1="64058" y1="34984" x2="34026" y2="63578"/>
                        <a14:foregroundMark x1="29712" y1="31629" x2="61502" y2="61182"/>
                        <a14:foregroundMark x1="46166" y1="46805" x2="57188" y2="28435"/>
                        <a14:foregroundMark x1="51438" y1="38339" x2="48882" y2="30671"/>
                        <a14:foregroundMark x1="52077" y1="37540" x2="57987" y2="38978"/>
                        <a14:foregroundMark x1="45687" y1="46166" x2="43450" y2="32907"/>
                        <a14:foregroundMark x1="35463" y1="36741" x2="32588" y2="42332"/>
                        <a14:foregroundMark x1="35304" y1="52077" x2="38179" y2="50319"/>
                        <a14:foregroundMark x1="79553" y1="75240" x2="79872" y2="77796"/>
                        <a14:foregroundMark x1="79712" y1="76198" x2="78594" y2="74601"/>
                        <a14:foregroundMark x1="79872" y1="76518" x2="80990" y2="76198"/>
                        <a14:foregroundMark x1="80671" y1="76198" x2="87859" y2="42332"/>
                        <a14:foregroundMark x1="83387" y1="58466" x2="81949" y2="54473"/>
                        <a14:foregroundMark x1="79073" y1="74920" x2="71246" y2="57188"/>
                        <a14:foregroundMark x1="75240" y1="66134" x2="81470" y2="52396"/>
                        <a14:foregroundMark x1="47444" y1="40895" x2="47764" y2="32109"/>
                        <a14:backgroundMark x1="85623" y1="16294" x2="85623" y2="16294"/>
                        <a14:backgroundMark x1="85304" y1="16454" x2="79712" y2="7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36" y="1434060"/>
            <a:ext cx="4220120" cy="422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Revisão do relatório de auditoria de vendas inspecionar dados de pesquisa  de análise resultados de visão geral de avaliação de qualidade fiscal |  Vetor Premium">
            <a:extLst>
              <a:ext uri="{FF2B5EF4-FFF2-40B4-BE49-F238E27FC236}">
                <a16:creationId xmlns:a16="http://schemas.microsoft.com/office/drawing/2014/main" id="{F690525A-9CEB-10AA-6311-5A4DED73A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50" b="93291" l="5911" r="89617">
                        <a14:foregroundMark x1="25879" y1="22684" x2="25879" y2="22684"/>
                        <a14:foregroundMark x1="29872" y1="31310" x2="29872" y2="31310"/>
                        <a14:foregroundMark x1="26518" y1="69968" x2="26518" y2="69968"/>
                        <a14:foregroundMark x1="26518" y1="70128" x2="63099" y2="70288"/>
                        <a14:foregroundMark x1="26677" y1="69649" x2="26038" y2="23163"/>
                        <a14:foregroundMark x1="25719" y1="22045" x2="63419" y2="22364"/>
                        <a14:foregroundMark x1="63738" y1="22204" x2="64696" y2="47284"/>
                        <a14:foregroundMark x1="64058" y1="34984" x2="34026" y2="63578"/>
                        <a14:foregroundMark x1="29712" y1="31629" x2="61502" y2="61182"/>
                        <a14:foregroundMark x1="46166" y1="46805" x2="57188" y2="28435"/>
                        <a14:foregroundMark x1="51438" y1="38339" x2="48882" y2="30671"/>
                        <a14:foregroundMark x1="52077" y1="37540" x2="57987" y2="38978"/>
                        <a14:foregroundMark x1="45687" y1="46166" x2="43450" y2="32907"/>
                        <a14:foregroundMark x1="35463" y1="36741" x2="32588" y2="42332"/>
                        <a14:foregroundMark x1="35304" y1="52077" x2="38179" y2="50319"/>
                        <a14:foregroundMark x1="79553" y1="75240" x2="79872" y2="77796"/>
                        <a14:foregroundMark x1="79712" y1="76198" x2="78594" y2="74601"/>
                        <a14:foregroundMark x1="79872" y1="76518" x2="80990" y2="76198"/>
                        <a14:foregroundMark x1="80671" y1="76198" x2="87859" y2="42332"/>
                        <a14:foregroundMark x1="83387" y1="58466" x2="81949" y2="54473"/>
                        <a14:foregroundMark x1="79073" y1="74920" x2="71246" y2="57188"/>
                        <a14:foregroundMark x1="75240" y1="66134" x2="81470" y2="52396"/>
                        <a14:foregroundMark x1="47444" y1="40895" x2="47764" y2="32109"/>
                        <a14:backgroundMark x1="85623" y1="16294" x2="85623" y2="16294"/>
                        <a14:backgroundMark x1="85304" y1="16454" x2="79712" y2="7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00" y="1706833"/>
            <a:ext cx="4220120" cy="4220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60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9CB8306-9087-B0C1-8B9F-9BDE8112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Requisitos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D0CB354E-D807-63CB-E8AB-0AEBFA4C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3"/>
            <a:ext cx="3718455" cy="304256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2000" dirty="0"/>
              <a:t>     Cadastro de usuário (login e gerenciamento de dados)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     Cadastro e monitoramento de informações de saúde do usuário</a:t>
            </a:r>
          </a:p>
          <a:p>
            <a:pPr algn="just"/>
            <a:r>
              <a:rPr lang="pt-BR" sz="2000" dirty="0"/>
              <a:t>      </a:t>
            </a:r>
          </a:p>
          <a:p>
            <a:pPr algn="just"/>
            <a:r>
              <a:rPr lang="pt-BR" sz="2000" dirty="0"/>
              <a:t>    Acessar e favoritar receitas</a:t>
            </a:r>
          </a:p>
          <a:p>
            <a:pPr algn="just"/>
            <a:r>
              <a:rPr lang="pt-BR" sz="2000" dirty="0"/>
              <a:t>     </a:t>
            </a:r>
          </a:p>
          <a:p>
            <a:pPr algn="just"/>
            <a:r>
              <a:rPr lang="pt-BR" sz="2000" dirty="0"/>
              <a:t>    Navegar pelo conteúdo do site</a:t>
            </a:r>
          </a:p>
          <a:p>
            <a:pPr algn="just"/>
            <a:endParaRPr lang="pt-BR" sz="2000" dirty="0"/>
          </a:p>
        </p:txBody>
      </p:sp>
      <p:pic>
        <p:nvPicPr>
          <p:cNvPr id="11" name="Imagem 10" descr="Check Banco de Imagens e Fotos de Stock - iStock">
            <a:extLst>
              <a:ext uri="{FF2B5EF4-FFF2-40B4-BE49-F238E27FC236}">
                <a16:creationId xmlns:a16="http://schemas.microsoft.com/office/drawing/2014/main" id="{6133DD74-4A34-6EB0-7917-FC27A9288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3" y="2963953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Check Banco de Imagens e Fotos de Stock - iStock">
            <a:extLst>
              <a:ext uri="{FF2B5EF4-FFF2-40B4-BE49-F238E27FC236}">
                <a16:creationId xmlns:a16="http://schemas.microsoft.com/office/drawing/2014/main" id="{5702B10E-601A-5263-A8B7-7769694C8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3" y="3889553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Check Banco de Imagens e Fotos de Stock - iStock">
            <a:extLst>
              <a:ext uri="{FF2B5EF4-FFF2-40B4-BE49-F238E27FC236}">
                <a16:creationId xmlns:a16="http://schemas.microsoft.com/office/drawing/2014/main" id="{F26B75A7-DDD8-FFF5-1399-22C371CB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75" y="4851331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omo o SOGI ajuda a Monitorar os Requisitos Legais aplicáveis ao seu  negócio?">
            <a:extLst>
              <a:ext uri="{FF2B5EF4-FFF2-40B4-BE49-F238E27FC236}">
                <a16:creationId xmlns:a16="http://schemas.microsoft.com/office/drawing/2014/main" id="{F00C23BA-3DE6-E163-1598-9535352F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63" y="1454764"/>
            <a:ext cx="4740226" cy="417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Check Banco de Imagens e Fotos de Stock - iStock">
            <a:extLst>
              <a:ext uri="{FF2B5EF4-FFF2-40B4-BE49-F238E27FC236}">
                <a16:creationId xmlns:a16="http://schemas.microsoft.com/office/drawing/2014/main" id="{C1B4BAED-2A74-8376-0678-081247E5E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6" y="5532343"/>
            <a:ext cx="545547" cy="545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74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9CB8306-9087-B0C1-8B9F-9BDE8112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software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D0CB354E-D807-63CB-E8AB-0AEBFA4CFF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2000" dirty="0"/>
              <a:t>Com a aplicação pronta, pensamos nas seguintes tarefas para testes com o usuário:</a:t>
            </a:r>
          </a:p>
          <a:p>
            <a:pPr marL="0" indent="0" algn="just">
              <a:buNone/>
            </a:pPr>
            <a:r>
              <a:rPr lang="pt-BR" sz="2000" dirty="0"/>
              <a:t>        Fazer o cadastro e retornar à página inicial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Fazer uma avaliação da saúde e retornar à página inicial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Achar as informações sobre o índice glicêmico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Procurar por determinada receita e curti-la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Localizar a página de receitas favoritas e conferir se a receita curtida aparece na página</a:t>
            </a:r>
          </a:p>
          <a:p>
            <a:pPr algn="just"/>
            <a:endParaRPr lang="pt-BR" sz="2000" dirty="0"/>
          </a:p>
        </p:txBody>
      </p:sp>
      <p:pic>
        <p:nvPicPr>
          <p:cNvPr id="11" name="Imagem 10" descr="Check Banco de Imagens e Fotos de Stock - iStock">
            <a:extLst>
              <a:ext uri="{FF2B5EF4-FFF2-40B4-BE49-F238E27FC236}">
                <a16:creationId xmlns:a16="http://schemas.microsoft.com/office/drawing/2014/main" id="{6133DD74-4A34-6EB0-7917-FC27A9288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77" y="2970593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Check Banco de Imagens e Fotos de Stock - iStock">
            <a:extLst>
              <a:ext uri="{FF2B5EF4-FFF2-40B4-BE49-F238E27FC236}">
                <a16:creationId xmlns:a16="http://schemas.microsoft.com/office/drawing/2014/main" id="{5702B10E-601A-5263-A8B7-7769694C8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77" y="3521509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Check Banco de Imagens e Fotos de Stock - iStock">
            <a:extLst>
              <a:ext uri="{FF2B5EF4-FFF2-40B4-BE49-F238E27FC236}">
                <a16:creationId xmlns:a16="http://schemas.microsoft.com/office/drawing/2014/main" id="{F26B75A7-DDD8-FFF5-1399-22C371CB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77" y="4068603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Check Banco de Imagens e Fotos de Stock - iStock">
            <a:extLst>
              <a:ext uri="{FF2B5EF4-FFF2-40B4-BE49-F238E27FC236}">
                <a16:creationId xmlns:a16="http://schemas.microsoft.com/office/drawing/2014/main" id="{C1B4BAED-2A74-8376-0678-081247E5E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76" y="4614150"/>
            <a:ext cx="545547" cy="5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ícones Do Computador, Teste, Documento png transparente grátis">
            <a:extLst>
              <a:ext uri="{FF2B5EF4-FFF2-40B4-BE49-F238E27FC236}">
                <a16:creationId xmlns:a16="http://schemas.microsoft.com/office/drawing/2014/main" id="{59545A27-1297-744A-076C-56D9B54E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73" y="1423233"/>
            <a:ext cx="5782406" cy="578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Check Banco de Imagens e Fotos de Stock - iStock">
            <a:extLst>
              <a:ext uri="{FF2B5EF4-FFF2-40B4-BE49-F238E27FC236}">
                <a16:creationId xmlns:a16="http://schemas.microsoft.com/office/drawing/2014/main" id="{9B1EC668-7E48-79B7-5F0C-13B654AC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75" y="5166613"/>
            <a:ext cx="545547" cy="545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53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C77EC-E0CF-7D11-7782-175DD7FD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57A48-0019-DE1B-CBAB-5D140BA81A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/>
              <a:t>Com a aplicação pronta e testada, concluímos que o desenvolvimento do Portal </a:t>
            </a:r>
            <a:r>
              <a:rPr lang="pt-BR" dirty="0" err="1"/>
              <a:t>Glico</a:t>
            </a:r>
            <a:r>
              <a:rPr lang="pt-BR" dirty="0"/>
              <a:t> Saúde mostrou-se uma alternativa viável para o monitoramento e controle da saúde dos pacientes diagnosticados com diabetes. Além disso, o objetivo de se apresentar enquanto meio de informação confiável também foi atingido. </a:t>
            </a:r>
          </a:p>
        </p:txBody>
      </p:sp>
      <p:pic>
        <p:nvPicPr>
          <p:cNvPr id="5" name="Gráfico 4" descr="Dois balões de diálogo">
            <a:extLst>
              <a:ext uri="{FF2B5EF4-FFF2-40B4-BE49-F238E27FC236}">
                <a16:creationId xmlns:a16="http://schemas.microsoft.com/office/drawing/2014/main" id="{7A686AF2-F1B5-8BE4-C6DF-5B03BDBC3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9772" y="1789981"/>
            <a:ext cx="4543245" cy="451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0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BD5A8B0-DF10-CDF5-FB88-8D951CDB0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Obrigada!</a:t>
            </a:r>
          </a:p>
        </p:txBody>
      </p:sp>
      <p:pic>
        <p:nvPicPr>
          <p:cNvPr id="3076" name="Picture 4" descr="PUC Informa">
            <a:extLst>
              <a:ext uri="{FF2B5EF4-FFF2-40B4-BE49-F238E27FC236}">
                <a16:creationId xmlns:a16="http://schemas.microsoft.com/office/drawing/2014/main" id="{684A0825-5A36-EF97-2716-9968AF887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0" b="100000" l="10000" r="90000">
                        <a14:foregroundMark x1="48235" y1="33810" x2="48824" y2="47143"/>
                        <a14:foregroundMark x1="53529" y1="37143" x2="53824" y2="43810"/>
                        <a14:foregroundMark x1="45000" y1="37143" x2="45294" y2="43810"/>
                        <a14:foregroundMark x1="22647" y1="71905" x2="22647" y2="60000"/>
                        <a14:foregroundMark x1="29412" y1="60952" x2="29412" y2="69524"/>
                        <a14:foregroundMark x1="41765" y1="71429" x2="41765" y2="71429"/>
                        <a14:foregroundMark x1="49412" y1="64762" x2="49412" y2="64762"/>
                        <a14:foregroundMark x1="57059" y1="68095" x2="57059" y2="68095"/>
                        <a14:foregroundMark x1="56765" y1="60476" x2="56765" y2="60476"/>
                        <a14:foregroundMark x1="60294" y1="65238" x2="60294" y2="65238"/>
                        <a14:foregroundMark x1="68529" y1="63810" x2="68529" y2="63810"/>
                        <a14:foregroundMark x1="74706" y1="63810" x2="74706" y2="63810"/>
                        <a14:foregroundMark x1="37353" y1="86190" x2="37353" y2="86190"/>
                        <a14:foregroundMark x1="39706" y1="79524" x2="39706" y2="79524"/>
                        <a14:foregroundMark x1="34706" y1="79048" x2="34706" y2="79048"/>
                        <a14:foregroundMark x1="34412" y1="79524" x2="36765" y2="88571"/>
                        <a14:foregroundMark x1="41471" y1="88571" x2="41471" y2="81905"/>
                        <a14:foregroundMark x1="41471" y1="79524" x2="41471" y2="79524"/>
                        <a14:foregroundMark x1="43824" y1="82857" x2="43824" y2="82857"/>
                        <a14:foregroundMark x1="45588" y1="82381" x2="45588" y2="82381"/>
                        <a14:foregroundMark x1="49118" y1="80000" x2="49118" y2="80000"/>
                        <a14:foregroundMark x1="49118" y1="82857" x2="49118" y2="82857"/>
                        <a14:foregroundMark x1="49118" y1="86190" x2="49118" y2="86190"/>
                        <a14:foregroundMark x1="50588" y1="88095" x2="50588" y2="88095"/>
                        <a14:foregroundMark x1="50882" y1="81905" x2="50882" y2="81905"/>
                        <a14:foregroundMark x1="52353" y1="81429" x2="52353" y2="88095"/>
                        <a14:foregroundMark x1="55882" y1="88095" x2="55588" y2="81905"/>
                        <a14:foregroundMark x1="58824" y1="82381" x2="58824" y2="81905"/>
                        <a14:foregroundMark x1="64412" y1="80952" x2="64412" y2="80952"/>
                        <a14:foregroundMark x1="24412" y1="94762" x2="24412" y2="94762"/>
                        <a14:foregroundMark x1="27647" y1="94286" x2="27647" y2="94286"/>
                        <a14:foregroundMark x1="30294" y1="96190" x2="30294" y2="96190"/>
                        <a14:foregroundMark x1="32059" y1="95714" x2="32059" y2="95714"/>
                        <a14:foregroundMark x1="35000" y1="96190" x2="35000" y2="96190"/>
                        <a14:foregroundMark x1="37353" y1="94762" x2="37353" y2="94762"/>
                        <a14:foregroundMark x1="37941" y1="96667" x2="37941" y2="96667"/>
                        <a14:foregroundMark x1="40294" y1="94762" x2="40294" y2="94762"/>
                        <a14:foregroundMark x1="42941" y1="95714" x2="42941" y2="95714"/>
                        <a14:foregroundMark x1="46176" y1="94762" x2="46176" y2="94762"/>
                        <a14:foregroundMark x1="48824" y1="94286" x2="48824" y2="94286"/>
                        <a14:foregroundMark x1="50882" y1="94762" x2="50882" y2="94762"/>
                        <a14:foregroundMark x1="55882" y1="95238" x2="55882" y2="95238"/>
                        <a14:foregroundMark x1="57941" y1="95238" x2="57941" y2="95238"/>
                        <a14:foregroundMark x1="60000" y1="94762" x2="60000" y2="94762"/>
                        <a14:foregroundMark x1="62059" y1="95238" x2="62059" y2="95238"/>
                        <a14:foregroundMark x1="64412" y1="94762" x2="64412" y2="94762"/>
                        <a14:foregroundMark x1="67647" y1="95238" x2="67647" y2="95238"/>
                        <a14:foregroundMark x1="61765" y1="85238" x2="61765" y2="85238"/>
                        <a14:foregroundMark x1="61765" y1="82857" x2="61765" y2="82857"/>
                        <a14:foregroundMark x1="61765" y1="88095" x2="61765" y2="88095"/>
                        <a14:foregroundMark x1="58235" y1="85238" x2="58235" y2="85238"/>
                        <a14:backgroundMark x1="24118" y1="63810" x2="25588" y2="63810"/>
                        <a14:backgroundMark x1="22647" y1="72381" x2="22941" y2="72381"/>
                        <a14:backgroundMark x1="50882" y1="85238" x2="50882" y2="85238"/>
                        <a14:backgroundMark x1="68824" y1="70000" x2="68824" y2="70000"/>
                        <a14:backgroundMark x1="40588" y1="81429" x2="40588" y2="81429"/>
                        <a14:backgroundMark x1="59706" y1="83333" x2="59706" y2="83333"/>
                        <a14:backgroundMark x1="60000" y1="86667" x2="60000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756"/>
          <a:stretch/>
        </p:blipFill>
        <p:spPr bwMode="auto">
          <a:xfrm>
            <a:off x="4860911" y="3618046"/>
            <a:ext cx="2470178" cy="13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66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179</TotalTime>
  <Words>318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Orgânico</vt:lpstr>
      <vt:lpstr>Portal Glico Saúde</vt:lpstr>
      <vt:lpstr>Você conhece a diabetes?</vt:lpstr>
      <vt:lpstr>Objetivos</vt:lpstr>
      <vt:lpstr>Público-alvo</vt:lpstr>
      <vt:lpstr>Resultados esperados</vt:lpstr>
      <vt:lpstr>Requisitos</vt:lpstr>
      <vt:lpstr>Testes de software</vt:lpstr>
      <vt:lpstr>Conclusões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CANDIDATO IDEAL</dc:title>
  <dc:creator>Larissa Moreira</dc:creator>
  <cp:lastModifiedBy>Larissa Moreira</cp:lastModifiedBy>
  <cp:revision>33</cp:revision>
  <dcterms:created xsi:type="dcterms:W3CDTF">2022-09-19T22:28:08Z</dcterms:created>
  <dcterms:modified xsi:type="dcterms:W3CDTF">2023-12-13T14:19:04Z</dcterms:modified>
</cp:coreProperties>
</file>