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5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87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6" r:id="rId32"/>
  </p:sldIdLst>
  <p:sldSz cx="18288000" cy="10287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Open Sans Ultra-Bold" panose="020B0604020202020204" charset="0"/>
      <p:regular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Gonçalves Cavaco" initials="VG" lastIdx="1" clrIdx="0">
    <p:extLst>
      <p:ext uri="{19B8F6BF-5375-455C-9EA6-DF929625EA0E}">
        <p15:presenceInfo xmlns:p15="http://schemas.microsoft.com/office/powerpoint/2012/main" userId="S::vgoncalves@acoforja.com.br::3e502bdb-1a05-4570-b6c7-7631be3529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22" autoAdjust="0"/>
  </p:normalViewPr>
  <p:slideViewPr>
    <p:cSldViewPr>
      <p:cViewPr varScale="1">
        <p:scale>
          <a:sx n="70" d="100"/>
          <a:sy n="70" d="100"/>
        </p:scale>
        <p:origin x="7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C1E84-63FA-4D06-B77D-8DC5F0D9EE1E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A2AB0-5BBC-4F94-836E-6E344EDE4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7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A2AB0-5BBC-4F94-836E-6E344EDE4D1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09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3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21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1179"/>
            <a:ext cx="3535011" cy="1028105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  <p:sldLayoutId id="2147484465" r:id="rId13"/>
    <p:sldLayoutId id="2147484466" r:id="rId14"/>
    <p:sldLayoutId id="2147484467" r:id="rId15"/>
    <p:sldLayoutId id="2147484468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2.gif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911947"/>
            <a:ext cx="18288000" cy="4750106"/>
          </a:xfrm>
          <a:custGeom>
            <a:avLst/>
            <a:gdLst/>
            <a:ahLst/>
            <a:cxnLst/>
            <a:rect l="l" t="t" r="r" b="b"/>
            <a:pathLst>
              <a:path w="18288000" h="4750106">
                <a:moveTo>
                  <a:pt x="0" y="0"/>
                </a:moveTo>
                <a:lnTo>
                  <a:pt x="18288000" y="0"/>
                </a:lnTo>
                <a:lnTo>
                  <a:pt x="18288000" y="4750106"/>
                </a:lnTo>
                <a:lnTo>
                  <a:pt x="0" y="475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07" r="-300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2576" y="3932653"/>
            <a:ext cx="9849578" cy="311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BRUNO DE LACERDA TETZNER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GERALDO DANIEL SORIANO FREIRE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JACK MEDEIROS DE PAULA PEREIRA DEMORI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MARIA EDUARDA SOUSA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SAMUEL LACERDA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VICTOR ALEXANDRE FERREIRA SANTOS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60201"/>
                </a:solidFill>
                <a:latin typeface="Open Sans"/>
              </a:rPr>
              <a:t>VITOR ALBERTO GONÇALVES CAVACO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10102" y="2293897"/>
            <a:ext cx="5589960" cy="561805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79390" y="2818390"/>
            <a:ext cx="9035951" cy="94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>
                <a:solidFill>
                  <a:srgbClr val="060201"/>
                </a:solidFill>
                <a:latin typeface="Open Sans"/>
              </a:rPr>
              <a:t>E-LIBRARY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74319" y="588207"/>
            <a:ext cx="9539361" cy="66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Aluguel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13CD6E-36E8-63EB-6808-B5517761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06" y="2020226"/>
            <a:ext cx="9920917" cy="35042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3691B7-9AAD-BB96-8EC3-DCA113EC3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012" y="6134100"/>
            <a:ext cx="9920668" cy="32328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74319" y="420499"/>
            <a:ext cx="9539361" cy="66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Devolução</a:t>
            </a:r>
            <a:r>
              <a:rPr lang="en-US" sz="50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9D2D43-3914-B71C-463D-6F7AA9E7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82" y="1760496"/>
            <a:ext cx="9016096" cy="30020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57739D-B0C0-CFBB-0A2F-6F8B9646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524500"/>
            <a:ext cx="9036878" cy="3200400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C06C10AE-97E3-06ED-2248-DEA3C71B2631}"/>
              </a:ext>
            </a:extLst>
          </p:cNvPr>
          <p:cNvSpPr txBox="1"/>
          <p:nvPr/>
        </p:nvSpPr>
        <p:spPr>
          <a:xfrm>
            <a:off x="2687782" y="6560048"/>
            <a:ext cx="2209800" cy="533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dirty="0">
                <a:solidFill>
                  <a:srgbClr val="0602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1B5AED2-FF62-6059-AD24-19C057DD3181}"/>
              </a:ext>
            </a:extLst>
          </p:cNvPr>
          <p:cNvSpPr txBox="1"/>
          <p:nvPr/>
        </p:nvSpPr>
        <p:spPr>
          <a:xfrm>
            <a:off x="2715491" y="2920300"/>
            <a:ext cx="2209800" cy="533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dirty="0">
                <a:solidFill>
                  <a:srgbClr val="0602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49254" y="419100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Arquitetura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dados da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Solução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Proposta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9D6BA5-A0B2-D1AA-99C8-EB6ABBBE7AD2}"/>
              </a:ext>
            </a:extLst>
          </p:cNvPr>
          <p:cNvSpPr txBox="1"/>
          <p:nvPr/>
        </p:nvSpPr>
        <p:spPr>
          <a:xfrm>
            <a:off x="4572000" y="2247900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 desenvolvimento do nosso projeto, é importante detalhar a arquitetura de dados. Vamos</a:t>
            </a:r>
          </a:p>
          <a:p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mostrar agora como desenhamos o Diagrama de Entidades e Relacionamentos (DER)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495300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Entidades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Relacionamentos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9D6BA5-A0B2-D1AA-99C8-EB6ABBBE7AD2}"/>
              </a:ext>
            </a:extLst>
          </p:cNvPr>
          <p:cNvSpPr txBox="1"/>
          <p:nvPr/>
        </p:nvSpPr>
        <p:spPr>
          <a:xfrm>
            <a:off x="4572000" y="2476500"/>
            <a:ext cx="91440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 DER possibilita a visualização fácil da estrutura de dados que será implementada.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DCF32B-EFF3-BA01-AE1B-1161D629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924300"/>
            <a:ext cx="1014845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607257" y="495300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Impactos da Implementação em um Banco de Dados </a:t>
            </a:r>
            <a:r>
              <a:rPr lang="pt-BR" sz="54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9D6BA5-A0B2-D1AA-99C8-EB6ABBBE7AD2}"/>
              </a:ext>
            </a:extLst>
          </p:cNvPr>
          <p:cNvSpPr txBox="1"/>
          <p:nvPr/>
        </p:nvSpPr>
        <p:spPr>
          <a:xfrm>
            <a:off x="4572000" y="5905500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 entanto, temos limitações como a complexidade da implementação, gestão dos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relacionamentos de dados e distribuição limitada de transações ACID."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3197721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Consideramos também a possibilidade de implementar nossa solução com um banco de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Traz diversas vantagens como escalabilidade, performance e flexibilidade."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9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96143" y="419100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Razão pela escolha contra </a:t>
            </a:r>
            <a:r>
              <a:rPr lang="pt-BR" sz="54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96143" y="2247900"/>
            <a:ext cx="9144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Neste caso específico, optamos por não usar </a:t>
            </a:r>
            <a:r>
              <a:rPr lang="pt-B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Justificativa é que a quantidade de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dados que lidaremos não é vasta e a modelização normalizada é mais clara, concisa e fácil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 manusear."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58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419600" y="419100"/>
            <a:ext cx="9144000" cy="66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095500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 o DER validado, é hora de mapear para o modelo relacional. Este modelo plano será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 alicerce para implementar nosso sistema de banco de dados.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1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610100" y="501103"/>
            <a:ext cx="9144000" cy="66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Diagrama do Modelo Relacional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430485" y="2689946"/>
            <a:ext cx="91440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diagrama mostra como todas as informações interagem umas com as outras em nosso sistema.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5839FD-459E-03B5-30FC-6003F035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85" y="4686300"/>
            <a:ext cx="9503230" cy="4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4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495300"/>
            <a:ext cx="9144000" cy="66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Relatórios analíticos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600433" y="2095500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 tomar decisões informadas, estabelecemos uma série de relatórios que mostram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várias métricas importantes sobre nossos processos de negócios.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2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342900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Associação de comandos SQL com relatórios analíticos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3009900"/>
            <a:ext cx="9144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Após criar os relatórios, fizemos uma engenharia reversa para obter os comandos SQL que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poderiam produzir esses relatórios.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3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26024" y="419100"/>
            <a:ext cx="9035951" cy="5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3363-E0FE-CAFC-6B8D-89BF1A564F1E}"/>
              </a:ext>
            </a:extLst>
          </p:cNvPr>
          <p:cNvSpPr txBox="1"/>
          <p:nvPr/>
        </p:nvSpPr>
        <p:spPr>
          <a:xfrm>
            <a:off x="4114800" y="2095500"/>
            <a:ext cx="10287000" cy="1619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Discutiremos ao longo dessa apresentação o nosso projeto, que tem como objetivo reformular o sistema de gestão de bibliotecas</a:t>
            </a:r>
            <a:r>
              <a:rPr lang="pt-BR" sz="3200" dirty="0"/>
              <a:t>.</a:t>
            </a:r>
            <a:endParaRPr lang="en-US" sz="3200" dirty="0">
              <a:solidFill>
                <a:srgbClr val="060201"/>
              </a:solidFill>
              <a:latin typeface="Open San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403387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Relatório Diário de Cadastro de 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441012"/>
            <a:ext cx="91440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Este relatório mostra a quantidade total de livros cadastrados no mês atual.</a:t>
            </a:r>
            <a:endParaRPr lang="pt-BR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6E207A-6C61-E875-B04F-84A443DD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85" y="4686300"/>
            <a:ext cx="6489030" cy="25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9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342900"/>
            <a:ext cx="9144000" cy="1304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Relatório Mensal de Consulta de 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524669"/>
            <a:ext cx="91440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Esse relatório exibe o número total de consultas de livros feitas durante o mês atual.</a:t>
            </a:r>
            <a:endParaRPr lang="pt-BR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81F30-4B73-06BD-717F-58257DB5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01" y="4735286"/>
            <a:ext cx="6253397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3371850" y="266700"/>
            <a:ext cx="115443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4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Relatório Mensal de Devolução de Livros - Quantidade de Livros Devolvidos na</a:t>
            </a:r>
          </a:p>
          <a:p>
            <a:pPr algn="ctr"/>
            <a:r>
              <a:rPr lang="pt-BR" sz="4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Certa</a:t>
            </a:r>
            <a:endParaRPr lang="en-US" sz="48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3390900"/>
            <a:ext cx="9144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Esse relatório mostra quantos livros foram devolvidos na data acordada dentro do mês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corrente.</a:t>
            </a:r>
            <a:endParaRPr lang="pt-BR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D638EF-C833-7A92-300F-D2FBAB9C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70" y="5524500"/>
            <a:ext cx="5710460" cy="23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94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266700"/>
            <a:ext cx="9144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Relatório Mensal de Devolução de 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724400" y="2324100"/>
            <a:ext cx="9144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Queremos também monitorar a quantidade total de livros devolvidos no prazo, com atraso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 sem informação durante o mês atual.</a:t>
            </a:r>
            <a:endParaRPr lang="pt-BR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2FF7A6-85D8-28AD-D1EE-056C1B4C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542473"/>
            <a:ext cx="6858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8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266700"/>
            <a:ext cx="9144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Relatório Mensal de Aluguel de 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705100"/>
            <a:ext cx="91440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Finalmente, este relatório mostra quantos livros foram alugados durante o mês atual.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085C63-F055-F5F5-1AD1-61063FDB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637" y="4838700"/>
            <a:ext cx="6348725" cy="21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8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4572000" y="190500"/>
            <a:ext cx="9144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Indicadores de Desempenho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1943100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Um olhar mais estratégico nos mostra que, para entender verdadeiramente como nossos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processos estão performando, precisamos dos indicadores chave de processo (KPIs).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5600700" y="190500"/>
            <a:ext cx="70866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Livros Mais Consultados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190999" y="2171700"/>
            <a:ext cx="9144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 primeiro indicador é 'Livros Mais Consultados'. Ele nos ajuda a determinar os livros mais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populares, com base no percentual de consultas que cada livro recebe.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B3E6E2-887E-384C-D03A-3DEB1A16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52" y="4991100"/>
            <a:ext cx="5203093" cy="15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2819400" y="114300"/>
            <a:ext cx="124968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Quantidade de Livros Cadastrados por Dia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171700"/>
            <a:ext cx="9144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Este indicador nos mostra a média diária de livros cadastrados. Podemos usá-lo para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determinar se precisaremos contratar mais funcionários.</a:t>
            </a:r>
            <a:endParaRPr lang="pt-BR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526C70-EDC5-FF84-0265-026D024F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4914900"/>
            <a:ext cx="6057900" cy="19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91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3238500" y="114300"/>
            <a:ext cx="11811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Quantidade de Livros Devolvidos por Dia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247900"/>
            <a:ext cx="9144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 mesma maneira, medimos a média de livros devolvidos por dia também para auxiliar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nas decisões de gestão de recursos humanos.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293E1A-CBC8-8327-0DB5-BFAC5F21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875431"/>
            <a:ext cx="5791200" cy="18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90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3581400" y="114300"/>
            <a:ext cx="11125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Quantidade de Livros Alugados por Dia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476500"/>
            <a:ext cx="9144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Outro indicador importante é a média de livros alugados por dia. Isso nos fornece ideias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claras sobre o volume de empréstimos de livros.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359C63-5EF6-B76C-5550-6F4BE02B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838700"/>
            <a:ext cx="5029200" cy="21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59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2813" y="419100"/>
            <a:ext cx="9342374" cy="5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Motivação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AC27291-9881-885B-96F4-5A86093269B7}"/>
              </a:ext>
            </a:extLst>
          </p:cNvPr>
          <p:cNvSpPr txBox="1"/>
          <p:nvPr/>
        </p:nvSpPr>
        <p:spPr>
          <a:xfrm>
            <a:off x="4454616" y="2171700"/>
            <a:ext cx="9342374" cy="216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Muitas bibliotecas escolares ainda usam sistemas antiquados para gerenciar seus livros. Esse processo consome muito tempo e esforço dos bibliotecários.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5418C30-5B8E-DCD6-7F1A-C7BB052701C4}"/>
              </a:ext>
            </a:extLst>
          </p:cNvPr>
          <p:cNvSpPr txBox="1"/>
          <p:nvPr/>
        </p:nvSpPr>
        <p:spPr>
          <a:xfrm>
            <a:off x="2514600" y="190500"/>
            <a:ext cx="132588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Percentual de Livros Devolvidos na Data Certa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7B5DA7-3517-0F4D-80D6-DEF4FC16B2D9}"/>
              </a:ext>
            </a:extLst>
          </p:cNvPr>
          <p:cNvSpPr txBox="1"/>
          <p:nvPr/>
        </p:nvSpPr>
        <p:spPr>
          <a:xfrm>
            <a:off x="4572000" y="2019300"/>
            <a:ext cx="9144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Por fim, o percentual de livros devolvidos na data certa nos permite monitorar a eficácia de</a:t>
            </a:r>
          </a:p>
          <a:p>
            <a:pPr algn="l"/>
            <a:r>
              <a:rPr lang="pt-B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nossas políticas de devolução e possíveis ajustes.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C7F333-B82C-5F0E-49A0-E0A1945EF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509785"/>
            <a:ext cx="5791200" cy="17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91510" y="1726998"/>
            <a:ext cx="6572321" cy="1253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9298">
                <a:solidFill>
                  <a:srgbClr val="060201"/>
                </a:solidFill>
                <a:latin typeface="Open Sans Ultra-Bold"/>
              </a:rPr>
              <a:t>E-LIBRARY</a:t>
            </a:r>
          </a:p>
          <a:p>
            <a:pPr algn="ctr">
              <a:lnSpc>
                <a:spcPts val="7903"/>
              </a:lnSpc>
            </a:pPr>
            <a:endParaRPr lang="en-US" sz="9298">
              <a:solidFill>
                <a:srgbClr val="060201"/>
              </a:solidFill>
              <a:latin typeface="Open Sans Ultra-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259737" y="3006586"/>
            <a:ext cx="2464363" cy="1949087"/>
          </a:xfrm>
          <a:custGeom>
            <a:avLst/>
            <a:gdLst/>
            <a:ahLst/>
            <a:cxnLst/>
            <a:rect l="l" t="t" r="r" b="b"/>
            <a:pathLst>
              <a:path w="2464363" h="1949087">
                <a:moveTo>
                  <a:pt x="0" y="0"/>
                </a:moveTo>
                <a:lnTo>
                  <a:pt x="2464363" y="0"/>
                </a:lnTo>
                <a:lnTo>
                  <a:pt x="2464363" y="1949086"/>
                </a:lnTo>
                <a:lnTo>
                  <a:pt x="0" y="19490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74320" y="3500116"/>
            <a:ext cx="953936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60201"/>
                </a:solidFill>
                <a:latin typeface="Open Sans"/>
              </a:rPr>
              <a:t>Fim.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74320" y="4851400"/>
            <a:ext cx="953936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60201"/>
                </a:solidFill>
                <a:latin typeface="Open Sans"/>
              </a:rPr>
              <a:t>Obrigado por assistir !</a:t>
            </a:r>
          </a:p>
        </p:txBody>
      </p:sp>
      <p:sp>
        <p:nvSpPr>
          <p:cNvPr id="6" name="Freeform 6"/>
          <p:cNvSpPr/>
          <p:nvPr/>
        </p:nvSpPr>
        <p:spPr>
          <a:xfrm>
            <a:off x="2815935" y="3006586"/>
            <a:ext cx="2464363" cy="1949087"/>
          </a:xfrm>
          <a:custGeom>
            <a:avLst/>
            <a:gdLst/>
            <a:ahLst/>
            <a:cxnLst/>
            <a:rect l="l" t="t" r="r" b="b"/>
            <a:pathLst>
              <a:path w="2464363" h="1949087">
                <a:moveTo>
                  <a:pt x="0" y="0"/>
                </a:moveTo>
                <a:lnTo>
                  <a:pt x="2464362" y="0"/>
                </a:lnTo>
                <a:lnTo>
                  <a:pt x="2464362" y="1949086"/>
                </a:lnTo>
                <a:lnTo>
                  <a:pt x="0" y="19490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506840" y="5967525"/>
            <a:ext cx="3274321" cy="3290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6419" y="419100"/>
            <a:ext cx="9342374" cy="66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Apresentação</a:t>
            </a:r>
            <a:r>
              <a:rPr lang="en-US" sz="50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C2C0F49-B157-BD24-492E-767C76F211B6}"/>
              </a:ext>
            </a:extLst>
          </p:cNvPr>
          <p:cNvSpPr txBox="1"/>
          <p:nvPr/>
        </p:nvSpPr>
        <p:spPr>
          <a:xfrm>
            <a:off x="4572000" y="2095500"/>
            <a:ext cx="9342374" cy="12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Como seria bom se tivermos um sistema de gestão de bibliotecas que seja eficiente e simples de usar?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1000" y="419100"/>
            <a:ext cx="9342374" cy="66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Benefícios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D217EED-B46C-36C8-A6F0-3C898D0D56AA}"/>
              </a:ext>
            </a:extLst>
          </p:cNvPr>
          <p:cNvSpPr txBox="1"/>
          <p:nvPr/>
        </p:nvSpPr>
        <p:spPr>
          <a:xfrm>
            <a:off x="4572000" y="2095500"/>
            <a:ext cx="9342374" cy="2497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Essa plataforma tem potencial para melhorar significativamente a eficiência e a experiência do usuário na busca por recursos literários e acadêmicos.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2813" y="495300"/>
            <a:ext cx="9342374" cy="130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Participantes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seus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papéis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4DE157-86CD-9E93-FE69-A11194711623}"/>
              </a:ext>
            </a:extLst>
          </p:cNvPr>
          <p:cNvSpPr txBox="1"/>
          <p:nvPr/>
        </p:nvSpPr>
        <p:spPr>
          <a:xfrm>
            <a:off x="4572000" y="2095500"/>
            <a:ext cx="9342374" cy="313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principais participantes neste sistema serão o bibliotecário, o auxiliar de biblioteca e os usuários cadastrados, cada um tendo funções específicas para melhorar a eficiência dos serviços da biblioteca.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6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2813" y="495300"/>
            <a:ext cx="934237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Processos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negócio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D1DC43B-F0B0-23F5-D31E-24C3D6D30AF4}"/>
              </a:ext>
            </a:extLst>
          </p:cNvPr>
          <p:cNvSpPr txBox="1"/>
          <p:nvPr/>
        </p:nvSpPr>
        <p:spPr>
          <a:xfrm>
            <a:off x="4472813" y="2095500"/>
            <a:ext cx="9342374" cy="2497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principais processos identificados que definem basicamente o funcionamento de qualquer biblioteca foram os de consulta, aluguel e devolução de livros.</a:t>
            </a:r>
            <a:endParaRPr lang="en-US" sz="3200" dirty="0">
              <a:solidFill>
                <a:srgbClr val="0602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74319" y="495300"/>
            <a:ext cx="9539361" cy="66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3BB399-AD81-C1B6-5FDE-286B672A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64" y="1563438"/>
            <a:ext cx="9909670" cy="40810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1F9DAB-EACD-EC6D-D0EE-F35CA844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164" y="6048956"/>
            <a:ext cx="9909670" cy="38677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74319" y="495300"/>
            <a:ext cx="9539361" cy="66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</a:t>
            </a:r>
            <a:r>
              <a:rPr lang="en-US" sz="5400" b="1" dirty="0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400" b="1" dirty="0" err="1">
                <a:solidFill>
                  <a:srgbClr val="0602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Livros</a:t>
            </a:r>
            <a:endParaRPr lang="en-US" sz="5400" b="1" dirty="0">
              <a:solidFill>
                <a:srgbClr val="0602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FAAEF8-1784-1247-462E-96F40131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638300"/>
            <a:ext cx="10287000" cy="3505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1308B3-9110-2254-FA89-F1187586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9" y="5371686"/>
            <a:ext cx="10287000" cy="39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0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1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2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3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4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5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6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7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8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9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0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1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2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3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4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5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6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7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8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9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0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1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760</Words>
  <Application>Microsoft Office PowerPoint</Application>
  <PresentationFormat>Personalizar</PresentationFormat>
  <Paragraphs>85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Open Sans Ultra-Bold</vt:lpstr>
      <vt:lpstr>Calibri</vt:lpstr>
      <vt:lpstr>Arial</vt:lpstr>
      <vt:lpstr>Wingdings 3</vt:lpstr>
      <vt:lpstr>Open Sans</vt:lpstr>
      <vt:lpstr>Century Gothic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catchy headline here</dc:title>
  <cp:lastModifiedBy>Vitor Alberto</cp:lastModifiedBy>
  <cp:revision>38</cp:revision>
  <dcterms:created xsi:type="dcterms:W3CDTF">2006-08-16T00:00:00Z</dcterms:created>
  <dcterms:modified xsi:type="dcterms:W3CDTF">2023-12-10T17:38:51Z</dcterms:modified>
  <dc:identifier>DAF1Sj4pNCM</dc:identifier>
</cp:coreProperties>
</file>