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urier PS" charset="1" panose="02070509020205020404"/>
      <p:regular r:id="rId10"/>
    </p:embeddedFont>
    <p:embeddedFont>
      <p:font typeface="Courier PS Bold" charset="1" panose="02070809020205020404"/>
      <p:regular r:id="rId11"/>
    </p:embeddedFont>
    <p:embeddedFont>
      <p:font typeface="Courier PS Italics" charset="1" panose="02070609020205090404"/>
      <p:regular r:id="rId12"/>
    </p:embeddedFont>
    <p:embeddedFont>
      <p:font typeface="Courier PS Bold Italics" charset="1" panose="020708090202050904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  <p:embeddedFont>
      <p:font typeface="Open Sans Light" charset="1" panose="020B0306030504020204"/>
      <p:regular r:id="rId24"/>
    </p:embeddedFont>
    <p:embeddedFont>
      <p:font typeface="Open Sans Light Italics" charset="1" panose="020B0306030504020204"/>
      <p:regular r:id="rId25"/>
    </p:embeddedFont>
    <p:embeddedFont>
      <p:font typeface="Open Sans Ultra-Bold" charset="1" panose="00000000000000000000"/>
      <p:regular r:id="rId26"/>
    </p:embeddedFont>
    <p:embeddedFont>
      <p:font typeface="Open Sans Ultra-Bold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41" Target="slides/slide14.xml" Type="http://schemas.openxmlformats.org/officeDocument/2006/relationships/slide"/><Relationship Id="rId42" Target="slides/slide15.xml" Type="http://schemas.openxmlformats.org/officeDocument/2006/relationships/slide"/><Relationship Id="rId43" Target="slides/slide16.xml" Type="http://schemas.openxmlformats.org/officeDocument/2006/relationships/slide"/><Relationship Id="rId44" Target="slides/slide17.xml" Type="http://schemas.openxmlformats.org/officeDocument/2006/relationships/slide"/><Relationship Id="rId45" Target="slides/slide18.xml" Type="http://schemas.openxmlformats.org/officeDocument/2006/relationships/slide"/><Relationship Id="rId46" Target="slides/slide19.xml" Type="http://schemas.openxmlformats.org/officeDocument/2006/relationships/slide"/><Relationship Id="rId47" Target="slides/slide20.xml" Type="http://schemas.openxmlformats.org/officeDocument/2006/relationships/slide"/><Relationship Id="rId48" Target="slides/slide21.xml" Type="http://schemas.openxmlformats.org/officeDocument/2006/relationships/slide"/><Relationship Id="rId49" Target="slides/slide22.xml" Type="http://schemas.openxmlformats.org/officeDocument/2006/relationships/slide"/><Relationship Id="rId5" Target="tableStyles.xml" Type="http://schemas.openxmlformats.org/officeDocument/2006/relationships/tableStyles"/><Relationship Id="rId50" Target="slides/slide23.xml" Type="http://schemas.openxmlformats.org/officeDocument/2006/relationships/slide"/><Relationship Id="rId51" Target="slides/slide24.xml" Type="http://schemas.openxmlformats.org/officeDocument/2006/relationships/slide"/><Relationship Id="rId52" Target="slides/slide25.xml" Type="http://schemas.openxmlformats.org/officeDocument/2006/relationships/slide"/><Relationship Id="rId53" Target="slides/slide26.xml" Type="http://schemas.openxmlformats.org/officeDocument/2006/relationships/slide"/><Relationship Id="rId54" Target="slides/slide27.xml" Type="http://schemas.openxmlformats.org/officeDocument/2006/relationships/slide"/><Relationship Id="rId55" Target="slides/slide28.xml" Type="http://schemas.openxmlformats.org/officeDocument/2006/relationships/slide"/><Relationship Id="rId56" Target="slides/slide29.xml" Type="http://schemas.openxmlformats.org/officeDocument/2006/relationships/slide"/><Relationship Id="rId57" Target="slides/slide30.xml" Type="http://schemas.openxmlformats.org/officeDocument/2006/relationships/slide"/><Relationship Id="rId58" Target="slides/slide31.xml" Type="http://schemas.openxmlformats.org/officeDocument/2006/relationships/slide"/><Relationship Id="rId59" Target="slides/slide32.xml" Type="http://schemas.openxmlformats.org/officeDocument/2006/relationships/slide"/><Relationship Id="rId6" Target="fonts/font6.fntdata" Type="http://schemas.openxmlformats.org/officeDocument/2006/relationships/font"/><Relationship Id="rId60" Target="slides/slide33.xml" Type="http://schemas.openxmlformats.org/officeDocument/2006/relationships/slide"/><Relationship Id="rId61" Target="slides/slide34.xml" Type="http://schemas.openxmlformats.org/officeDocument/2006/relationships/slide"/><Relationship Id="rId62" Target="slides/slide35.xml" Type="http://schemas.openxmlformats.org/officeDocument/2006/relationships/slide"/><Relationship Id="rId63" Target="slides/slide36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pn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png" Type="http://schemas.openxmlformats.org/officeDocument/2006/relationships/image"/><Relationship Id="rId4" Target="../media/image59.png" Type="http://schemas.openxmlformats.org/officeDocument/2006/relationships/image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0.png" Type="http://schemas.openxmlformats.org/officeDocument/2006/relationships/image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917106" y="0"/>
            <a:ext cx="5370894" cy="10287000"/>
          </a:xfrm>
          <a:prstGeom prst="rect">
            <a:avLst/>
          </a:prstGeom>
          <a:solidFill>
            <a:srgbClr val="3E2F5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3794303" y="8493326"/>
            <a:ext cx="3616500" cy="1205858"/>
            <a:chOff x="0" y="0"/>
            <a:chExt cx="4822001" cy="160781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822001" cy="1607810"/>
              <a:chOff x="0" y="0"/>
              <a:chExt cx="6910779" cy="230427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910779" cy="2304276"/>
              </a:xfrm>
              <a:custGeom>
                <a:avLst/>
                <a:gdLst/>
                <a:ahLst/>
                <a:cxnLst/>
                <a:rect r="r" b="b" t="t" l="l"/>
                <a:pathLst>
                  <a:path h="2304276" w="6910779">
                    <a:moveTo>
                      <a:pt x="0" y="0"/>
                    </a:moveTo>
                    <a:lnTo>
                      <a:pt x="0" y="2304276"/>
                    </a:lnTo>
                    <a:lnTo>
                      <a:pt x="6910779" y="2304276"/>
                    </a:lnTo>
                    <a:lnTo>
                      <a:pt x="6910779" y="0"/>
                    </a:lnTo>
                    <a:lnTo>
                      <a:pt x="0" y="0"/>
                    </a:lnTo>
                    <a:close/>
                    <a:moveTo>
                      <a:pt x="6849819" y="2243316"/>
                    </a:moveTo>
                    <a:lnTo>
                      <a:pt x="59690" y="2243316"/>
                    </a:lnTo>
                    <a:lnTo>
                      <a:pt x="59690" y="59690"/>
                    </a:lnTo>
                    <a:lnTo>
                      <a:pt x="6849819" y="59690"/>
                    </a:lnTo>
                    <a:lnTo>
                      <a:pt x="6849819" y="224331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868698" y="465232"/>
              <a:ext cx="3084605" cy="6868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3"/>
                </a:lnSpc>
              </a:pPr>
              <a:r>
                <a:rPr lang="en-US" sz="3469">
                  <a:solidFill>
                    <a:srgbClr val="FFFFFF"/>
                  </a:solidFill>
                  <a:latin typeface="Open Sans Light"/>
                </a:rPr>
                <a:t>10/12/2023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133398" y="0"/>
            <a:ext cx="8154602" cy="7887636"/>
          </a:xfrm>
          <a:custGeom>
            <a:avLst/>
            <a:gdLst/>
            <a:ahLst/>
            <a:cxnLst/>
            <a:rect r="r" b="b" t="t" l="l"/>
            <a:pathLst>
              <a:path h="7887636" w="8154602">
                <a:moveTo>
                  <a:pt x="0" y="0"/>
                </a:moveTo>
                <a:lnTo>
                  <a:pt x="8154602" y="0"/>
                </a:lnTo>
                <a:lnTo>
                  <a:pt x="8154602" y="7887636"/>
                </a:lnTo>
                <a:lnTo>
                  <a:pt x="0" y="7887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8" t="-2365" r="-2083" b="-3791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2034773"/>
            <a:ext cx="8619603" cy="6691164"/>
            <a:chOff x="0" y="0"/>
            <a:chExt cx="11492804" cy="892155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1492804" cy="204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000"/>
                </a:lnSpc>
              </a:pPr>
              <a:r>
                <a:rPr lang="en-US" sz="10000" spc="-200">
                  <a:solidFill>
                    <a:srgbClr val="191919"/>
                  </a:solidFill>
                  <a:latin typeface="Open Sans Bold"/>
                </a:rPr>
                <a:t>DataCare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006019"/>
              <a:ext cx="10036167" cy="5915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90881" indent="-345440" lvl="1">
                <a:lnSpc>
                  <a:spcPts val="5184"/>
                </a:lnSpc>
                <a:buFont typeface="Arial"/>
                <a:buChar char="•"/>
              </a:pPr>
              <a:r>
                <a:rPr lang="en-US" sz="3200">
                  <a:solidFill>
                    <a:srgbClr val="191919"/>
                  </a:solidFill>
                  <a:latin typeface="Open Sans"/>
                </a:rPr>
                <a:t>Isabela Gomes Lima</a:t>
              </a:r>
            </a:p>
            <a:p>
              <a:pPr marL="690881" indent="-345440" lvl="1">
                <a:lnSpc>
                  <a:spcPts val="5184"/>
                </a:lnSpc>
                <a:buFont typeface="Arial"/>
                <a:buChar char="•"/>
              </a:pPr>
              <a:r>
                <a:rPr lang="en-US" sz="3200">
                  <a:solidFill>
                    <a:srgbClr val="191919"/>
                  </a:solidFill>
                  <a:latin typeface="Open Sans"/>
                </a:rPr>
                <a:t>Guilherme Lanza Japolino</a:t>
              </a:r>
            </a:p>
            <a:p>
              <a:pPr marL="690881" indent="-345440" lvl="1">
                <a:lnSpc>
                  <a:spcPts val="5184"/>
                </a:lnSpc>
                <a:buFont typeface="Arial"/>
                <a:buChar char="•"/>
              </a:pPr>
              <a:r>
                <a:rPr lang="en-US" sz="3200">
                  <a:solidFill>
                    <a:srgbClr val="191919"/>
                  </a:solidFill>
                  <a:latin typeface="Open Sans"/>
                </a:rPr>
                <a:t>Luiz Henrique Santos De Andrade</a:t>
              </a:r>
            </a:p>
            <a:p>
              <a:pPr marL="690881" indent="-345440" lvl="1">
                <a:lnSpc>
                  <a:spcPts val="5184"/>
                </a:lnSpc>
                <a:buFont typeface="Arial"/>
                <a:buChar char="•"/>
              </a:pPr>
              <a:r>
                <a:rPr lang="en-US" sz="3200">
                  <a:solidFill>
                    <a:srgbClr val="191919"/>
                  </a:solidFill>
                  <a:latin typeface="Open Sans"/>
                </a:rPr>
                <a:t>Nathália Lopes Soares Bispo</a:t>
              </a:r>
            </a:p>
            <a:p>
              <a:pPr marL="690881" indent="-345440" lvl="1">
                <a:lnSpc>
                  <a:spcPts val="5184"/>
                </a:lnSpc>
                <a:buFont typeface="Arial"/>
                <a:buChar char="•"/>
              </a:pPr>
              <a:r>
                <a:rPr lang="en-US" sz="3200">
                  <a:solidFill>
                    <a:srgbClr val="191919"/>
                  </a:solidFill>
                  <a:latin typeface="Open Sans"/>
                </a:rPr>
                <a:t>Daniel Felipe Maciel Fernandes</a:t>
              </a:r>
            </a:p>
            <a:p>
              <a:pPr marL="690881" indent="-345440" lvl="1">
                <a:lnSpc>
                  <a:spcPts val="5184"/>
                </a:lnSpc>
                <a:buFont typeface="Arial"/>
                <a:buChar char="•"/>
              </a:pPr>
              <a:r>
                <a:rPr lang="en-US" sz="3200">
                  <a:solidFill>
                    <a:srgbClr val="191919"/>
                  </a:solidFill>
                  <a:latin typeface="Open Sans"/>
                </a:rPr>
                <a:t>Matheus Carlos Fraga Dos Santos</a:t>
              </a:r>
            </a:p>
            <a:p>
              <a:pPr>
                <a:lnSpc>
                  <a:spcPts val="384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99576" y="8432224"/>
            <a:ext cx="3578974" cy="739717"/>
            <a:chOff x="0" y="0"/>
            <a:chExt cx="4771966" cy="986289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771966" cy="986289"/>
            </a:xfrm>
            <a:prstGeom prst="rect">
              <a:avLst/>
            </a:prstGeom>
            <a:solidFill>
              <a:srgbClr val="3E2F5B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678139" y="318544"/>
              <a:ext cx="3415687" cy="339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11"/>
                </a:lnSpc>
              </a:pPr>
              <a:r>
                <a:rPr lang="en-US" sz="1676">
                  <a:solidFill>
                    <a:srgbClr val="FFFFFF"/>
                  </a:solidFill>
                  <a:latin typeface="Open Sans Light"/>
                </a:rPr>
                <a:t>REGISTRO DE PRODUTOS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94131" y="1766125"/>
            <a:ext cx="11795858" cy="6582684"/>
            <a:chOff x="0" y="0"/>
            <a:chExt cx="15727811" cy="877691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5727811" cy="8776912"/>
              <a:chOff x="0" y="0"/>
              <a:chExt cx="20020677" cy="1117254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020677" cy="11172547"/>
              </a:xfrm>
              <a:custGeom>
                <a:avLst/>
                <a:gdLst/>
                <a:ahLst/>
                <a:cxnLst/>
                <a:rect r="r" b="b" t="t" l="l"/>
                <a:pathLst>
                  <a:path h="11172547" w="20020677">
                    <a:moveTo>
                      <a:pt x="0" y="0"/>
                    </a:moveTo>
                    <a:lnTo>
                      <a:pt x="0" y="11172547"/>
                    </a:lnTo>
                    <a:lnTo>
                      <a:pt x="20020677" y="11172547"/>
                    </a:lnTo>
                    <a:lnTo>
                      <a:pt x="20020677" y="0"/>
                    </a:lnTo>
                    <a:lnTo>
                      <a:pt x="0" y="0"/>
                    </a:lnTo>
                    <a:close/>
                    <a:moveTo>
                      <a:pt x="19959717" y="11111588"/>
                    </a:moveTo>
                    <a:lnTo>
                      <a:pt x="59690" y="11111588"/>
                    </a:lnTo>
                    <a:lnTo>
                      <a:pt x="59690" y="59690"/>
                    </a:lnTo>
                    <a:lnTo>
                      <a:pt x="19959717" y="59690"/>
                    </a:lnTo>
                    <a:lnTo>
                      <a:pt x="19959717" y="11111588"/>
                    </a:lnTo>
                    <a:close/>
                  </a:path>
                </a:pathLst>
              </a:custGeom>
              <a:solidFill>
                <a:srgbClr val="3E2F5B"/>
              </a:solid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90848" y="191358"/>
              <a:ext cx="15546115" cy="8263098"/>
            </a:xfrm>
            <a:custGeom>
              <a:avLst/>
              <a:gdLst/>
              <a:ahLst/>
              <a:cxnLst/>
              <a:rect r="r" b="b" t="t" l="l"/>
              <a:pathLst>
                <a:path h="8263098" w="15546115">
                  <a:moveTo>
                    <a:pt x="0" y="0"/>
                  </a:moveTo>
                  <a:lnTo>
                    <a:pt x="15546115" y="0"/>
                  </a:lnTo>
                  <a:lnTo>
                    <a:pt x="15546115" y="8263098"/>
                  </a:lnTo>
                  <a:lnTo>
                    <a:pt x="0" y="8263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5809673" y="990600"/>
            <a:ext cx="6958781" cy="547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>
                <a:solidFill>
                  <a:srgbClr val="191919"/>
                </a:solidFill>
                <a:latin typeface="Open Sans Bold"/>
              </a:rPr>
              <a:t>Modelagem do processo (AS-IS)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99576" y="9246335"/>
            <a:ext cx="3578974" cy="739717"/>
            <a:chOff x="0" y="0"/>
            <a:chExt cx="4771966" cy="986289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771966" cy="986289"/>
            </a:xfrm>
            <a:prstGeom prst="rect">
              <a:avLst/>
            </a:prstGeom>
            <a:solidFill>
              <a:srgbClr val="3E2F5B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678139" y="318544"/>
              <a:ext cx="3415687" cy="339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11"/>
                </a:lnSpc>
              </a:pPr>
              <a:r>
                <a:rPr lang="en-US" sz="1676">
                  <a:solidFill>
                    <a:srgbClr val="FFFFFF"/>
                  </a:solidFill>
                  <a:latin typeface="Open Sans Light"/>
                </a:rPr>
                <a:t>PROCESSO DE VENDAS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09759" y="894365"/>
            <a:ext cx="7789182" cy="8229600"/>
            <a:chOff x="0" y="0"/>
            <a:chExt cx="13220292" cy="139677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220292" cy="13967799"/>
            </a:xfrm>
            <a:custGeom>
              <a:avLst/>
              <a:gdLst/>
              <a:ahLst/>
              <a:cxnLst/>
              <a:rect r="r" b="b" t="t" l="l"/>
              <a:pathLst>
                <a:path h="13967799" w="13220292">
                  <a:moveTo>
                    <a:pt x="0" y="0"/>
                  </a:moveTo>
                  <a:lnTo>
                    <a:pt x="0" y="13967799"/>
                  </a:lnTo>
                  <a:lnTo>
                    <a:pt x="13220292" y="13967799"/>
                  </a:lnTo>
                  <a:lnTo>
                    <a:pt x="13220292" y="0"/>
                  </a:lnTo>
                  <a:lnTo>
                    <a:pt x="0" y="0"/>
                  </a:lnTo>
                  <a:close/>
                  <a:moveTo>
                    <a:pt x="13159332" y="13906838"/>
                  </a:moveTo>
                  <a:lnTo>
                    <a:pt x="59690" y="13906838"/>
                  </a:lnTo>
                  <a:lnTo>
                    <a:pt x="59690" y="59690"/>
                  </a:lnTo>
                  <a:lnTo>
                    <a:pt x="13159332" y="59690"/>
                  </a:lnTo>
                  <a:lnTo>
                    <a:pt x="13159332" y="13906838"/>
                  </a:lnTo>
                  <a:close/>
                </a:path>
              </a:pathLst>
            </a:custGeom>
            <a:solidFill>
              <a:srgbClr val="3E2F5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667510" y="1022293"/>
            <a:ext cx="7504285" cy="7929056"/>
          </a:xfrm>
          <a:custGeom>
            <a:avLst/>
            <a:gdLst/>
            <a:ahLst/>
            <a:cxnLst/>
            <a:rect r="r" b="b" t="t" l="l"/>
            <a:pathLst>
              <a:path h="7929056" w="7504285">
                <a:moveTo>
                  <a:pt x="0" y="0"/>
                </a:moveTo>
                <a:lnTo>
                  <a:pt x="7504285" y="0"/>
                </a:lnTo>
                <a:lnTo>
                  <a:pt x="7504285" y="7929056"/>
                </a:lnTo>
                <a:lnTo>
                  <a:pt x="0" y="7929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09673" y="212773"/>
            <a:ext cx="6958781" cy="547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>
                <a:solidFill>
                  <a:srgbClr val="191919"/>
                </a:solidFill>
                <a:latin typeface="Open Sans Bold"/>
              </a:rPr>
              <a:t>Modelagem do processo (AS-IS)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3E2F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5347" y="2385593"/>
            <a:ext cx="6490894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Open Sans Bold"/>
              </a:rPr>
              <a:t>Processos aprimorados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666401" y="3764451"/>
            <a:ext cx="8592899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8666401" y="6569034"/>
            <a:ext cx="8592899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8666401" y="1885703"/>
            <a:ext cx="8381037" cy="905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0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</a:rPr>
              <a:t>Falta de processos automatizados resulta em perda de oportunidades.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66401" y="4461743"/>
            <a:ext cx="8381037" cy="136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0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</a:rPr>
              <a:t> Unificação em uma plataforma alinha informações à gestão de vendas, impulsionando resultados.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66401" y="7266326"/>
            <a:ext cx="8381037" cy="136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0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</a:rPr>
              <a:t> Integração de processos para eficiência operacional, aumentando lucros e melhor atendimento aos clientes.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5347" y="6445373"/>
            <a:ext cx="5623066" cy="126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0"/>
              </a:lnSpc>
              <a:spcBef>
                <a:spcPct val="0"/>
              </a:spcBef>
            </a:pPr>
            <a:r>
              <a:rPr lang="en-US" sz="2443">
                <a:solidFill>
                  <a:srgbClr val="D9D9D9"/>
                </a:solidFill>
                <a:latin typeface="Open Sans"/>
              </a:rPr>
              <a:t>O Potencial da Tecnologia na Farmácia: Otimização e Lucratividade</a:t>
            </a:r>
          </a:p>
          <a:p>
            <a:pPr algn="ctr">
              <a:lnSpc>
                <a:spcPts val="342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671593"/>
            <a:ext cx="649089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Open Sans"/>
              </a:rPr>
              <a:t>(TO BE)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893525" cy="10287000"/>
          </a:xfrm>
          <a:prstGeom prst="rect">
            <a:avLst/>
          </a:prstGeom>
          <a:solidFill>
            <a:srgbClr val="3E2F5B"/>
          </a:solidFill>
        </p:spPr>
      </p:sp>
      <p:sp>
        <p:nvSpPr>
          <p:cNvPr name="AutoShape 3" id="3"/>
          <p:cNvSpPr/>
          <p:nvPr/>
        </p:nvSpPr>
        <p:spPr>
          <a:xfrm>
            <a:off x="8666401" y="4569315"/>
            <a:ext cx="8592899" cy="0"/>
          </a:xfrm>
          <a:prstGeom prst="line">
            <a:avLst/>
          </a:prstGeom>
          <a:ln cap="rnd" w="9525">
            <a:solidFill>
              <a:srgbClr val="3E2F5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8666401" y="8161755"/>
            <a:ext cx="8592899" cy="0"/>
          </a:xfrm>
          <a:prstGeom prst="line">
            <a:avLst/>
          </a:prstGeom>
          <a:ln cap="rnd" w="9525">
            <a:solidFill>
              <a:srgbClr val="3E2F5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366382" y="5963647"/>
            <a:ext cx="2160762" cy="2109001"/>
          </a:xfrm>
          <a:custGeom>
            <a:avLst/>
            <a:gdLst/>
            <a:ahLst/>
            <a:cxnLst/>
            <a:rect r="r" b="b" t="t" l="l"/>
            <a:pathLst>
              <a:path h="2109001" w="2160762">
                <a:moveTo>
                  <a:pt x="0" y="0"/>
                </a:moveTo>
                <a:lnTo>
                  <a:pt x="2160761" y="0"/>
                </a:lnTo>
                <a:lnTo>
                  <a:pt x="2160761" y="2109001"/>
                </a:lnTo>
                <a:lnTo>
                  <a:pt x="0" y="2109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311408"/>
            <a:ext cx="6082154" cy="19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12"/>
              </a:lnSpc>
              <a:spcBef>
                <a:spcPct val="0"/>
              </a:spcBef>
            </a:pPr>
            <a:r>
              <a:rPr lang="en-US" sz="5651">
                <a:solidFill>
                  <a:srgbClr val="FFFFFF"/>
                </a:solidFill>
                <a:latin typeface="Open Sans Bold"/>
              </a:rPr>
              <a:t>Benefícios Tecnológicos: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66401" y="2063333"/>
            <a:ext cx="8381037" cy="136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0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191919"/>
                </a:solidFill>
                <a:latin typeface="Open Sans"/>
              </a:rPr>
              <a:t>CRM Eficiente: Aprimora atendimento, identifica canais rentáveis e preferências dos clientes, economizando tempo.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66401" y="5655772"/>
            <a:ext cx="8381037" cy="136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0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191919"/>
                </a:solidFill>
                <a:latin typeface="Open Sans"/>
              </a:rPr>
              <a:t>Gestão de Estoque: Evita gastos com produtos de baixa demanda, antecipa compras e cria estratégias de marketing.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45699" y="8880425"/>
            <a:ext cx="3578974" cy="758692"/>
            <a:chOff x="0" y="0"/>
            <a:chExt cx="4771966" cy="101159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771966" cy="1011590"/>
            </a:xfrm>
            <a:prstGeom prst="rect">
              <a:avLst/>
            </a:prstGeom>
            <a:solidFill>
              <a:srgbClr val="3E2F5B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678139" y="328069"/>
              <a:ext cx="3415687" cy="355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31"/>
                </a:lnSpc>
              </a:pPr>
              <a:r>
                <a:rPr lang="en-US" sz="1776">
                  <a:solidFill>
                    <a:srgbClr val="FFFFFF"/>
                  </a:solidFill>
                  <a:latin typeface="Open Sans Light"/>
                </a:rPr>
                <a:t>CADASTRO DE CLIENTES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40254" y="1385122"/>
            <a:ext cx="11697620" cy="7448218"/>
            <a:chOff x="0" y="0"/>
            <a:chExt cx="20020677" cy="127477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020677" cy="12747752"/>
            </a:xfrm>
            <a:custGeom>
              <a:avLst/>
              <a:gdLst/>
              <a:ahLst/>
              <a:cxnLst/>
              <a:rect r="r" b="b" t="t" l="l"/>
              <a:pathLst>
                <a:path h="12747752" w="20020677">
                  <a:moveTo>
                    <a:pt x="0" y="0"/>
                  </a:moveTo>
                  <a:lnTo>
                    <a:pt x="0" y="12747752"/>
                  </a:lnTo>
                  <a:lnTo>
                    <a:pt x="20020677" y="12747752"/>
                  </a:lnTo>
                  <a:lnTo>
                    <a:pt x="20020677" y="0"/>
                  </a:lnTo>
                  <a:lnTo>
                    <a:pt x="0" y="0"/>
                  </a:lnTo>
                  <a:close/>
                  <a:moveTo>
                    <a:pt x="19959717" y="12686792"/>
                  </a:moveTo>
                  <a:lnTo>
                    <a:pt x="59690" y="12686792"/>
                  </a:lnTo>
                  <a:lnTo>
                    <a:pt x="59690" y="59690"/>
                  </a:lnTo>
                  <a:lnTo>
                    <a:pt x="19959717" y="59690"/>
                  </a:lnTo>
                  <a:lnTo>
                    <a:pt x="19959717" y="12686792"/>
                  </a:lnTo>
                  <a:close/>
                </a:path>
              </a:pathLst>
            </a:custGeom>
            <a:solidFill>
              <a:srgbClr val="3E2F5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507363" y="1540926"/>
            <a:ext cx="11455647" cy="7181906"/>
          </a:xfrm>
          <a:custGeom>
            <a:avLst/>
            <a:gdLst/>
            <a:ahLst/>
            <a:cxnLst/>
            <a:rect r="r" b="b" t="t" l="l"/>
            <a:pathLst>
              <a:path h="7181906" w="11455647">
                <a:moveTo>
                  <a:pt x="0" y="0"/>
                </a:moveTo>
                <a:lnTo>
                  <a:pt x="11455647" y="0"/>
                </a:lnTo>
                <a:lnTo>
                  <a:pt x="11455647" y="7181907"/>
                </a:lnTo>
                <a:lnTo>
                  <a:pt x="0" y="7181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09673" y="212773"/>
            <a:ext cx="6958781" cy="547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>
                <a:solidFill>
                  <a:srgbClr val="191919"/>
                </a:solidFill>
                <a:latin typeface="Open Sans Bold"/>
              </a:rPr>
              <a:t>Modelagem do processo (TO-BE)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45742" y="8518583"/>
            <a:ext cx="3578974" cy="739717"/>
            <a:chOff x="0" y="0"/>
            <a:chExt cx="4771966" cy="986289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771966" cy="986289"/>
            </a:xfrm>
            <a:prstGeom prst="rect">
              <a:avLst/>
            </a:prstGeom>
            <a:solidFill>
              <a:srgbClr val="3E2F5B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678139" y="318544"/>
              <a:ext cx="3415687" cy="339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11"/>
                </a:lnSpc>
              </a:pPr>
              <a:r>
                <a:rPr lang="en-US" sz="1676">
                  <a:solidFill>
                    <a:srgbClr val="FFFFFF"/>
                  </a:solidFill>
                  <a:latin typeface="Open Sans Light"/>
                </a:rPr>
                <a:t>REGISTRO DE PRODUTOS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73814" y="1852484"/>
            <a:ext cx="11230499" cy="6582684"/>
            <a:chOff x="0" y="0"/>
            <a:chExt cx="19061114" cy="111725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061114" cy="11172547"/>
            </a:xfrm>
            <a:custGeom>
              <a:avLst/>
              <a:gdLst/>
              <a:ahLst/>
              <a:cxnLst/>
              <a:rect r="r" b="b" t="t" l="l"/>
              <a:pathLst>
                <a:path h="11172547" w="19061114">
                  <a:moveTo>
                    <a:pt x="0" y="0"/>
                  </a:moveTo>
                  <a:lnTo>
                    <a:pt x="0" y="11172547"/>
                  </a:lnTo>
                  <a:lnTo>
                    <a:pt x="19061114" y="11172547"/>
                  </a:lnTo>
                  <a:lnTo>
                    <a:pt x="19061114" y="0"/>
                  </a:lnTo>
                  <a:lnTo>
                    <a:pt x="0" y="0"/>
                  </a:lnTo>
                  <a:close/>
                  <a:moveTo>
                    <a:pt x="19000153" y="11111588"/>
                  </a:moveTo>
                  <a:lnTo>
                    <a:pt x="59690" y="11111588"/>
                  </a:lnTo>
                  <a:lnTo>
                    <a:pt x="59690" y="59690"/>
                  </a:lnTo>
                  <a:lnTo>
                    <a:pt x="19000153" y="59690"/>
                  </a:lnTo>
                  <a:lnTo>
                    <a:pt x="19000153" y="11111588"/>
                  </a:lnTo>
                  <a:close/>
                </a:path>
              </a:pathLst>
            </a:custGeom>
            <a:solidFill>
              <a:srgbClr val="3E2F5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865231" y="1942640"/>
            <a:ext cx="10945989" cy="6402371"/>
          </a:xfrm>
          <a:custGeom>
            <a:avLst/>
            <a:gdLst/>
            <a:ahLst/>
            <a:cxnLst/>
            <a:rect r="r" b="b" t="t" l="l"/>
            <a:pathLst>
              <a:path h="6402371" w="10945989">
                <a:moveTo>
                  <a:pt x="0" y="0"/>
                </a:moveTo>
                <a:lnTo>
                  <a:pt x="10945989" y="0"/>
                </a:lnTo>
                <a:lnTo>
                  <a:pt x="10945989" y="6402371"/>
                </a:lnTo>
                <a:lnTo>
                  <a:pt x="0" y="64023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09673" y="990600"/>
            <a:ext cx="6958781" cy="547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>
                <a:solidFill>
                  <a:srgbClr val="191919"/>
                </a:solidFill>
                <a:latin typeface="Open Sans Bold"/>
              </a:rPr>
              <a:t>Modelagem do processo (TO-BE)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26374" y="8140198"/>
            <a:ext cx="3578974" cy="739717"/>
            <a:chOff x="0" y="0"/>
            <a:chExt cx="4771966" cy="986289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771966" cy="986289"/>
            </a:xfrm>
            <a:prstGeom prst="rect">
              <a:avLst/>
            </a:prstGeom>
            <a:solidFill>
              <a:srgbClr val="3E2F5B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678139" y="318544"/>
              <a:ext cx="3415687" cy="339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11"/>
                </a:lnSpc>
              </a:pPr>
              <a:r>
                <a:rPr lang="en-US" sz="1676">
                  <a:solidFill>
                    <a:srgbClr val="FFFFFF"/>
                  </a:solidFill>
                  <a:latin typeface="Open Sans Light"/>
                </a:rPr>
                <a:t>PROCESSO DE VENDAS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37126" y="1791566"/>
            <a:ext cx="10013748" cy="6213971"/>
            <a:chOff x="0" y="0"/>
            <a:chExt cx="16995966" cy="105467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95966" cy="10546745"/>
            </a:xfrm>
            <a:custGeom>
              <a:avLst/>
              <a:gdLst/>
              <a:ahLst/>
              <a:cxnLst/>
              <a:rect r="r" b="b" t="t" l="l"/>
              <a:pathLst>
                <a:path h="10546745" w="16995966">
                  <a:moveTo>
                    <a:pt x="0" y="0"/>
                  </a:moveTo>
                  <a:lnTo>
                    <a:pt x="0" y="10546745"/>
                  </a:lnTo>
                  <a:lnTo>
                    <a:pt x="16995966" y="10546745"/>
                  </a:lnTo>
                  <a:lnTo>
                    <a:pt x="16995966" y="0"/>
                  </a:lnTo>
                  <a:lnTo>
                    <a:pt x="0" y="0"/>
                  </a:lnTo>
                  <a:close/>
                  <a:moveTo>
                    <a:pt x="16935007" y="10485785"/>
                  </a:moveTo>
                  <a:lnTo>
                    <a:pt x="59690" y="10485785"/>
                  </a:lnTo>
                  <a:lnTo>
                    <a:pt x="59690" y="59690"/>
                  </a:lnTo>
                  <a:lnTo>
                    <a:pt x="16935007" y="59690"/>
                  </a:lnTo>
                  <a:lnTo>
                    <a:pt x="16935007" y="10485785"/>
                  </a:lnTo>
                  <a:close/>
                </a:path>
              </a:pathLst>
            </a:custGeom>
            <a:solidFill>
              <a:srgbClr val="3E2F5B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361871" y="1949762"/>
            <a:ext cx="9621208" cy="5895860"/>
          </a:xfrm>
          <a:custGeom>
            <a:avLst/>
            <a:gdLst/>
            <a:ahLst/>
            <a:cxnLst/>
            <a:rect r="r" b="b" t="t" l="l"/>
            <a:pathLst>
              <a:path h="5895860" w="9621208">
                <a:moveTo>
                  <a:pt x="0" y="0"/>
                </a:moveTo>
                <a:lnTo>
                  <a:pt x="9621208" y="0"/>
                </a:lnTo>
                <a:lnTo>
                  <a:pt x="9621208" y="5895859"/>
                </a:lnTo>
                <a:lnTo>
                  <a:pt x="0" y="589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36471" y="949033"/>
            <a:ext cx="6958781" cy="547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>
                <a:solidFill>
                  <a:srgbClr val="191919"/>
                </a:solidFill>
                <a:latin typeface="Open Sans Bold"/>
              </a:rPr>
              <a:t>Modelagem do processo (TO-BE)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E2F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9719" y="4945458"/>
            <a:ext cx="5627334" cy="3816259"/>
            <a:chOff x="0" y="0"/>
            <a:chExt cx="7503112" cy="5088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2374"/>
              <a:ext cx="2214691" cy="2706845"/>
            </a:xfrm>
            <a:custGeom>
              <a:avLst/>
              <a:gdLst/>
              <a:ahLst/>
              <a:cxnLst/>
              <a:rect r="r" b="b" t="t" l="l"/>
              <a:pathLst>
                <a:path h="2706845" w="2214691">
                  <a:moveTo>
                    <a:pt x="0" y="0"/>
                  </a:moveTo>
                  <a:lnTo>
                    <a:pt x="2214691" y="0"/>
                  </a:lnTo>
                  <a:lnTo>
                    <a:pt x="2214691" y="2706845"/>
                  </a:lnTo>
                  <a:lnTo>
                    <a:pt x="0" y="2706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288421" y="0"/>
              <a:ext cx="2214691" cy="2706845"/>
            </a:xfrm>
            <a:custGeom>
              <a:avLst/>
              <a:gdLst/>
              <a:ahLst/>
              <a:cxnLst/>
              <a:rect r="r" b="b" t="t" l="l"/>
              <a:pathLst>
                <a:path h="2706845" w="2214691">
                  <a:moveTo>
                    <a:pt x="0" y="0"/>
                  </a:moveTo>
                  <a:lnTo>
                    <a:pt x="2214691" y="0"/>
                  </a:lnTo>
                  <a:lnTo>
                    <a:pt x="2214691" y="2706845"/>
                  </a:lnTo>
                  <a:lnTo>
                    <a:pt x="0" y="2706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644210" y="2381501"/>
              <a:ext cx="2214691" cy="2706845"/>
            </a:xfrm>
            <a:custGeom>
              <a:avLst/>
              <a:gdLst/>
              <a:ahLst/>
              <a:cxnLst/>
              <a:rect r="r" b="b" t="t" l="l"/>
              <a:pathLst>
                <a:path h="2706845" w="2214691">
                  <a:moveTo>
                    <a:pt x="0" y="0"/>
                  </a:moveTo>
                  <a:lnTo>
                    <a:pt x="2214691" y="0"/>
                  </a:lnTo>
                  <a:lnTo>
                    <a:pt x="2214691" y="2706845"/>
                  </a:lnTo>
                  <a:lnTo>
                    <a:pt x="0" y="2706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950701" y="2706845"/>
              <a:ext cx="313288" cy="1028079"/>
              <a:chOff x="0" y="0"/>
              <a:chExt cx="86100" cy="28254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6100" cy="282544"/>
              </a:xfrm>
              <a:custGeom>
                <a:avLst/>
                <a:gdLst/>
                <a:ahLst/>
                <a:cxnLst/>
                <a:rect r="r" b="b" t="t" l="l"/>
                <a:pathLst>
                  <a:path h="282544" w="86100">
                    <a:moveTo>
                      <a:pt x="0" y="0"/>
                    </a:moveTo>
                    <a:lnTo>
                      <a:pt x="86100" y="0"/>
                    </a:lnTo>
                    <a:lnTo>
                      <a:pt x="86100" y="282544"/>
                    </a:lnTo>
                    <a:lnTo>
                      <a:pt x="0" y="28254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86100" cy="33969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239122" y="2537677"/>
              <a:ext cx="313288" cy="1197246"/>
              <a:chOff x="0" y="0"/>
              <a:chExt cx="86100" cy="32903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6100" cy="329035"/>
              </a:xfrm>
              <a:custGeom>
                <a:avLst/>
                <a:gdLst/>
                <a:ahLst/>
                <a:cxnLst/>
                <a:rect r="r" b="b" t="t" l="l"/>
                <a:pathLst>
                  <a:path h="329035" w="86100">
                    <a:moveTo>
                      <a:pt x="0" y="0"/>
                    </a:moveTo>
                    <a:lnTo>
                      <a:pt x="86100" y="0"/>
                    </a:lnTo>
                    <a:lnTo>
                      <a:pt x="86100" y="329035"/>
                    </a:lnTo>
                    <a:lnTo>
                      <a:pt x="0" y="32903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86100" cy="3861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5400000">
              <a:off x="1703827" y="2825153"/>
              <a:ext cx="313288" cy="1819540"/>
              <a:chOff x="0" y="0"/>
              <a:chExt cx="86100" cy="50005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6100" cy="500058"/>
              </a:xfrm>
              <a:custGeom>
                <a:avLst/>
                <a:gdLst/>
                <a:ahLst/>
                <a:cxnLst/>
                <a:rect r="r" b="b" t="t" l="l"/>
                <a:pathLst>
                  <a:path h="500058" w="86100">
                    <a:moveTo>
                      <a:pt x="0" y="0"/>
                    </a:moveTo>
                    <a:lnTo>
                      <a:pt x="86100" y="0"/>
                    </a:lnTo>
                    <a:lnTo>
                      <a:pt x="86100" y="500058"/>
                    </a:lnTo>
                    <a:lnTo>
                      <a:pt x="0" y="50005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86100" cy="5572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5400000">
              <a:off x="5485996" y="2825153"/>
              <a:ext cx="313288" cy="1819540"/>
              <a:chOff x="0" y="0"/>
              <a:chExt cx="86100" cy="50005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6100" cy="500058"/>
              </a:xfrm>
              <a:custGeom>
                <a:avLst/>
                <a:gdLst/>
                <a:ahLst/>
                <a:cxnLst/>
                <a:rect r="r" b="b" t="t" l="l"/>
                <a:pathLst>
                  <a:path h="500058" w="86100">
                    <a:moveTo>
                      <a:pt x="0" y="0"/>
                    </a:moveTo>
                    <a:lnTo>
                      <a:pt x="86100" y="0"/>
                    </a:lnTo>
                    <a:lnTo>
                      <a:pt x="86100" y="500058"/>
                    </a:lnTo>
                    <a:lnTo>
                      <a:pt x="0" y="50005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57150"/>
                <a:ext cx="86100" cy="5572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0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11804254" y="3867660"/>
            <a:ext cx="6117549" cy="3981578"/>
            <a:chOff x="0" y="0"/>
            <a:chExt cx="1248838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48838" cy="812800"/>
            </a:xfrm>
            <a:custGeom>
              <a:avLst/>
              <a:gdLst/>
              <a:ahLst/>
              <a:cxnLst/>
              <a:rect r="r" b="b" t="t" l="l"/>
              <a:pathLst>
                <a:path h="812800" w="1248838">
                  <a:moveTo>
                    <a:pt x="1248838" y="406400"/>
                  </a:moveTo>
                  <a:lnTo>
                    <a:pt x="842438" y="0"/>
                  </a:lnTo>
                  <a:lnTo>
                    <a:pt x="84243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42438" y="609600"/>
                  </a:lnTo>
                  <a:lnTo>
                    <a:pt x="842438" y="812800"/>
                  </a:lnTo>
                  <a:lnTo>
                    <a:pt x="1248838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46050"/>
              <a:ext cx="1147238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1338539"/>
            <a:ext cx="10350231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Open Sans"/>
              </a:rPr>
              <a:t>Diagrama de Entidade &amp; Relacionamentos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F8F6F3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8564852" y="451563"/>
            <a:ext cx="8191008" cy="9383873"/>
          </a:xfrm>
          <a:custGeom>
            <a:avLst/>
            <a:gdLst/>
            <a:ahLst/>
            <a:cxnLst/>
            <a:rect r="r" b="b" t="t" l="l"/>
            <a:pathLst>
              <a:path h="9383873" w="8191008">
                <a:moveTo>
                  <a:pt x="0" y="0"/>
                </a:moveTo>
                <a:lnTo>
                  <a:pt x="8191008" y="0"/>
                </a:lnTo>
                <a:lnTo>
                  <a:pt x="8191008" y="9383874"/>
                </a:lnTo>
                <a:lnTo>
                  <a:pt x="0" y="9383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184715"/>
            <a:ext cx="6427074" cy="6073585"/>
          </a:xfrm>
          <a:custGeom>
            <a:avLst/>
            <a:gdLst/>
            <a:ahLst/>
            <a:cxnLst/>
            <a:rect r="r" b="b" t="t" l="l"/>
            <a:pathLst>
              <a:path h="6073585" w="6427074">
                <a:moveTo>
                  <a:pt x="0" y="0"/>
                </a:moveTo>
                <a:lnTo>
                  <a:pt x="6427074" y="0"/>
                </a:lnTo>
                <a:lnTo>
                  <a:pt x="6427074" y="6073585"/>
                </a:lnTo>
                <a:lnTo>
                  <a:pt x="0" y="60735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57250"/>
            <a:ext cx="956593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E2F5B"/>
                </a:solidFill>
                <a:latin typeface="Canva Sans Bold"/>
              </a:rPr>
              <a:t>Entidade Cliente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961610">
            <a:off x="8252496" y="3714918"/>
            <a:ext cx="2260582" cy="2059185"/>
          </a:xfrm>
          <a:custGeom>
            <a:avLst/>
            <a:gdLst/>
            <a:ahLst/>
            <a:cxnLst/>
            <a:rect r="r" b="b" t="t" l="l"/>
            <a:pathLst>
              <a:path h="2059185" w="2260582">
                <a:moveTo>
                  <a:pt x="0" y="0"/>
                </a:moveTo>
                <a:lnTo>
                  <a:pt x="2260582" y="0"/>
                </a:lnTo>
                <a:lnTo>
                  <a:pt x="2260582" y="2059185"/>
                </a:lnTo>
                <a:lnTo>
                  <a:pt x="0" y="20591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F8F6F3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8430743" y="3577576"/>
            <a:ext cx="9123203" cy="4583962"/>
          </a:xfrm>
          <a:custGeom>
            <a:avLst/>
            <a:gdLst/>
            <a:ahLst/>
            <a:cxnLst/>
            <a:rect r="r" b="b" t="t" l="l"/>
            <a:pathLst>
              <a:path h="4583962" w="9123203">
                <a:moveTo>
                  <a:pt x="0" y="0"/>
                </a:moveTo>
                <a:lnTo>
                  <a:pt x="9123203" y="0"/>
                </a:lnTo>
                <a:lnTo>
                  <a:pt x="9123203" y="4583963"/>
                </a:lnTo>
                <a:lnTo>
                  <a:pt x="0" y="4583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15711" y="2903666"/>
            <a:ext cx="5931783" cy="5931783"/>
          </a:xfrm>
          <a:custGeom>
            <a:avLst/>
            <a:gdLst/>
            <a:ahLst/>
            <a:cxnLst/>
            <a:rect r="r" b="b" t="t" l="l"/>
            <a:pathLst>
              <a:path h="5931783" w="5931783">
                <a:moveTo>
                  <a:pt x="0" y="0"/>
                </a:moveTo>
                <a:lnTo>
                  <a:pt x="5931783" y="0"/>
                </a:lnTo>
                <a:lnTo>
                  <a:pt x="5931783" y="5931783"/>
                </a:lnTo>
                <a:lnTo>
                  <a:pt x="0" y="5931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961610">
            <a:off x="11192466" y="1874073"/>
            <a:ext cx="2260582" cy="2059185"/>
          </a:xfrm>
          <a:custGeom>
            <a:avLst/>
            <a:gdLst/>
            <a:ahLst/>
            <a:cxnLst/>
            <a:rect r="r" b="b" t="t" l="l"/>
            <a:pathLst>
              <a:path h="2059185" w="2260582">
                <a:moveTo>
                  <a:pt x="0" y="0"/>
                </a:moveTo>
                <a:lnTo>
                  <a:pt x="2260581" y="0"/>
                </a:lnTo>
                <a:lnTo>
                  <a:pt x="2260581" y="2059185"/>
                </a:lnTo>
                <a:lnTo>
                  <a:pt x="0" y="20591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57250"/>
            <a:ext cx="1022070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E2F5B"/>
                </a:solidFill>
                <a:latin typeface="Canva Sans Bold"/>
              </a:rPr>
              <a:t>Entidade Produto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552395" y="0"/>
            <a:ext cx="7735605" cy="10287000"/>
          </a:xfrm>
          <a:prstGeom prst="rect">
            <a:avLst/>
          </a:prstGeom>
          <a:solidFill>
            <a:srgbClr val="F8F6F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1554768" y="1028700"/>
            <a:ext cx="381000" cy="381000"/>
            <a:chOff x="0" y="0"/>
            <a:chExt cx="508000" cy="508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56351" y="56351"/>
              <a:ext cx="395299" cy="395299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E2F5B"/>
              </a:solidFill>
            </p:spPr>
          </p:sp>
        </p:grpSp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0" y="0"/>
              <a:ext cx="508000" cy="508000"/>
              <a:chOff x="-2540" y="-2540"/>
              <a:chExt cx="6355080" cy="635508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3E2F5B"/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11554768" y="5707798"/>
            <a:ext cx="381000" cy="381000"/>
            <a:chOff x="0" y="0"/>
            <a:chExt cx="508000" cy="50800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56351" y="56351"/>
              <a:ext cx="395299" cy="395299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E2F5B"/>
              </a:solidFill>
            </p:spPr>
          </p:sp>
        </p:grp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0" y="0"/>
              <a:ext cx="508000" cy="508000"/>
              <a:chOff x="-2540" y="-2540"/>
              <a:chExt cx="6355080" cy="635508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3E2F5B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11554768" y="7556900"/>
            <a:ext cx="381000" cy="381000"/>
            <a:chOff x="0" y="0"/>
            <a:chExt cx="508000" cy="50800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56351" y="56351"/>
              <a:ext cx="395299" cy="395299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E2F5B"/>
              </a:solidFill>
            </p:spPr>
          </p:sp>
        </p:grp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0" y="0"/>
              <a:ext cx="508000" cy="508000"/>
              <a:chOff x="-2540" y="-2540"/>
              <a:chExt cx="6355080" cy="635508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3E2F5B"/>
              </a:solidFill>
            </p:spPr>
          </p:sp>
        </p:grpSp>
      </p:grpSp>
      <p:sp>
        <p:nvSpPr>
          <p:cNvPr name="TextBox 18" id="18"/>
          <p:cNvSpPr txBox="true"/>
          <p:nvPr/>
        </p:nvSpPr>
        <p:spPr>
          <a:xfrm rot="0">
            <a:off x="12331572" y="971550"/>
            <a:ext cx="5233804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91919"/>
                </a:solidFill>
                <a:latin typeface="Open Sans"/>
              </a:rPr>
              <a:t>Desenvolver uma estrutura que analise o histórico, identificando clientes antigos/novos, vendas passadas, frequência de compra de remédios e registros de receitas médicas.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31572" y="5608385"/>
            <a:ext cx="4519628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91919"/>
                </a:solidFill>
                <a:latin typeface="Open Sans"/>
              </a:rPr>
              <a:t>A</a:t>
            </a:r>
            <a:r>
              <a:rPr lang="en-US" sz="3000">
                <a:solidFill>
                  <a:srgbClr val="191919"/>
                </a:solidFill>
                <a:latin typeface="Open Sans"/>
              </a:rPr>
              <a:t>umento da eficiência operacional.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2331572" y="7499750"/>
            <a:ext cx="4519628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91919"/>
                </a:solidFill>
                <a:latin typeface="Open Sans"/>
              </a:rPr>
              <a:t>Red</a:t>
            </a:r>
            <a:r>
              <a:rPr lang="en-US" sz="3000">
                <a:solidFill>
                  <a:srgbClr val="191919"/>
                </a:solidFill>
                <a:latin typeface="Open Sans"/>
              </a:rPr>
              <a:t>ução de erros ocasionados por processos manuais.</a:t>
            </a:r>
          </a:p>
          <a:p>
            <a:pPr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685742" y="1400175"/>
            <a:ext cx="9066552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191919"/>
                </a:solidFill>
                <a:latin typeface="Open Sans"/>
              </a:rPr>
              <a:t>Objetivos </a:t>
            </a:r>
          </a:p>
          <a:p>
            <a:pPr>
              <a:lnSpc>
                <a:spcPts val="9000"/>
              </a:lnSpc>
            </a:pPr>
            <a:r>
              <a:rPr lang="en-US" sz="7500">
                <a:solidFill>
                  <a:srgbClr val="191919"/>
                </a:solidFill>
                <a:latin typeface="Open Sans"/>
              </a:rPr>
              <a:t>gerais &amp; específicos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685742" y="4215946"/>
            <a:ext cx="10213067" cy="4423178"/>
            <a:chOff x="0" y="0"/>
            <a:chExt cx="13617423" cy="5897571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56351" y="1368627"/>
              <a:ext cx="395299" cy="395299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8C52FF"/>
              </a:solidFill>
            </p:spPr>
          </p:sp>
        </p:grpSp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0" y="1312277"/>
              <a:ext cx="508000" cy="508000"/>
              <a:chOff x="-2540" y="-2540"/>
              <a:chExt cx="6355080" cy="635508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-2540" y="-254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8C52FF"/>
              </a:solidFill>
            </p:spPr>
          </p:sp>
        </p:grpSp>
        <p:sp>
          <p:nvSpPr>
            <p:cNvPr name="Freeform 27" id="27"/>
            <p:cNvSpPr/>
            <p:nvPr/>
          </p:nvSpPr>
          <p:spPr>
            <a:xfrm flipH="false" flipV="false" rot="-2526556">
              <a:off x="12138940" y="175170"/>
              <a:ext cx="1110027" cy="1526287"/>
            </a:xfrm>
            <a:custGeom>
              <a:avLst/>
              <a:gdLst/>
              <a:ahLst/>
              <a:cxnLst/>
              <a:rect r="r" b="b" t="t" l="l"/>
              <a:pathLst>
                <a:path h="1526287" w="1110027">
                  <a:moveTo>
                    <a:pt x="0" y="0"/>
                  </a:moveTo>
                  <a:lnTo>
                    <a:pt x="1110027" y="0"/>
                  </a:lnTo>
                  <a:lnTo>
                    <a:pt x="1110027" y="1526287"/>
                  </a:lnTo>
                  <a:lnTo>
                    <a:pt x="0" y="15262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859286" y="1155894"/>
              <a:ext cx="11618607" cy="47416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98"/>
                </a:lnSpc>
                <a:spcBef>
                  <a:spcPct val="0"/>
                </a:spcBef>
              </a:pPr>
              <a:r>
                <a:rPr lang="en-US" sz="3427">
                  <a:solidFill>
                    <a:srgbClr val="191919"/>
                  </a:solidFill>
                  <a:latin typeface="Open Sans Bold"/>
                </a:rPr>
                <a:t>Desenvolver e implementar um sistema de gerenciamento de informações direcionado especialmente para três processos fundamentais: o cadastro de clientes, o registro de produtos e a gestão das vendas.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F8F6F3"/>
          </a:solidFill>
        </p:spPr>
      </p:sp>
      <p:sp>
        <p:nvSpPr>
          <p:cNvPr name="Freeform 3" id="3"/>
          <p:cNvSpPr/>
          <p:nvPr/>
        </p:nvSpPr>
        <p:spPr>
          <a:xfrm flipH="false" flipV="false" rot="3889497">
            <a:off x="12087916" y="1082741"/>
            <a:ext cx="2260582" cy="2059185"/>
          </a:xfrm>
          <a:custGeom>
            <a:avLst/>
            <a:gdLst/>
            <a:ahLst/>
            <a:cxnLst/>
            <a:rect r="r" b="b" t="t" l="l"/>
            <a:pathLst>
              <a:path h="2059185" w="2260582">
                <a:moveTo>
                  <a:pt x="0" y="0"/>
                </a:moveTo>
                <a:lnTo>
                  <a:pt x="2260582" y="0"/>
                </a:lnTo>
                <a:lnTo>
                  <a:pt x="2260582" y="2059185"/>
                </a:lnTo>
                <a:lnTo>
                  <a:pt x="0" y="2059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18577" y="2692240"/>
            <a:ext cx="7620498" cy="6354634"/>
          </a:xfrm>
          <a:custGeom>
            <a:avLst/>
            <a:gdLst/>
            <a:ahLst/>
            <a:cxnLst/>
            <a:rect r="r" b="b" t="t" l="l"/>
            <a:pathLst>
              <a:path h="6354634" w="7620498">
                <a:moveTo>
                  <a:pt x="0" y="0"/>
                </a:moveTo>
                <a:lnTo>
                  <a:pt x="7620498" y="0"/>
                </a:lnTo>
                <a:lnTo>
                  <a:pt x="7620498" y="6354635"/>
                </a:lnTo>
                <a:lnTo>
                  <a:pt x="0" y="63546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57250"/>
            <a:ext cx="1022070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E2F5B"/>
                </a:solidFill>
                <a:latin typeface="Canva Sans Bold"/>
              </a:rPr>
              <a:t>Entidade Vendas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446215" y="2692240"/>
            <a:ext cx="6697785" cy="5785212"/>
          </a:xfrm>
          <a:custGeom>
            <a:avLst/>
            <a:gdLst/>
            <a:ahLst/>
            <a:cxnLst/>
            <a:rect r="r" b="b" t="t" l="l"/>
            <a:pathLst>
              <a:path h="5785212" w="6697785">
                <a:moveTo>
                  <a:pt x="0" y="0"/>
                </a:moveTo>
                <a:lnTo>
                  <a:pt x="6697785" y="0"/>
                </a:lnTo>
                <a:lnTo>
                  <a:pt x="6697785" y="5785212"/>
                </a:lnTo>
                <a:lnTo>
                  <a:pt x="0" y="57852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F8F6F3"/>
          </a:solidFill>
        </p:spPr>
      </p:sp>
      <p:sp>
        <p:nvSpPr>
          <p:cNvPr name="Freeform 3" id="3"/>
          <p:cNvSpPr/>
          <p:nvPr/>
        </p:nvSpPr>
        <p:spPr>
          <a:xfrm flipH="false" flipV="false" rot="6677202">
            <a:off x="12073006" y="5665417"/>
            <a:ext cx="1924197" cy="1752768"/>
          </a:xfrm>
          <a:custGeom>
            <a:avLst/>
            <a:gdLst/>
            <a:ahLst/>
            <a:cxnLst/>
            <a:rect r="r" b="b" t="t" l="l"/>
            <a:pathLst>
              <a:path h="1752768" w="1924197">
                <a:moveTo>
                  <a:pt x="0" y="0"/>
                </a:moveTo>
                <a:lnTo>
                  <a:pt x="1924197" y="0"/>
                </a:lnTo>
                <a:lnTo>
                  <a:pt x="1924197" y="1752769"/>
                </a:lnTo>
                <a:lnTo>
                  <a:pt x="0" y="17527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41150" y="3573234"/>
            <a:ext cx="9154114" cy="4183186"/>
          </a:xfrm>
          <a:custGeom>
            <a:avLst/>
            <a:gdLst/>
            <a:ahLst/>
            <a:cxnLst/>
            <a:rect r="r" b="b" t="t" l="l"/>
            <a:pathLst>
              <a:path h="4183186" w="9154114">
                <a:moveTo>
                  <a:pt x="0" y="0"/>
                </a:moveTo>
                <a:lnTo>
                  <a:pt x="9154114" y="0"/>
                </a:lnTo>
                <a:lnTo>
                  <a:pt x="9154114" y="4183185"/>
                </a:lnTo>
                <a:lnTo>
                  <a:pt x="0" y="4183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46726" y="2976705"/>
            <a:ext cx="3890446" cy="5376244"/>
          </a:xfrm>
          <a:custGeom>
            <a:avLst/>
            <a:gdLst/>
            <a:ahLst/>
            <a:cxnLst/>
            <a:rect r="r" b="b" t="t" l="l"/>
            <a:pathLst>
              <a:path h="5376244" w="3890446">
                <a:moveTo>
                  <a:pt x="0" y="0"/>
                </a:moveTo>
                <a:lnTo>
                  <a:pt x="3890445" y="0"/>
                </a:lnTo>
                <a:lnTo>
                  <a:pt x="3890445" y="5376243"/>
                </a:lnTo>
                <a:lnTo>
                  <a:pt x="0" y="53762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57250"/>
            <a:ext cx="1181694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E2F5B"/>
                </a:solidFill>
                <a:latin typeface="Canva Sans Bold"/>
              </a:rPr>
              <a:t>Entidade Prescrição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3E2F5B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107051" y="1395094"/>
            <a:ext cx="12073899" cy="8401421"/>
          </a:xfrm>
          <a:custGeom>
            <a:avLst/>
            <a:gdLst/>
            <a:ahLst/>
            <a:cxnLst/>
            <a:rect r="r" b="b" t="t" l="l"/>
            <a:pathLst>
              <a:path h="8401421" w="12073899">
                <a:moveTo>
                  <a:pt x="0" y="0"/>
                </a:moveTo>
                <a:lnTo>
                  <a:pt x="12073898" y="0"/>
                </a:lnTo>
                <a:lnTo>
                  <a:pt x="12073898" y="8401421"/>
                </a:lnTo>
                <a:lnTo>
                  <a:pt x="0" y="8401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152400"/>
            <a:ext cx="8018544" cy="144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75"/>
              </a:lnSpc>
            </a:pPr>
            <a:r>
              <a:rPr lang="en-US" sz="8553">
                <a:solidFill>
                  <a:srgbClr val="FFFFFF"/>
                </a:solidFill>
                <a:latin typeface="Canva Sans Bold"/>
              </a:rPr>
              <a:t>DER Completo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E2F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4878" y="1648102"/>
            <a:ext cx="3326432" cy="7091231"/>
          </a:xfrm>
          <a:custGeom>
            <a:avLst/>
            <a:gdLst/>
            <a:ahLst/>
            <a:cxnLst/>
            <a:rect r="r" b="b" t="t" l="l"/>
            <a:pathLst>
              <a:path h="7091231" w="3326432">
                <a:moveTo>
                  <a:pt x="0" y="0"/>
                </a:moveTo>
                <a:lnTo>
                  <a:pt x="3326432" y="0"/>
                </a:lnTo>
                <a:lnTo>
                  <a:pt x="3326432" y="7091230"/>
                </a:lnTo>
                <a:lnTo>
                  <a:pt x="0" y="7091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051917"/>
            <a:ext cx="850005" cy="797459"/>
          </a:xfrm>
          <a:custGeom>
            <a:avLst/>
            <a:gdLst/>
            <a:ahLst/>
            <a:cxnLst/>
            <a:rect r="r" b="b" t="t" l="l"/>
            <a:pathLst>
              <a:path h="797459" w="850005">
                <a:moveTo>
                  <a:pt x="0" y="0"/>
                </a:moveTo>
                <a:lnTo>
                  <a:pt x="850005" y="0"/>
                </a:lnTo>
                <a:lnTo>
                  <a:pt x="850005" y="797460"/>
                </a:lnTo>
                <a:lnTo>
                  <a:pt x="0" y="7974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822685"/>
            <a:ext cx="732326" cy="732326"/>
          </a:xfrm>
          <a:custGeom>
            <a:avLst/>
            <a:gdLst/>
            <a:ahLst/>
            <a:cxnLst/>
            <a:rect r="r" b="b" t="t" l="l"/>
            <a:pathLst>
              <a:path h="732326" w="732326">
                <a:moveTo>
                  <a:pt x="0" y="0"/>
                </a:moveTo>
                <a:lnTo>
                  <a:pt x="732326" y="0"/>
                </a:lnTo>
                <a:lnTo>
                  <a:pt x="732326" y="732326"/>
                </a:lnTo>
                <a:lnTo>
                  <a:pt x="0" y="7323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12965" y="6971896"/>
            <a:ext cx="893907" cy="2433905"/>
          </a:xfrm>
          <a:custGeom>
            <a:avLst/>
            <a:gdLst/>
            <a:ahLst/>
            <a:cxnLst/>
            <a:rect r="r" b="b" t="t" l="l"/>
            <a:pathLst>
              <a:path h="2433905" w="893907">
                <a:moveTo>
                  <a:pt x="0" y="0"/>
                </a:moveTo>
                <a:lnTo>
                  <a:pt x="893907" y="0"/>
                </a:lnTo>
                <a:lnTo>
                  <a:pt x="893907" y="2433904"/>
                </a:lnTo>
                <a:lnTo>
                  <a:pt x="0" y="24339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96856" y="7202401"/>
            <a:ext cx="9932599" cy="1868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6651" indent="-238325" lvl="1">
              <a:lnSpc>
                <a:spcPts val="3753"/>
              </a:lnSpc>
              <a:buFont typeface="Arial"/>
              <a:buChar char="•"/>
            </a:pPr>
            <a:r>
              <a:rPr lang="en-US" sz="2207">
                <a:solidFill>
                  <a:srgbClr val="FF3131"/>
                </a:solidFill>
                <a:latin typeface="Open Sans"/>
              </a:rPr>
              <a:t>Falta de suporte ACID durante transações;</a:t>
            </a:r>
          </a:p>
          <a:p>
            <a:pPr marL="476651" indent="-238325" lvl="1">
              <a:lnSpc>
                <a:spcPts val="3753"/>
              </a:lnSpc>
              <a:buFont typeface="Arial"/>
              <a:buChar char="•"/>
            </a:pPr>
            <a:r>
              <a:rPr lang="en-US" sz="2207">
                <a:solidFill>
                  <a:srgbClr val="FF3131"/>
                </a:solidFill>
                <a:latin typeface="Open Sans"/>
              </a:rPr>
              <a:t>Consultas complexas se tornam muito complicadas;</a:t>
            </a:r>
          </a:p>
          <a:p>
            <a:pPr marL="476651" indent="-238325" lvl="1">
              <a:lnSpc>
                <a:spcPts val="3753"/>
              </a:lnSpc>
              <a:buFont typeface="Arial"/>
              <a:buChar char="•"/>
            </a:pPr>
            <a:r>
              <a:rPr lang="en-US" sz="2207">
                <a:solidFill>
                  <a:srgbClr val="FF3131"/>
                </a:solidFill>
                <a:latin typeface="Open Sans"/>
              </a:rPr>
              <a:t>Relatórios complexos não são suportados; </a:t>
            </a:r>
          </a:p>
          <a:p>
            <a:pPr marL="476651" indent="-238325" lvl="1">
              <a:lnSpc>
                <a:spcPts val="3753"/>
              </a:lnSpc>
              <a:buFont typeface="Arial"/>
              <a:buChar char="•"/>
            </a:pPr>
            <a:r>
              <a:rPr lang="en-US" sz="2207">
                <a:solidFill>
                  <a:srgbClr val="FF3131"/>
                </a:solidFill>
                <a:latin typeface="Open Sans"/>
              </a:rPr>
              <a:t>Análise de dados se tornam mais difíceis devido à falta de estruturação;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89501" y="4313963"/>
            <a:ext cx="893907" cy="2433905"/>
          </a:xfrm>
          <a:custGeom>
            <a:avLst/>
            <a:gdLst/>
            <a:ahLst/>
            <a:cxnLst/>
            <a:rect r="r" b="b" t="t" l="l"/>
            <a:pathLst>
              <a:path h="2433905" w="893907">
                <a:moveTo>
                  <a:pt x="0" y="0"/>
                </a:moveTo>
                <a:lnTo>
                  <a:pt x="893907" y="0"/>
                </a:lnTo>
                <a:lnTo>
                  <a:pt x="893907" y="2433904"/>
                </a:lnTo>
                <a:lnTo>
                  <a:pt x="0" y="24339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96856" y="4491079"/>
            <a:ext cx="9406745" cy="1965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00704" indent="-250352" lvl="1">
              <a:lnSpc>
                <a:spcPts val="3942"/>
              </a:lnSpc>
              <a:buFont typeface="Arial"/>
              <a:buChar char="•"/>
            </a:pPr>
            <a:r>
              <a:rPr lang="en-US" sz="2319">
                <a:solidFill>
                  <a:srgbClr val="6CAC48"/>
                </a:solidFill>
                <a:latin typeface="Open Sans"/>
              </a:rPr>
              <a:t>Flexibilidade em relação à estrutura de dados;</a:t>
            </a:r>
          </a:p>
          <a:p>
            <a:pPr marL="500704" indent="-250352" lvl="1">
              <a:lnSpc>
                <a:spcPts val="3942"/>
              </a:lnSpc>
              <a:buFont typeface="Arial"/>
              <a:buChar char="•"/>
            </a:pPr>
            <a:r>
              <a:rPr lang="en-US" sz="2319">
                <a:solidFill>
                  <a:srgbClr val="6CAC48"/>
                </a:solidFill>
                <a:latin typeface="Open Sans"/>
              </a:rPr>
              <a:t>Escalabilidade aplicada de forma mais eficiente;</a:t>
            </a:r>
          </a:p>
          <a:p>
            <a:pPr marL="500704" indent="-250352" lvl="1">
              <a:lnSpc>
                <a:spcPts val="3942"/>
              </a:lnSpc>
              <a:buFont typeface="Arial"/>
              <a:buChar char="•"/>
            </a:pPr>
            <a:r>
              <a:rPr lang="en-US" sz="2319">
                <a:solidFill>
                  <a:srgbClr val="6CAC48"/>
                </a:solidFill>
                <a:latin typeface="Open Sans"/>
              </a:rPr>
              <a:t>Mais desempenho devido ao uso de clusters e vários servidores, replicando e mantendo os dados atualizados;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638577"/>
            <a:ext cx="7332602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Open Sans"/>
              </a:rPr>
              <a:t>Implementação </a:t>
            </a:r>
          </a:p>
          <a:p>
            <a:pPr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Open Sans"/>
              </a:rPr>
              <a:t>NOSQL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3E2F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200274" y="6613668"/>
          <a:ext cx="1372583" cy="1874005"/>
        </p:xfrm>
        <a:graphic>
          <a:graphicData uri="http://schemas.openxmlformats.org/drawingml/2006/table">
            <a:tbl>
              <a:tblPr/>
              <a:tblGrid>
                <a:gridCol w="457528"/>
                <a:gridCol w="457528"/>
                <a:gridCol w="457528"/>
              </a:tblGrid>
              <a:tr h="4685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5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5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5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820872" y="6613668"/>
          <a:ext cx="1372583" cy="1874005"/>
        </p:xfrm>
        <a:graphic>
          <a:graphicData uri="http://schemas.openxmlformats.org/drawingml/2006/table">
            <a:tbl>
              <a:tblPr/>
              <a:tblGrid>
                <a:gridCol w="686291"/>
                <a:gridCol w="686291"/>
              </a:tblGrid>
              <a:tr h="4685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5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5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5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4200274" y="3887966"/>
          <a:ext cx="1372583" cy="1411217"/>
        </p:xfrm>
        <a:graphic>
          <a:graphicData uri="http://schemas.openxmlformats.org/drawingml/2006/table">
            <a:tbl>
              <a:tblPr/>
              <a:tblGrid>
                <a:gridCol w="457528"/>
                <a:gridCol w="457528"/>
                <a:gridCol w="457528"/>
              </a:tblGrid>
              <a:tr h="4704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04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4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579588" y="6613668"/>
          <a:ext cx="1372583" cy="1411217"/>
        </p:xfrm>
        <a:graphic>
          <a:graphicData uri="http://schemas.openxmlformats.org/drawingml/2006/table">
            <a:tbl>
              <a:tblPr/>
              <a:tblGrid>
                <a:gridCol w="686291"/>
                <a:gridCol w="686291"/>
              </a:tblGrid>
              <a:tr h="4704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04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4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7"/>
                        </a:lnSpc>
                        <a:defRPr/>
                      </a:pPr>
                      <a:endParaRPr lang="en-US" sz="1100"/>
                    </a:p>
                  </a:txBody>
                  <a:tcPr marL="147540" marR="147540" marT="147540" marB="147540" anchor="ctr">
                    <a:lnL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285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-5400000">
            <a:off x="6369945" y="5306362"/>
            <a:ext cx="2674094" cy="248010"/>
            <a:chOff x="0" y="0"/>
            <a:chExt cx="909357" cy="843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9357" cy="84339"/>
            </a:xfrm>
            <a:custGeom>
              <a:avLst/>
              <a:gdLst/>
              <a:ahLst/>
              <a:cxnLst/>
              <a:rect r="r" b="b" t="t" l="l"/>
              <a:pathLst>
                <a:path h="84339" w="909357">
                  <a:moveTo>
                    <a:pt x="0" y="0"/>
                  </a:moveTo>
                  <a:lnTo>
                    <a:pt x="909357" y="0"/>
                  </a:lnTo>
                  <a:lnTo>
                    <a:pt x="909357" y="84339"/>
                  </a:lnTo>
                  <a:lnTo>
                    <a:pt x="0" y="8433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909357" cy="141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067077"/>
            <a:ext cx="8115300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Open Sans"/>
              </a:rPr>
              <a:t>Modelo relacional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089044" y="4093320"/>
            <a:ext cx="2741953" cy="248010"/>
            <a:chOff x="0" y="0"/>
            <a:chExt cx="932433" cy="843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32433" cy="84339"/>
            </a:xfrm>
            <a:custGeom>
              <a:avLst/>
              <a:gdLst/>
              <a:ahLst/>
              <a:cxnLst/>
              <a:rect r="r" b="b" t="t" l="l"/>
              <a:pathLst>
                <a:path h="84339" w="932433">
                  <a:moveTo>
                    <a:pt x="0" y="0"/>
                  </a:moveTo>
                  <a:lnTo>
                    <a:pt x="932433" y="0"/>
                  </a:lnTo>
                  <a:lnTo>
                    <a:pt x="932433" y="84339"/>
                  </a:lnTo>
                  <a:lnTo>
                    <a:pt x="0" y="8433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32433" cy="141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347091" y="6767414"/>
            <a:ext cx="6103951" cy="248010"/>
            <a:chOff x="0" y="0"/>
            <a:chExt cx="2075720" cy="8433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75720" cy="84339"/>
            </a:xfrm>
            <a:custGeom>
              <a:avLst/>
              <a:gdLst/>
              <a:ahLst/>
              <a:cxnLst/>
              <a:rect r="r" b="b" t="t" l="l"/>
              <a:pathLst>
                <a:path h="84339" w="2075720">
                  <a:moveTo>
                    <a:pt x="0" y="0"/>
                  </a:moveTo>
                  <a:lnTo>
                    <a:pt x="2075720" y="0"/>
                  </a:lnTo>
                  <a:lnTo>
                    <a:pt x="2075720" y="84339"/>
                  </a:lnTo>
                  <a:lnTo>
                    <a:pt x="0" y="8433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075720" cy="141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503312" y="3841922"/>
            <a:ext cx="6117549" cy="3981578"/>
            <a:chOff x="0" y="0"/>
            <a:chExt cx="1248838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48838" cy="812800"/>
            </a:xfrm>
            <a:custGeom>
              <a:avLst/>
              <a:gdLst/>
              <a:ahLst/>
              <a:cxnLst/>
              <a:rect r="r" b="b" t="t" l="l"/>
              <a:pathLst>
                <a:path h="812800" w="1248838">
                  <a:moveTo>
                    <a:pt x="1248838" y="406400"/>
                  </a:moveTo>
                  <a:lnTo>
                    <a:pt x="842438" y="0"/>
                  </a:lnTo>
                  <a:lnTo>
                    <a:pt x="84243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42438" y="609600"/>
                  </a:lnTo>
                  <a:lnTo>
                    <a:pt x="842438" y="812800"/>
                  </a:lnTo>
                  <a:lnTo>
                    <a:pt x="1248838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46050"/>
              <a:ext cx="1147238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4219" y="2219602"/>
            <a:ext cx="5318754" cy="6226219"/>
          </a:xfrm>
          <a:custGeom>
            <a:avLst/>
            <a:gdLst/>
            <a:ahLst/>
            <a:cxnLst/>
            <a:rect r="r" b="b" t="t" l="l"/>
            <a:pathLst>
              <a:path h="6226219" w="5318754">
                <a:moveTo>
                  <a:pt x="0" y="0"/>
                </a:moveTo>
                <a:lnTo>
                  <a:pt x="5318754" y="0"/>
                </a:lnTo>
                <a:lnTo>
                  <a:pt x="5318754" y="6226219"/>
                </a:lnTo>
                <a:lnTo>
                  <a:pt x="0" y="6226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80461" y="2295011"/>
            <a:ext cx="3572432" cy="2848489"/>
          </a:xfrm>
          <a:custGeom>
            <a:avLst/>
            <a:gdLst/>
            <a:ahLst/>
            <a:cxnLst/>
            <a:rect r="r" b="b" t="t" l="l"/>
            <a:pathLst>
              <a:path h="2848489" w="3572432">
                <a:moveTo>
                  <a:pt x="0" y="0"/>
                </a:moveTo>
                <a:lnTo>
                  <a:pt x="3572432" y="0"/>
                </a:lnTo>
                <a:lnTo>
                  <a:pt x="3572432" y="2848489"/>
                </a:lnTo>
                <a:lnTo>
                  <a:pt x="0" y="28484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5" r="0" b="-21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52973" y="2219602"/>
            <a:ext cx="4658625" cy="6226219"/>
          </a:xfrm>
          <a:custGeom>
            <a:avLst/>
            <a:gdLst/>
            <a:ahLst/>
            <a:cxnLst/>
            <a:rect r="r" b="b" t="t" l="l"/>
            <a:pathLst>
              <a:path h="6226219" w="4658625">
                <a:moveTo>
                  <a:pt x="0" y="0"/>
                </a:moveTo>
                <a:lnTo>
                  <a:pt x="4658625" y="0"/>
                </a:lnTo>
                <a:lnTo>
                  <a:pt x="4658625" y="6226219"/>
                </a:lnTo>
                <a:lnTo>
                  <a:pt x="0" y="62262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11594" y="2219602"/>
            <a:ext cx="3468842" cy="7455421"/>
          </a:xfrm>
          <a:custGeom>
            <a:avLst/>
            <a:gdLst/>
            <a:ahLst/>
            <a:cxnLst/>
            <a:rect r="r" b="b" t="t" l="l"/>
            <a:pathLst>
              <a:path h="7455421" w="3468842">
                <a:moveTo>
                  <a:pt x="0" y="0"/>
                </a:moveTo>
                <a:lnTo>
                  <a:pt x="3468842" y="0"/>
                </a:lnTo>
                <a:lnTo>
                  <a:pt x="3468842" y="7455421"/>
                </a:lnTo>
                <a:lnTo>
                  <a:pt x="0" y="74554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29399" y="5143500"/>
            <a:ext cx="3474556" cy="3079346"/>
          </a:xfrm>
          <a:custGeom>
            <a:avLst/>
            <a:gdLst/>
            <a:ahLst/>
            <a:cxnLst/>
            <a:rect r="r" b="b" t="t" l="l"/>
            <a:pathLst>
              <a:path h="3079346" w="3474556">
                <a:moveTo>
                  <a:pt x="0" y="0"/>
                </a:moveTo>
                <a:lnTo>
                  <a:pt x="3474556" y="0"/>
                </a:lnTo>
                <a:lnTo>
                  <a:pt x="3474556" y="3079346"/>
                </a:lnTo>
                <a:lnTo>
                  <a:pt x="0" y="30793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67077"/>
            <a:ext cx="8115300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3E2F5B"/>
                </a:solidFill>
                <a:latin typeface="Open Sans"/>
              </a:rPr>
              <a:t>Tabelas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1610" y="1028700"/>
            <a:ext cx="12476071" cy="8863209"/>
          </a:xfrm>
          <a:custGeom>
            <a:avLst/>
            <a:gdLst/>
            <a:ahLst/>
            <a:cxnLst/>
            <a:rect r="r" b="b" t="t" l="l"/>
            <a:pathLst>
              <a:path h="8863209" w="12476071">
                <a:moveTo>
                  <a:pt x="0" y="0"/>
                </a:moveTo>
                <a:lnTo>
                  <a:pt x="12476071" y="0"/>
                </a:lnTo>
                <a:lnTo>
                  <a:pt x="12476071" y="8863209"/>
                </a:lnTo>
                <a:lnTo>
                  <a:pt x="0" y="8863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9525"/>
            <a:ext cx="8115300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3E2F5B"/>
                </a:solidFill>
                <a:latin typeface="Open Sans"/>
              </a:rPr>
              <a:t>Modelo relacional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E2F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7088" y="4244292"/>
            <a:ext cx="3869262" cy="4729097"/>
          </a:xfrm>
          <a:custGeom>
            <a:avLst/>
            <a:gdLst/>
            <a:ahLst/>
            <a:cxnLst/>
            <a:rect r="r" b="b" t="t" l="l"/>
            <a:pathLst>
              <a:path h="4729097" w="3869262">
                <a:moveTo>
                  <a:pt x="0" y="0"/>
                </a:moveTo>
                <a:lnTo>
                  <a:pt x="3869262" y="0"/>
                </a:lnTo>
                <a:lnTo>
                  <a:pt x="3869262" y="4729097"/>
                </a:lnTo>
                <a:lnTo>
                  <a:pt x="0" y="4729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55785" y="3114313"/>
            <a:ext cx="4480126" cy="448012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2F5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9960" y="1295677"/>
            <a:ext cx="8115300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Open Sans"/>
              </a:rPr>
              <a:t>Queries SQL 1/2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353278" y="3267610"/>
            <a:ext cx="4728665" cy="5705779"/>
          </a:xfrm>
          <a:custGeom>
            <a:avLst/>
            <a:gdLst/>
            <a:ahLst/>
            <a:cxnLst/>
            <a:rect r="r" b="b" t="t" l="l"/>
            <a:pathLst>
              <a:path h="5705779" w="4728665">
                <a:moveTo>
                  <a:pt x="0" y="0"/>
                </a:moveTo>
                <a:lnTo>
                  <a:pt x="4728664" y="0"/>
                </a:lnTo>
                <a:lnTo>
                  <a:pt x="4728664" y="5705779"/>
                </a:lnTo>
                <a:lnTo>
                  <a:pt x="0" y="5705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765050" y="848002"/>
            <a:ext cx="8786632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1- Valor total vendido por produto</a:t>
            </a:r>
          </a:p>
          <a:p>
            <a:pPr>
              <a:lnSpc>
                <a:spcPts val="90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765050" y="4749556"/>
            <a:ext cx="10036697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2- Top 3 produtos mais vendidos no dia 2023/10/05</a:t>
            </a:r>
          </a:p>
          <a:p>
            <a:pPr>
              <a:lnSpc>
                <a:spcPts val="90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455278" y="1851467"/>
            <a:ext cx="7406174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Courier PS"/>
              </a:rPr>
              <a:t>select sum(total) as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Courier PS"/>
              </a:rPr>
              <a:t>valor_total_vendido, nm_produto 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Courier PS"/>
              </a:rPr>
              <a:t>from Vendas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Courier PS"/>
              </a:rPr>
              <a:t>group by nm_produto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55278" y="5647800"/>
            <a:ext cx="8660716" cy="449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Courier PS"/>
              </a:rPr>
              <a:t>select count(nm_produto) as</a:t>
            </a:r>
          </a:p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Courier PS"/>
              </a:rPr>
              <a:t>quantidade_produto_vendido, nm_produto, data_venda</a:t>
            </a:r>
          </a:p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Courier PS"/>
              </a:rPr>
              <a:t>from Vendas </a:t>
            </a:r>
          </a:p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Courier PS"/>
              </a:rPr>
              <a:t>group by data_venda, nm_produto </a:t>
            </a:r>
          </a:p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Courier PS"/>
              </a:rPr>
              <a:t>where data_venda = 2023/10/05</a:t>
            </a:r>
          </a:p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Courier PS"/>
              </a:rPr>
              <a:t>order by quantidade_produto_vendido desc</a:t>
            </a:r>
          </a:p>
          <a:p>
            <a:pPr>
              <a:lnSpc>
                <a:spcPts val="3978"/>
              </a:lnSpc>
            </a:pPr>
            <a:r>
              <a:rPr lang="en-US" sz="2841">
                <a:solidFill>
                  <a:srgbClr val="FFFFFF"/>
                </a:solidFill>
                <a:latin typeface="Courier PS"/>
              </a:rPr>
              <a:t>limit 3</a:t>
            </a:r>
          </a:p>
          <a:p>
            <a:pPr>
              <a:lnSpc>
                <a:spcPts val="3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E2F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7088" y="4244292"/>
            <a:ext cx="3869262" cy="4729097"/>
          </a:xfrm>
          <a:custGeom>
            <a:avLst/>
            <a:gdLst/>
            <a:ahLst/>
            <a:cxnLst/>
            <a:rect r="r" b="b" t="t" l="l"/>
            <a:pathLst>
              <a:path h="4729097" w="3869262">
                <a:moveTo>
                  <a:pt x="0" y="0"/>
                </a:moveTo>
                <a:lnTo>
                  <a:pt x="3869262" y="0"/>
                </a:lnTo>
                <a:lnTo>
                  <a:pt x="3869262" y="4729097"/>
                </a:lnTo>
                <a:lnTo>
                  <a:pt x="0" y="4729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55785" y="3114313"/>
            <a:ext cx="4480126" cy="448012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2F5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067077"/>
            <a:ext cx="8115300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Open Sans"/>
              </a:rPr>
              <a:t>Queries SQL 2/2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353278" y="3267610"/>
            <a:ext cx="4728665" cy="5705779"/>
          </a:xfrm>
          <a:custGeom>
            <a:avLst/>
            <a:gdLst/>
            <a:ahLst/>
            <a:cxnLst/>
            <a:rect r="r" b="b" t="t" l="l"/>
            <a:pathLst>
              <a:path h="5705779" w="4728665">
                <a:moveTo>
                  <a:pt x="0" y="0"/>
                </a:moveTo>
                <a:lnTo>
                  <a:pt x="4728664" y="0"/>
                </a:lnTo>
                <a:lnTo>
                  <a:pt x="4728664" y="5705779"/>
                </a:lnTo>
                <a:lnTo>
                  <a:pt x="0" y="5705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773610" y="2861044"/>
            <a:ext cx="9138139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</a:rPr>
              <a:t>3 - Top 5 clientes que tiveram as compras de maior valor</a:t>
            </a:r>
          </a:p>
          <a:p>
            <a:pPr>
              <a:lnSpc>
                <a:spcPts val="90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534687" y="3893253"/>
            <a:ext cx="9754389" cy="395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ourier PS"/>
              </a:rPr>
              <a:t>select sum(total) as valor_total_vendido, nm_cliente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ourier PS"/>
              </a:rPr>
              <a:t>from Vendas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ourier PS"/>
              </a:rPr>
              <a:t>group by nm_cliente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ourier PS"/>
              </a:rPr>
              <a:t>order by valor_total_vendido desc</a:t>
            </a: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ourier PS"/>
              </a:rPr>
              <a:t>limit 5</a:t>
            </a:r>
          </a:p>
          <a:p>
            <a:pPr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33518" y="0"/>
            <a:ext cx="8341039" cy="1028700"/>
          </a:xfrm>
          <a:prstGeom prst="rect">
            <a:avLst/>
          </a:prstGeom>
          <a:solidFill>
            <a:srgbClr val="3E2F5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637523" y="1541094"/>
            <a:ext cx="13012955" cy="7204812"/>
            <a:chOff x="0" y="0"/>
            <a:chExt cx="17350606" cy="960641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7350606" cy="9606416"/>
              <a:chOff x="0" y="0"/>
              <a:chExt cx="32412038" cy="1794539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2412037" cy="17945396"/>
              </a:xfrm>
              <a:custGeom>
                <a:avLst/>
                <a:gdLst/>
                <a:ahLst/>
                <a:cxnLst/>
                <a:rect r="r" b="b" t="t" l="l"/>
                <a:pathLst>
                  <a:path h="17945396" w="32412037">
                    <a:moveTo>
                      <a:pt x="0" y="0"/>
                    </a:moveTo>
                    <a:lnTo>
                      <a:pt x="0" y="17945396"/>
                    </a:lnTo>
                    <a:lnTo>
                      <a:pt x="32412037" y="17945396"/>
                    </a:lnTo>
                    <a:lnTo>
                      <a:pt x="32412037" y="0"/>
                    </a:lnTo>
                    <a:lnTo>
                      <a:pt x="0" y="0"/>
                    </a:lnTo>
                    <a:close/>
                    <a:moveTo>
                      <a:pt x="32351076" y="17884437"/>
                    </a:moveTo>
                    <a:lnTo>
                      <a:pt x="59690" y="17884437"/>
                    </a:lnTo>
                    <a:lnTo>
                      <a:pt x="59690" y="59690"/>
                    </a:lnTo>
                    <a:lnTo>
                      <a:pt x="32351076" y="59690"/>
                    </a:lnTo>
                    <a:lnTo>
                      <a:pt x="32351076" y="17884437"/>
                    </a:lnTo>
                    <a:close/>
                  </a:path>
                </a:pathLst>
              </a:custGeom>
              <a:solidFill>
                <a:srgbClr val="3E2F5B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102765" y="106102"/>
              <a:ext cx="17121451" cy="9352687"/>
            </a:xfrm>
            <a:custGeom>
              <a:avLst/>
              <a:gdLst/>
              <a:ahLst/>
              <a:cxnLst/>
              <a:rect r="r" b="b" t="t" l="l"/>
              <a:pathLst>
                <a:path h="9352687" w="17121451">
                  <a:moveTo>
                    <a:pt x="0" y="0"/>
                  </a:moveTo>
                  <a:lnTo>
                    <a:pt x="17121451" y="0"/>
                  </a:lnTo>
                  <a:lnTo>
                    <a:pt x="17121451" y="9352687"/>
                  </a:lnTo>
                  <a:lnTo>
                    <a:pt x="0" y="93526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70389" y="19983"/>
            <a:ext cx="8409050" cy="83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60"/>
              </a:lnSpc>
            </a:pPr>
            <a:r>
              <a:rPr lang="en-US" sz="5200">
                <a:solidFill>
                  <a:srgbClr val="FFFFFF"/>
                </a:solidFill>
                <a:latin typeface="Open Sans"/>
              </a:rPr>
              <a:t>Relatórios analíticos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20759" y="8810102"/>
            <a:ext cx="6646481" cy="44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Relatório de total vendido mensalmente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E2F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9288" y="5171505"/>
            <a:ext cx="5051425" cy="3104330"/>
          </a:xfrm>
          <a:custGeom>
            <a:avLst/>
            <a:gdLst/>
            <a:ahLst/>
            <a:cxnLst/>
            <a:rect r="r" b="b" t="t" l="l"/>
            <a:pathLst>
              <a:path h="3104330" w="5051425">
                <a:moveTo>
                  <a:pt x="0" y="0"/>
                </a:moveTo>
                <a:lnTo>
                  <a:pt x="5051425" y="0"/>
                </a:lnTo>
                <a:lnTo>
                  <a:pt x="5051425" y="3104330"/>
                </a:lnTo>
                <a:lnTo>
                  <a:pt x="0" y="3104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67077"/>
            <a:ext cx="7332602" cy="343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Open Sans"/>
              </a:rPr>
              <a:t>Participantes</a:t>
            </a:r>
          </a:p>
          <a:p>
            <a:pPr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Open Sans"/>
              </a:rPr>
              <a:t>do processo de negócio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769382" y="2791102"/>
            <a:ext cx="6467198" cy="646719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39921" lIns="39921" bIns="39921" rIns="39921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898306" y="5048950"/>
            <a:ext cx="4209350" cy="420935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A4C74"/>
            </a:solidFill>
            <a:ln w="161925" cap="sq">
              <a:solidFill>
                <a:srgbClr val="3E2F5B"/>
              </a:solidFill>
              <a:prstDash val="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39921" lIns="39921" bIns="39921" rIns="39921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562035" y="1876702"/>
            <a:ext cx="4679949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Open Sans"/>
              </a:rPr>
              <a:t>Stakeholders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62035" y="6853587"/>
            <a:ext cx="4679949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Open Sans"/>
              </a:rPr>
              <a:t>Internos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62035" y="3905527"/>
            <a:ext cx="4679949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Open Sans"/>
              </a:rPr>
              <a:t>Externos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33518" y="0"/>
            <a:ext cx="8341039" cy="1028700"/>
          </a:xfrm>
          <a:prstGeom prst="rect">
            <a:avLst/>
          </a:prstGeom>
          <a:solidFill>
            <a:srgbClr val="3E2F5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021377" y="1219514"/>
            <a:ext cx="14245246" cy="7456923"/>
            <a:chOff x="0" y="0"/>
            <a:chExt cx="18993662" cy="994256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8993662" cy="9942564"/>
              <a:chOff x="0" y="0"/>
              <a:chExt cx="32412038" cy="1696664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2412037" cy="16966648"/>
              </a:xfrm>
              <a:custGeom>
                <a:avLst/>
                <a:gdLst/>
                <a:ahLst/>
                <a:cxnLst/>
                <a:rect r="r" b="b" t="t" l="l"/>
                <a:pathLst>
                  <a:path h="16966648" w="32412037">
                    <a:moveTo>
                      <a:pt x="0" y="0"/>
                    </a:moveTo>
                    <a:lnTo>
                      <a:pt x="0" y="16966648"/>
                    </a:lnTo>
                    <a:lnTo>
                      <a:pt x="32412037" y="16966648"/>
                    </a:lnTo>
                    <a:lnTo>
                      <a:pt x="32412037" y="0"/>
                    </a:lnTo>
                    <a:lnTo>
                      <a:pt x="0" y="0"/>
                    </a:lnTo>
                    <a:close/>
                    <a:moveTo>
                      <a:pt x="32351076" y="16905687"/>
                    </a:moveTo>
                    <a:lnTo>
                      <a:pt x="59690" y="16905687"/>
                    </a:lnTo>
                    <a:lnTo>
                      <a:pt x="59690" y="59690"/>
                    </a:lnTo>
                    <a:lnTo>
                      <a:pt x="32351076" y="59690"/>
                    </a:lnTo>
                    <a:lnTo>
                      <a:pt x="32351076" y="16905687"/>
                    </a:lnTo>
                    <a:close/>
                  </a:path>
                </a:pathLst>
              </a:custGeom>
              <a:solidFill>
                <a:srgbClr val="3E2F5B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494434" y="186427"/>
              <a:ext cx="18004794" cy="9384461"/>
            </a:xfrm>
            <a:custGeom>
              <a:avLst/>
              <a:gdLst/>
              <a:ahLst/>
              <a:cxnLst/>
              <a:rect r="r" b="b" t="t" l="l"/>
              <a:pathLst>
                <a:path h="9384461" w="18004794">
                  <a:moveTo>
                    <a:pt x="0" y="0"/>
                  </a:moveTo>
                  <a:lnTo>
                    <a:pt x="18004794" y="0"/>
                  </a:lnTo>
                  <a:lnTo>
                    <a:pt x="18004794" y="9384461"/>
                  </a:lnTo>
                  <a:lnTo>
                    <a:pt x="0" y="9384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637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70389" y="19983"/>
            <a:ext cx="8409050" cy="83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60"/>
              </a:lnSpc>
            </a:pPr>
            <a:r>
              <a:rPr lang="en-US" sz="5200">
                <a:solidFill>
                  <a:srgbClr val="FFFFFF"/>
                </a:solidFill>
                <a:latin typeface="Open Sans"/>
              </a:rPr>
              <a:t>Relatórios analíticos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16852" y="8810102"/>
            <a:ext cx="7654295" cy="44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Relatório de quantidade de clientes por estado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33518" y="0"/>
            <a:ext cx="8341039" cy="1028700"/>
          </a:xfrm>
          <a:prstGeom prst="rect">
            <a:avLst/>
          </a:prstGeom>
          <a:solidFill>
            <a:srgbClr val="3E2F5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107410" y="2124994"/>
            <a:ext cx="13665938" cy="5949213"/>
            <a:chOff x="0" y="0"/>
            <a:chExt cx="32412038" cy="141099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412037" cy="14109981"/>
            </a:xfrm>
            <a:custGeom>
              <a:avLst/>
              <a:gdLst/>
              <a:ahLst/>
              <a:cxnLst/>
              <a:rect r="r" b="b" t="t" l="l"/>
              <a:pathLst>
                <a:path h="14109981" w="32412037">
                  <a:moveTo>
                    <a:pt x="0" y="0"/>
                  </a:moveTo>
                  <a:lnTo>
                    <a:pt x="0" y="14109981"/>
                  </a:lnTo>
                  <a:lnTo>
                    <a:pt x="32412037" y="14109981"/>
                  </a:lnTo>
                  <a:lnTo>
                    <a:pt x="32412037" y="0"/>
                  </a:lnTo>
                  <a:lnTo>
                    <a:pt x="0" y="0"/>
                  </a:lnTo>
                  <a:close/>
                  <a:moveTo>
                    <a:pt x="32351076" y="14049020"/>
                  </a:moveTo>
                  <a:lnTo>
                    <a:pt x="59690" y="14049020"/>
                  </a:lnTo>
                  <a:lnTo>
                    <a:pt x="59690" y="59690"/>
                  </a:lnTo>
                  <a:lnTo>
                    <a:pt x="32351076" y="59690"/>
                  </a:lnTo>
                  <a:lnTo>
                    <a:pt x="32351076" y="14049020"/>
                  </a:lnTo>
                  <a:close/>
                </a:path>
              </a:pathLst>
            </a:custGeom>
            <a:solidFill>
              <a:srgbClr val="3E2F5B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254514" y="2645367"/>
            <a:ext cx="13021917" cy="5295687"/>
          </a:xfrm>
          <a:custGeom>
            <a:avLst/>
            <a:gdLst/>
            <a:ahLst/>
            <a:cxnLst/>
            <a:rect r="r" b="b" t="t" l="l"/>
            <a:pathLst>
              <a:path h="5295687" w="13021917">
                <a:moveTo>
                  <a:pt x="0" y="0"/>
                </a:moveTo>
                <a:lnTo>
                  <a:pt x="13021917" y="0"/>
                </a:lnTo>
                <a:lnTo>
                  <a:pt x="13021917" y="5295686"/>
                </a:lnTo>
                <a:lnTo>
                  <a:pt x="0" y="5295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0389" y="19983"/>
            <a:ext cx="8409050" cy="83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60"/>
              </a:lnSpc>
            </a:pPr>
            <a:r>
              <a:rPr lang="en-US" sz="5200">
                <a:solidFill>
                  <a:srgbClr val="FFFFFF"/>
                </a:solidFill>
                <a:latin typeface="Open Sans"/>
              </a:rPr>
              <a:t>Relatórios analíticos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74397" y="8183290"/>
            <a:ext cx="8539206" cy="44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Relatório de total de clientes cadastrados por mês/ano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33518" y="0"/>
            <a:ext cx="8341039" cy="1028700"/>
          </a:xfrm>
          <a:prstGeom prst="rect">
            <a:avLst/>
          </a:prstGeom>
          <a:solidFill>
            <a:srgbClr val="3E2F5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3680583" y="1439773"/>
            <a:ext cx="11413023" cy="6821070"/>
            <a:chOff x="0" y="0"/>
            <a:chExt cx="15217364" cy="909475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5217364" cy="9094759"/>
              <a:chOff x="0" y="0"/>
              <a:chExt cx="23608838" cy="1410998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3608838" cy="14109981"/>
              </a:xfrm>
              <a:custGeom>
                <a:avLst/>
                <a:gdLst/>
                <a:ahLst/>
                <a:cxnLst/>
                <a:rect r="r" b="b" t="t" l="l"/>
                <a:pathLst>
                  <a:path h="14109981" w="23608838">
                    <a:moveTo>
                      <a:pt x="0" y="0"/>
                    </a:moveTo>
                    <a:lnTo>
                      <a:pt x="0" y="14109981"/>
                    </a:lnTo>
                    <a:lnTo>
                      <a:pt x="23608838" y="14109981"/>
                    </a:lnTo>
                    <a:lnTo>
                      <a:pt x="23608838" y="0"/>
                    </a:lnTo>
                    <a:lnTo>
                      <a:pt x="0" y="0"/>
                    </a:lnTo>
                    <a:close/>
                    <a:moveTo>
                      <a:pt x="23547879" y="14049020"/>
                    </a:moveTo>
                    <a:lnTo>
                      <a:pt x="59690" y="14049020"/>
                    </a:lnTo>
                    <a:lnTo>
                      <a:pt x="59690" y="59690"/>
                    </a:lnTo>
                    <a:lnTo>
                      <a:pt x="23547879" y="59690"/>
                    </a:lnTo>
                    <a:lnTo>
                      <a:pt x="23547879" y="14049020"/>
                    </a:lnTo>
                    <a:close/>
                  </a:path>
                </a:pathLst>
              </a:custGeom>
              <a:solidFill>
                <a:srgbClr val="3E2F5B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162183" y="291710"/>
              <a:ext cx="14647406" cy="8610163"/>
            </a:xfrm>
            <a:custGeom>
              <a:avLst/>
              <a:gdLst/>
              <a:ahLst/>
              <a:cxnLst/>
              <a:rect r="r" b="b" t="t" l="l"/>
              <a:pathLst>
                <a:path h="8610163" w="14647406">
                  <a:moveTo>
                    <a:pt x="0" y="0"/>
                  </a:moveTo>
                  <a:lnTo>
                    <a:pt x="14647406" y="0"/>
                  </a:lnTo>
                  <a:lnTo>
                    <a:pt x="14647406" y="8610163"/>
                  </a:lnTo>
                  <a:lnTo>
                    <a:pt x="0" y="8610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70389" y="19983"/>
            <a:ext cx="8409050" cy="83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60"/>
              </a:lnSpc>
            </a:pPr>
            <a:r>
              <a:rPr lang="en-US" sz="5200">
                <a:solidFill>
                  <a:srgbClr val="FFFFFF"/>
                </a:solidFill>
                <a:latin typeface="Open Sans"/>
              </a:rPr>
              <a:t>Relatórios analíticos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49816" y="8399028"/>
            <a:ext cx="8539206" cy="44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Relatório de Valor dos produtos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80583" y="1439773"/>
            <a:ext cx="11413023" cy="6821070"/>
            <a:chOff x="0" y="0"/>
            <a:chExt cx="15217364" cy="909475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5217364" cy="9094759"/>
              <a:chOff x="0" y="0"/>
              <a:chExt cx="23608838" cy="1410998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3608838" cy="14109981"/>
              </a:xfrm>
              <a:custGeom>
                <a:avLst/>
                <a:gdLst/>
                <a:ahLst/>
                <a:cxnLst/>
                <a:rect r="r" b="b" t="t" l="l"/>
                <a:pathLst>
                  <a:path h="14109981" w="23608838">
                    <a:moveTo>
                      <a:pt x="0" y="0"/>
                    </a:moveTo>
                    <a:lnTo>
                      <a:pt x="0" y="14109981"/>
                    </a:lnTo>
                    <a:lnTo>
                      <a:pt x="23608838" y="14109981"/>
                    </a:lnTo>
                    <a:lnTo>
                      <a:pt x="23608838" y="0"/>
                    </a:lnTo>
                    <a:lnTo>
                      <a:pt x="0" y="0"/>
                    </a:lnTo>
                    <a:close/>
                    <a:moveTo>
                      <a:pt x="23547879" y="14049020"/>
                    </a:moveTo>
                    <a:lnTo>
                      <a:pt x="59690" y="14049020"/>
                    </a:lnTo>
                    <a:lnTo>
                      <a:pt x="59690" y="59690"/>
                    </a:lnTo>
                    <a:lnTo>
                      <a:pt x="23547879" y="59690"/>
                    </a:lnTo>
                    <a:lnTo>
                      <a:pt x="23547879" y="14049020"/>
                    </a:lnTo>
                    <a:close/>
                  </a:path>
                </a:pathLst>
              </a:custGeom>
              <a:solidFill>
                <a:srgbClr val="3E2F5B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0">
              <a:off x="1941498" y="999976"/>
              <a:ext cx="10686116" cy="7548907"/>
            </a:xfrm>
            <a:custGeom>
              <a:avLst/>
              <a:gdLst/>
              <a:ahLst/>
              <a:cxnLst/>
              <a:rect r="r" b="b" t="t" l="l"/>
              <a:pathLst>
                <a:path h="7548907" w="10686116">
                  <a:moveTo>
                    <a:pt x="0" y="0"/>
                  </a:moveTo>
                  <a:lnTo>
                    <a:pt x="10686115" y="0"/>
                  </a:lnTo>
                  <a:lnTo>
                    <a:pt x="10686115" y="7548908"/>
                  </a:lnTo>
                  <a:lnTo>
                    <a:pt x="0" y="75489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1772582" y="6954213"/>
              <a:ext cx="3200591" cy="1892174"/>
            </a:xfrm>
            <a:custGeom>
              <a:avLst/>
              <a:gdLst/>
              <a:ahLst/>
              <a:cxnLst/>
              <a:rect r="r" b="b" t="t" l="l"/>
              <a:pathLst>
                <a:path h="1892174" w="3200591">
                  <a:moveTo>
                    <a:pt x="0" y="0"/>
                  </a:moveTo>
                  <a:lnTo>
                    <a:pt x="3200591" y="0"/>
                  </a:lnTo>
                  <a:lnTo>
                    <a:pt x="3200591" y="1892174"/>
                  </a:lnTo>
                  <a:lnTo>
                    <a:pt x="0" y="18921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76983" y="219169"/>
              <a:ext cx="10863397" cy="1033986"/>
            </a:xfrm>
            <a:custGeom>
              <a:avLst/>
              <a:gdLst/>
              <a:ahLst/>
              <a:cxnLst/>
              <a:rect r="r" b="b" t="t" l="l"/>
              <a:pathLst>
                <a:path h="1033986" w="10863397">
                  <a:moveTo>
                    <a:pt x="0" y="0"/>
                  </a:moveTo>
                  <a:lnTo>
                    <a:pt x="10863397" y="0"/>
                  </a:lnTo>
                  <a:lnTo>
                    <a:pt x="10863397" y="1033986"/>
                  </a:lnTo>
                  <a:lnTo>
                    <a:pt x="0" y="10339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-233518" y="0"/>
            <a:ext cx="8912957" cy="1028700"/>
            <a:chOff x="0" y="0"/>
            <a:chExt cx="11883943" cy="1371600"/>
          </a:xfrm>
        </p:grpSpPr>
        <p:sp>
          <p:nvSpPr>
            <p:cNvPr name="AutoShape 9" id="9"/>
            <p:cNvSpPr/>
            <p:nvPr/>
          </p:nvSpPr>
          <p:spPr>
            <a:xfrm rot="0">
              <a:off x="0" y="0"/>
              <a:ext cx="11121385" cy="1371600"/>
            </a:xfrm>
            <a:prstGeom prst="rect">
              <a:avLst/>
            </a:prstGeom>
            <a:solidFill>
              <a:srgbClr val="3E2F5B"/>
            </a:solid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671876" y="42519"/>
              <a:ext cx="11212067" cy="1102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60"/>
                </a:lnSpc>
              </a:pPr>
              <a:r>
                <a:rPr lang="en-US" sz="5200">
                  <a:solidFill>
                    <a:srgbClr val="FFFFFF"/>
                  </a:solidFill>
                  <a:latin typeface="Open Sans"/>
                </a:rPr>
                <a:t>Relatórios analíticos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849816" y="8399028"/>
            <a:ext cx="8539206" cy="44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Relatório de total vendido anualmente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80583" y="1439773"/>
            <a:ext cx="11413023" cy="6821070"/>
            <a:chOff x="0" y="0"/>
            <a:chExt cx="23608838" cy="141099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608838" cy="14109981"/>
            </a:xfrm>
            <a:custGeom>
              <a:avLst/>
              <a:gdLst/>
              <a:ahLst/>
              <a:cxnLst/>
              <a:rect r="r" b="b" t="t" l="l"/>
              <a:pathLst>
                <a:path h="14109981" w="23608838">
                  <a:moveTo>
                    <a:pt x="0" y="0"/>
                  </a:moveTo>
                  <a:lnTo>
                    <a:pt x="0" y="14109981"/>
                  </a:lnTo>
                  <a:lnTo>
                    <a:pt x="23608838" y="14109981"/>
                  </a:lnTo>
                  <a:lnTo>
                    <a:pt x="23608838" y="0"/>
                  </a:lnTo>
                  <a:lnTo>
                    <a:pt x="0" y="0"/>
                  </a:lnTo>
                  <a:close/>
                  <a:moveTo>
                    <a:pt x="23547879" y="14049020"/>
                  </a:moveTo>
                  <a:lnTo>
                    <a:pt x="59690" y="14049020"/>
                  </a:lnTo>
                  <a:lnTo>
                    <a:pt x="59690" y="59690"/>
                  </a:lnTo>
                  <a:lnTo>
                    <a:pt x="23547879" y="59690"/>
                  </a:lnTo>
                  <a:lnTo>
                    <a:pt x="23547879" y="14049020"/>
                  </a:lnTo>
                  <a:close/>
                </a:path>
              </a:pathLst>
            </a:custGeom>
            <a:solidFill>
              <a:srgbClr val="3E2F5B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048220" y="1657487"/>
            <a:ext cx="10677749" cy="6385642"/>
          </a:xfrm>
          <a:custGeom>
            <a:avLst/>
            <a:gdLst/>
            <a:ahLst/>
            <a:cxnLst/>
            <a:rect r="r" b="b" t="t" l="l"/>
            <a:pathLst>
              <a:path h="6385642" w="10677749">
                <a:moveTo>
                  <a:pt x="0" y="0"/>
                </a:moveTo>
                <a:lnTo>
                  <a:pt x="10677749" y="0"/>
                </a:lnTo>
                <a:lnTo>
                  <a:pt x="10677749" y="6385642"/>
                </a:lnTo>
                <a:lnTo>
                  <a:pt x="0" y="6385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27" t="-2133" r="0" b="-7176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233518" y="0"/>
            <a:ext cx="8912957" cy="1028700"/>
            <a:chOff x="0" y="0"/>
            <a:chExt cx="11883943" cy="1371600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11121385" cy="1371600"/>
            </a:xfrm>
            <a:prstGeom prst="rect">
              <a:avLst/>
            </a:prstGeom>
            <a:solidFill>
              <a:srgbClr val="3E2F5B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671876" y="42519"/>
              <a:ext cx="11212067" cy="1102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60"/>
                </a:lnSpc>
              </a:pPr>
              <a:r>
                <a:rPr lang="en-US" sz="5200">
                  <a:solidFill>
                    <a:srgbClr val="FFFFFF"/>
                  </a:solidFill>
                  <a:latin typeface="Open Sans"/>
                </a:rPr>
                <a:t>Relatórios analíticos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49816" y="8399028"/>
            <a:ext cx="8539206" cy="44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Open Sans"/>
              </a:rPr>
              <a:t>Relatório de Validade dos Produtos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727155" y="1237910"/>
          <a:ext cx="14833689" cy="8020390"/>
        </p:xfrm>
        <a:graphic>
          <a:graphicData uri="http://schemas.openxmlformats.org/drawingml/2006/table">
            <a:tbl>
              <a:tblPr/>
              <a:tblGrid>
                <a:gridCol w="7416845"/>
                <a:gridCol w="7416845"/>
              </a:tblGrid>
              <a:tr h="9951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Open Sans Bold"/>
                        </a:rPr>
                        <a:t>Nome do Relatório Analítico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3E2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3E2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3E2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3E2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4C7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Open Sans Bold"/>
                        </a:rPr>
                        <a:t>Comando SQL-DML (select)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3E2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4C74"/>
                    </a:solidFill>
                  </a:tcPr>
                </a:tc>
              </a:tr>
              <a:tr h="11219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Bold"/>
                        </a:rPr>
                        <a:t>Relatório de total vendido anualmente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3E2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Open Sans Bold"/>
                        </a:rPr>
                        <a:t>SELECT     YEAR(data_venda) AS ano, SUM(valor) AS total_vendidoFROM  vendas GROUP BY  YEAR(data_venda) ORDER BY     ano;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8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Bold"/>
                        </a:rPr>
                        <a:t>Relatório de total vendido mensalmente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Open Sans Bold"/>
                        </a:rPr>
                        <a:t>SELECT YEAR(data_venda) AS ano,  MONTH(data_venda) AS mes, SUM(valor) AS total_vendido FROM  vendas GROUP BY YEAR(data_venda), MONTH(data_venda) ORDER BY  ano, mes;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3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Bold"/>
                        </a:rPr>
                        <a:t>Relatório de Validade dos Produtos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Open Sans Bold"/>
                        </a:rPr>
                        <a:t>SELECT  nome_produto,  validade FROM produtos;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13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Bold"/>
                        </a:rPr>
                        <a:t>Relatório de Valor dos produtos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Open Sans Bold"/>
                        </a:rPr>
                        <a:t>SELECT  nome_produto, valor FROM produtos;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10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Bold"/>
                        </a:rPr>
                        <a:t>Relatório de quantidade de clientes por estado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 Bold"/>
                        </a:rPr>
                        <a:t>SELECT  estado, COUNT(*) AS quantidade_clientes FROM clientes GROUP BY   estado;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8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 Bold"/>
                        </a:rPr>
                        <a:t>Relatório de total de clientes cadastrados por mês/ano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 Bold"/>
                        </a:rPr>
                        <a:t>SELECT  YEAR(data_cadastro) AS ano, MONTH(data_cadastro) AS mes,  COUNT(*) AS quantidade_clientes FROM clientesGROUP BY  YEAR(data_cadastro), MONTH(data_cadastro) ORDER BY  ano, mes;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AutoShape 3" id="3"/>
          <p:cNvSpPr/>
          <p:nvPr/>
        </p:nvSpPr>
        <p:spPr>
          <a:xfrm rot="0">
            <a:off x="-233518" y="0"/>
            <a:ext cx="15078915" cy="911774"/>
          </a:xfrm>
          <a:prstGeom prst="rect">
            <a:avLst/>
          </a:prstGeom>
          <a:solidFill>
            <a:srgbClr val="3E2F5B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270389" y="113029"/>
            <a:ext cx="18128547" cy="662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30"/>
              </a:lnSpc>
            </a:pPr>
            <a:r>
              <a:rPr lang="en-US" sz="4100">
                <a:solidFill>
                  <a:srgbClr val="FFFFFF"/>
                </a:solidFill>
                <a:latin typeface="Open Sans"/>
              </a:rPr>
              <a:t>Associação de comandos SQL com relatórios analíticos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312482" y="1614213"/>
          <a:ext cx="14247667" cy="7644087"/>
        </p:xfrm>
        <a:graphic>
          <a:graphicData uri="http://schemas.openxmlformats.org/drawingml/2006/table">
            <a:tbl>
              <a:tblPr/>
              <a:tblGrid>
                <a:gridCol w="2440470"/>
                <a:gridCol w="2440470"/>
                <a:gridCol w="2440470"/>
                <a:gridCol w="2440470"/>
                <a:gridCol w="2440470"/>
                <a:gridCol w="2045316"/>
              </a:tblGrid>
              <a:tr h="5824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FFFFFF"/>
                          </a:solidFill>
                          <a:latin typeface="Open Sans Bold"/>
                        </a:rPr>
                        <a:t>Indicador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4C7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FFFFFF"/>
                          </a:solidFill>
                          <a:latin typeface="Open Sans Bold"/>
                        </a:rPr>
                        <a:t>Objetivo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4C7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FFFFFF"/>
                          </a:solidFill>
                          <a:latin typeface="Open Sans Bold"/>
                        </a:rPr>
                        <a:t>Descrição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4C7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FFFFFF"/>
                          </a:solidFill>
                          <a:latin typeface="Open Sans Bold"/>
                        </a:rPr>
                        <a:t>Fórmula e cálculo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4C7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FFFFFF"/>
                          </a:solidFill>
                          <a:latin typeface="Open Sans Bold"/>
                        </a:rPr>
                        <a:t>Fonte de dados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4C7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FFFFFF"/>
                          </a:solidFill>
                          <a:latin typeface="Open Sans Bold"/>
                        </a:rPr>
                        <a:t>Perspectiva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4C74"/>
                    </a:solidFill>
                  </a:tcPr>
                </a:tc>
              </a:tr>
              <a:tr h="176652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Percentual de clientes ativos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Avaliar a retenção de clientes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Percentual de clientes que realizaram pelo menos uma compra nos últimos 30 dias.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(Qtd de clientes ativos/ total de cliente) *100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Tabela de vendas e tabela de cadastro de clientes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Clientes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5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Taxa de venda de produtos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Monitorar os produtos mais vendidos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Percentual de produtos que representam mais de 80% das vendas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(Qtd de produto vendido/ total de produtos vendidos) *100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Tabela de vendas e tabela de cadastro de produtos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Vendas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5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Média de Vendas por Cliente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Avaliar o valor médio gasto por cliente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Média de valor gasto por cliente nas compras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total de vendas/ total de clientes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Tabela de vendas e tabela de cadastro de clientes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Vendas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5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Taxa de Conversão de Vendas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Avaliar a eficácia do atendimento de vendas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Percentual de clientes efetuam uma compra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numero de compras / numero de atendimentos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Tabela de vendas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Processos internos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05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Taxa de produtos proximos da data de validade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Monitorar o estoque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Percentual de produtos com menos de 30 dias para a data de validade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numero de produtos com menos de 30 dias para vencimento / total de produtos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Tabela de produtos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Open Sans"/>
                        </a:rPr>
                        <a:t>Processos internos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-233518" y="0"/>
            <a:ext cx="10359920" cy="1036914"/>
            <a:chOff x="0" y="0"/>
            <a:chExt cx="13813227" cy="1382551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12893112" cy="1382551"/>
            </a:xfrm>
            <a:prstGeom prst="rect">
              <a:avLst/>
            </a:prstGeom>
            <a:solidFill>
              <a:srgbClr val="3E2F5B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671876" y="93182"/>
              <a:ext cx="13141350" cy="1010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40"/>
                </a:lnSpc>
              </a:pPr>
              <a:r>
                <a:rPr lang="en-US" sz="4800">
                  <a:solidFill>
                    <a:srgbClr val="FFFFFF"/>
                  </a:solidFill>
                  <a:latin typeface="Open Sans"/>
                </a:rPr>
                <a:t>Indicadores de desempenho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F8F6F3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564332" y="3050886"/>
            <a:ext cx="1248618" cy="1847445"/>
          </a:xfrm>
          <a:custGeom>
            <a:avLst/>
            <a:gdLst/>
            <a:ahLst/>
            <a:cxnLst/>
            <a:rect r="r" b="b" t="t" l="l"/>
            <a:pathLst>
              <a:path h="1847445" w="1248618">
                <a:moveTo>
                  <a:pt x="0" y="0"/>
                </a:moveTo>
                <a:lnTo>
                  <a:pt x="1248618" y="0"/>
                </a:lnTo>
                <a:lnTo>
                  <a:pt x="1248618" y="1847445"/>
                </a:lnTo>
                <a:lnTo>
                  <a:pt x="0" y="1847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3726467" y="3050886"/>
          <a:ext cx="12059367" cy="6544193"/>
        </p:xfrm>
        <a:graphic>
          <a:graphicData uri="http://schemas.openxmlformats.org/drawingml/2006/table">
            <a:tbl>
              <a:tblPr/>
              <a:tblGrid>
                <a:gridCol w="3218805"/>
                <a:gridCol w="8840562"/>
              </a:tblGrid>
              <a:tr h="16073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Perfil Stakeholder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4291"/>
                        </a:lnSpc>
                        <a:defRPr/>
                      </a:pPr>
                      <a:r>
                        <a:rPr lang="en-US" sz="3797" spc="30">
                          <a:solidFill>
                            <a:srgbClr val="FFFFFF"/>
                          </a:solidFill>
                          <a:latin typeface="Open Sans"/>
                        </a:rPr>
                        <a:t>Profissional Farmacêutico</a:t>
                      </a:r>
                      <a:endParaRPr lang="en-US" sz="1100"/>
                    </a:p>
                    <a:p>
                      <a:pPr algn="just">
                        <a:lnSpc>
                          <a:spcPts val="4291"/>
                        </a:lnSpc>
                      </a:pPr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</a:tr>
              <a:tr h="11180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Idade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6"/>
                        </a:lnSpc>
                        <a:defRPr/>
                      </a:pPr>
                      <a:r>
                        <a:rPr lang="en-US" sz="1797">
                          <a:solidFill>
                            <a:srgbClr val="FFFFFF"/>
                          </a:solidFill>
                          <a:latin typeface="Open Sans"/>
                        </a:rPr>
                        <a:t>25-60 anos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</a:tr>
              <a:tr h="13486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Contexto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6"/>
                        </a:lnSpc>
                        <a:defRPr/>
                      </a:pPr>
                      <a:r>
                        <a:rPr lang="en-US" sz="1797">
                          <a:solidFill>
                            <a:srgbClr val="FFFFFF"/>
                          </a:solidFill>
                          <a:latin typeface="Open Sans"/>
                        </a:rPr>
                        <a:t>Pessoas capacitadas que, são capazes de administrar uma farmácia, orientar clientes sobre o uso correto do remédio, baseado na prescrição médica (se necessária), realizar serviços;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</a:tr>
              <a:tr h="10411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Educação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6"/>
                        </a:lnSpc>
                        <a:defRPr/>
                      </a:pPr>
                      <a:r>
                        <a:rPr lang="en-US" sz="1797">
                          <a:solidFill>
                            <a:srgbClr val="FFFFFF"/>
                          </a:solidFill>
                          <a:latin typeface="Open Sans"/>
                        </a:rPr>
                        <a:t>Ensino superior completo;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</a:tr>
              <a:tr h="14289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Importância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6"/>
                        </a:lnSpc>
                        <a:defRPr/>
                      </a:pPr>
                      <a:r>
                        <a:rPr lang="en-US" sz="1797">
                          <a:solidFill>
                            <a:srgbClr val="FFFFFF"/>
                          </a:solidFill>
                          <a:latin typeface="Open Sans"/>
                        </a:rPr>
                        <a:t>Chave do sistema, são as pessoas que geralmente atendem os pacientes que precisam de algum medicamento, em diversos níveis de restrições diferentes.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28700" y="857250"/>
            <a:ext cx="1529276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E2F5B"/>
                </a:solidFill>
                <a:latin typeface="Canva Sans Bold"/>
              </a:rPr>
              <a:t>Stakeholders Internos  1/2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F8F6F3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564332" y="2958289"/>
            <a:ext cx="1248618" cy="1847445"/>
          </a:xfrm>
          <a:custGeom>
            <a:avLst/>
            <a:gdLst/>
            <a:ahLst/>
            <a:cxnLst/>
            <a:rect r="r" b="b" t="t" l="l"/>
            <a:pathLst>
              <a:path h="1847445" w="1248618">
                <a:moveTo>
                  <a:pt x="0" y="0"/>
                </a:moveTo>
                <a:lnTo>
                  <a:pt x="1248618" y="0"/>
                </a:lnTo>
                <a:lnTo>
                  <a:pt x="1248618" y="1847445"/>
                </a:lnTo>
                <a:lnTo>
                  <a:pt x="0" y="1847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3726467" y="2958289"/>
          <a:ext cx="12059367" cy="6544193"/>
        </p:xfrm>
        <a:graphic>
          <a:graphicData uri="http://schemas.openxmlformats.org/drawingml/2006/table">
            <a:tbl>
              <a:tblPr/>
              <a:tblGrid>
                <a:gridCol w="3218805"/>
                <a:gridCol w="8840562"/>
              </a:tblGrid>
              <a:tr h="16073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Perfil Stakeholder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320"/>
                        </a:lnSpc>
                        <a:defRPr/>
                      </a:pPr>
                      <a:r>
                        <a:rPr lang="en-US" sz="3800">
                          <a:solidFill>
                            <a:srgbClr val="FFFFFF"/>
                          </a:solidFill>
                          <a:latin typeface="Open Sans"/>
                        </a:rPr>
                        <a:t>Atendente do caixa da farmácia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</a:tr>
              <a:tr h="11180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Idade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6"/>
                        </a:lnSpc>
                        <a:defRPr/>
                      </a:pPr>
                      <a:r>
                        <a:rPr lang="en-US" sz="1797">
                          <a:solidFill>
                            <a:srgbClr val="FFFFFF"/>
                          </a:solidFill>
                          <a:latin typeface="Open Sans"/>
                        </a:rPr>
                        <a:t>18-60 anos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</a:tr>
              <a:tr h="13486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Contexto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6"/>
                        </a:lnSpc>
                        <a:defRPr/>
                      </a:pPr>
                      <a:r>
                        <a:rPr lang="en-US" sz="1797">
                          <a:solidFill>
                            <a:srgbClr val="FFFFFF"/>
                          </a:solidFill>
                          <a:latin typeface="Open Sans"/>
                        </a:rPr>
                        <a:t>Pessoas capacitadas que são capazes de operacionalizar as vendas da farmácia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</a:tr>
              <a:tr h="10411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Educação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6"/>
                        </a:lnSpc>
                        <a:defRPr/>
                      </a:pPr>
                      <a:r>
                        <a:rPr lang="en-US" sz="1797">
                          <a:solidFill>
                            <a:srgbClr val="FFFFFF"/>
                          </a:solidFill>
                          <a:latin typeface="Open Sans"/>
                        </a:rPr>
                        <a:t> Ensino técnico completo | Ensino superior completo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</a:tr>
              <a:tr h="14289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Importância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6"/>
                        </a:lnSpc>
                        <a:defRPr/>
                      </a:pPr>
                      <a:r>
                        <a:rPr lang="en-US" sz="1797">
                          <a:solidFill>
                            <a:srgbClr val="FFFFFF"/>
                          </a:solidFill>
                          <a:latin typeface="Open Sans"/>
                        </a:rPr>
                        <a:t>São as pessoas responsáveis por finalizar a venda no sistema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2F5B"/>
                    </a:solidFill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28700" y="857250"/>
            <a:ext cx="1529276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E2F5B"/>
                </a:solidFill>
                <a:latin typeface="Canva Sans Bold"/>
              </a:rPr>
              <a:t>Stakeholders Internos  2/2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F8F6F3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390502" y="2958289"/>
            <a:ext cx="1248618" cy="1847445"/>
          </a:xfrm>
          <a:custGeom>
            <a:avLst/>
            <a:gdLst/>
            <a:ahLst/>
            <a:cxnLst/>
            <a:rect r="r" b="b" t="t" l="l"/>
            <a:pathLst>
              <a:path h="1847445" w="1248618">
                <a:moveTo>
                  <a:pt x="0" y="0"/>
                </a:moveTo>
                <a:lnTo>
                  <a:pt x="1248618" y="0"/>
                </a:lnTo>
                <a:lnTo>
                  <a:pt x="1248618" y="1847445"/>
                </a:lnTo>
                <a:lnTo>
                  <a:pt x="0" y="1847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3552637" y="2958289"/>
          <a:ext cx="12059367" cy="6613107"/>
        </p:xfrm>
        <a:graphic>
          <a:graphicData uri="http://schemas.openxmlformats.org/drawingml/2006/table">
            <a:tbl>
              <a:tblPr/>
              <a:tblGrid>
                <a:gridCol w="3218805"/>
                <a:gridCol w="8840562"/>
              </a:tblGrid>
              <a:tr h="16072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Perfil Stakeholder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320"/>
                        </a:lnSpc>
                        <a:defRPr/>
                      </a:pPr>
                      <a:r>
                        <a:rPr lang="en-US" sz="3800">
                          <a:solidFill>
                            <a:srgbClr val="FFFFFF"/>
                          </a:solidFill>
                          <a:latin typeface="Open Sans"/>
                        </a:rPr>
                        <a:t>Clientes em tratamento médico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</a:tr>
              <a:tr h="11180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Idade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"/>
                        </a:rPr>
                        <a:t>18-90 anos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</a:tr>
              <a:tr h="14178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Contexto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"/>
                        </a:rPr>
                        <a:t>Necessitam de algum medicamento para tratamento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</a:tr>
              <a:tr h="10410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Educação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6"/>
                        </a:lnSpc>
                        <a:defRPr/>
                      </a:pPr>
                      <a:r>
                        <a:rPr lang="en-US" sz="1797">
                          <a:solidFill>
                            <a:srgbClr val="FFFFFF"/>
                          </a:solidFill>
                          <a:latin typeface="Open Sans"/>
                        </a:rPr>
                        <a:t>NA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</a:tr>
              <a:tr h="14289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Importância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6"/>
                        </a:lnSpc>
                        <a:defRPr/>
                      </a:pPr>
                      <a:r>
                        <a:rPr lang="en-US" sz="1797">
                          <a:solidFill>
                            <a:srgbClr val="FFFFFF"/>
                          </a:solidFill>
                          <a:latin typeface="Open Sans"/>
                        </a:rPr>
                        <a:t>Chave do sistema, porque criam uma relação com farmácia, e também são uma grande parte do destino final dos medicamentos. Seu papel é crucial para a empresa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28700" y="857250"/>
            <a:ext cx="1529276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8C52FF"/>
                </a:solidFill>
                <a:latin typeface="Canva Sans Bold"/>
              </a:rPr>
              <a:t>Stakeholders Externos  1/2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F8F6F3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333599" y="2911990"/>
            <a:ext cx="1248618" cy="1847445"/>
          </a:xfrm>
          <a:custGeom>
            <a:avLst/>
            <a:gdLst/>
            <a:ahLst/>
            <a:cxnLst/>
            <a:rect r="r" b="b" t="t" l="l"/>
            <a:pathLst>
              <a:path h="1847445" w="1248618">
                <a:moveTo>
                  <a:pt x="0" y="0"/>
                </a:moveTo>
                <a:lnTo>
                  <a:pt x="1248618" y="0"/>
                </a:lnTo>
                <a:lnTo>
                  <a:pt x="1248618" y="1847445"/>
                </a:lnTo>
                <a:lnTo>
                  <a:pt x="0" y="1847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3495734" y="2911990"/>
          <a:ext cx="12520833" cy="6651197"/>
        </p:xfrm>
        <a:graphic>
          <a:graphicData uri="http://schemas.openxmlformats.org/drawingml/2006/table">
            <a:tbl>
              <a:tblPr/>
              <a:tblGrid>
                <a:gridCol w="3246373"/>
                <a:gridCol w="9274460"/>
              </a:tblGrid>
              <a:tr h="17147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Perfil Stakeholder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320"/>
                        </a:lnSpc>
                        <a:defRPr/>
                      </a:pPr>
                      <a:r>
                        <a:rPr lang="en-US" sz="3800">
                          <a:solidFill>
                            <a:srgbClr val="FFFFFF"/>
                          </a:solidFill>
                          <a:latin typeface="Open Sans"/>
                        </a:rPr>
                        <a:t>Clientes que necessitam de produtos de higiene e/ou beleza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</a:tr>
              <a:tr h="11179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Idade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Open Sans"/>
                        </a:rPr>
                        <a:t>18-90 anos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</a:tr>
              <a:tr h="13485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Contexto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Open Sans"/>
                        </a:rPr>
                        <a:t>Necessitam de algum produtos de higiene ou beleza, como por exemplo shampoo e protetor solar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</a:tr>
              <a:tr h="10410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Educação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6"/>
                        </a:lnSpc>
                        <a:defRPr/>
                      </a:pPr>
                      <a:r>
                        <a:rPr lang="en-US" sz="1797">
                          <a:solidFill>
                            <a:srgbClr val="FFFFFF"/>
                          </a:solidFill>
                          <a:latin typeface="Open Sans"/>
                        </a:rPr>
                        <a:t>NA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</a:tr>
              <a:tr h="1428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6"/>
                        </a:lnSpc>
                        <a:defRPr/>
                      </a:pPr>
                      <a:r>
                        <a:rPr lang="en-US" sz="2997">
                          <a:solidFill>
                            <a:srgbClr val="FFFFFF"/>
                          </a:solidFill>
                          <a:latin typeface="Open Sans Bold"/>
                        </a:rPr>
                        <a:t>Importância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6"/>
                        </a:lnSpc>
                        <a:defRPr/>
                      </a:pPr>
                      <a:r>
                        <a:rPr lang="en-US" sz="1797">
                          <a:solidFill>
                            <a:srgbClr val="FFFFFF"/>
                          </a:solidFill>
                          <a:latin typeface="Open Sans"/>
                        </a:rPr>
                        <a:t>Chave do sistema, porque criam uma relação com farmácia, e também são uma grande parte do destino final dos produtos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28700" y="857250"/>
            <a:ext cx="1529276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8C52FF"/>
                </a:solidFill>
                <a:latin typeface="Canva Sans Bold"/>
              </a:rPr>
              <a:t>Stakeholders Externos  2/2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3E2F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562475"/>
            <a:ext cx="649089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Open Sans"/>
              </a:rPr>
              <a:t>Situação atual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666401" y="3764451"/>
            <a:ext cx="8592899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8666401" y="6569034"/>
            <a:ext cx="8592899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8666401" y="1885703"/>
            <a:ext cx="8381037" cy="905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0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</a:rPr>
              <a:t>Processos Morosos: Falta de integração tecnológica e dependência de planilhas no Excel.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66401" y="4461743"/>
            <a:ext cx="8381037" cy="136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0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</a:rPr>
              <a:t>Problemas no armazenamento de receitas médicas, levando a perdas e compras desfavoráveis.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66401" y="7266326"/>
            <a:ext cx="8381037" cy="136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0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Open Sans"/>
              </a:rPr>
              <a:t>Consulta imprecisa por informações, recebimento indesejado de medicamentos e desgastes com fornecedores.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992772"/>
            <a:ext cx="649089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FFFFFF"/>
                </a:solidFill>
                <a:latin typeface="Open Sans"/>
              </a:rPr>
              <a:t>(AS IS)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99576" y="9236848"/>
            <a:ext cx="3578974" cy="758692"/>
            <a:chOff x="0" y="0"/>
            <a:chExt cx="4771966" cy="101159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4771966" cy="1011590"/>
            </a:xfrm>
            <a:prstGeom prst="rect">
              <a:avLst/>
            </a:prstGeom>
            <a:solidFill>
              <a:srgbClr val="3E2F5B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678139" y="328069"/>
              <a:ext cx="3415687" cy="355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31"/>
                </a:lnSpc>
              </a:pPr>
              <a:r>
                <a:rPr lang="en-US" sz="1776">
                  <a:solidFill>
                    <a:srgbClr val="FFFFFF"/>
                  </a:solidFill>
                  <a:latin typeface="Open Sans Light"/>
                </a:rPr>
                <a:t>CADASTRO DE CLIENTES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94131" y="1028700"/>
            <a:ext cx="11697620" cy="8161062"/>
            <a:chOff x="0" y="0"/>
            <a:chExt cx="15596826" cy="1088141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5596826" cy="10881416"/>
              <a:chOff x="0" y="0"/>
              <a:chExt cx="20020677" cy="1396779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020677" cy="13967799"/>
              </a:xfrm>
              <a:custGeom>
                <a:avLst/>
                <a:gdLst/>
                <a:ahLst/>
                <a:cxnLst/>
                <a:rect r="r" b="b" t="t" l="l"/>
                <a:pathLst>
                  <a:path h="13967799" w="20020677">
                    <a:moveTo>
                      <a:pt x="0" y="0"/>
                    </a:moveTo>
                    <a:lnTo>
                      <a:pt x="0" y="13967799"/>
                    </a:lnTo>
                    <a:lnTo>
                      <a:pt x="20020677" y="13967799"/>
                    </a:lnTo>
                    <a:lnTo>
                      <a:pt x="20020677" y="0"/>
                    </a:lnTo>
                    <a:lnTo>
                      <a:pt x="0" y="0"/>
                    </a:lnTo>
                    <a:close/>
                    <a:moveTo>
                      <a:pt x="19959717" y="13906838"/>
                    </a:moveTo>
                    <a:lnTo>
                      <a:pt x="59690" y="13906838"/>
                    </a:lnTo>
                    <a:lnTo>
                      <a:pt x="59690" y="59690"/>
                    </a:lnTo>
                    <a:lnTo>
                      <a:pt x="19959717" y="59690"/>
                    </a:lnTo>
                    <a:lnTo>
                      <a:pt x="19959717" y="13906838"/>
                    </a:lnTo>
                    <a:close/>
                  </a:path>
                </a:pathLst>
              </a:custGeom>
              <a:solidFill>
                <a:srgbClr val="3E2F5B"/>
              </a:solidFill>
            </p:spPr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233971" y="160177"/>
              <a:ext cx="15128884" cy="10561063"/>
            </a:xfrm>
            <a:custGeom>
              <a:avLst/>
              <a:gdLst/>
              <a:ahLst/>
              <a:cxnLst/>
              <a:rect r="r" b="b" t="t" l="l"/>
              <a:pathLst>
                <a:path h="10561063" w="15128884">
                  <a:moveTo>
                    <a:pt x="0" y="0"/>
                  </a:moveTo>
                  <a:lnTo>
                    <a:pt x="15128884" y="0"/>
                  </a:lnTo>
                  <a:lnTo>
                    <a:pt x="15128884" y="10561062"/>
                  </a:lnTo>
                  <a:lnTo>
                    <a:pt x="0" y="10561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5809673" y="212773"/>
            <a:ext cx="6958781" cy="547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>
                <a:solidFill>
                  <a:srgbClr val="191919"/>
                </a:solidFill>
                <a:latin typeface="Open Sans Bold"/>
              </a:rPr>
              <a:t>Modelagem do processo (AS-IS)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DAF1SApWQSA</dc:identifier>
  <dcterms:modified xsi:type="dcterms:W3CDTF">2011-08-01T06:04:30Z</dcterms:modified>
  <cp:revision>1</cp:revision>
  <dc:title>apresentação</dc:title>
</cp:coreProperties>
</file>