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F28-B6B1-4BF3-B9B8-9A11FB75AE81}" type="datetimeFigureOut">
              <a:rPr lang="pt-BR" smtClean="0"/>
              <a:t>22/06/2024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519F-4299-4BDE-B372-A4B833E8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60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F28-B6B1-4BF3-B9B8-9A11FB75AE81}" type="datetimeFigureOut">
              <a:rPr lang="pt-BR" smtClean="0"/>
              <a:t>22/06/2024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519F-4299-4BDE-B372-A4B833E8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32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F28-B6B1-4BF3-B9B8-9A11FB75AE81}" type="datetimeFigureOut">
              <a:rPr lang="pt-BR" smtClean="0"/>
              <a:t>22/06/2024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519F-4299-4BDE-B372-A4B833E8F9B1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684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F28-B6B1-4BF3-B9B8-9A11FB75AE81}" type="datetimeFigureOut">
              <a:rPr lang="pt-BR" smtClean="0"/>
              <a:t>22/06/2024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519F-4299-4BDE-B372-A4B833E8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330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F28-B6B1-4BF3-B9B8-9A11FB75AE81}" type="datetimeFigureOut">
              <a:rPr lang="pt-BR" smtClean="0"/>
              <a:t>22/06/2024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519F-4299-4BDE-B372-A4B833E8F9B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77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F28-B6B1-4BF3-B9B8-9A11FB75AE81}" type="datetimeFigureOut">
              <a:rPr lang="pt-BR" smtClean="0"/>
              <a:t>22/06/2024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519F-4299-4BDE-B372-A4B833E8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761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F28-B6B1-4BF3-B9B8-9A11FB75AE81}" type="datetimeFigureOut">
              <a:rPr lang="pt-BR" smtClean="0"/>
              <a:t>22/06/2024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519F-4299-4BDE-B372-A4B833E8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15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F28-B6B1-4BF3-B9B8-9A11FB75AE81}" type="datetimeFigureOut">
              <a:rPr lang="pt-BR" smtClean="0"/>
              <a:t>22/06/2024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519F-4299-4BDE-B372-A4B833E8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95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F28-B6B1-4BF3-B9B8-9A11FB75AE81}" type="datetimeFigureOut">
              <a:rPr lang="pt-BR" smtClean="0"/>
              <a:t>22/06/2024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519F-4299-4BDE-B372-A4B833E8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21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F28-B6B1-4BF3-B9B8-9A11FB75AE81}" type="datetimeFigureOut">
              <a:rPr lang="pt-BR" smtClean="0"/>
              <a:t>22/06/2024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519F-4299-4BDE-B372-A4B833E8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31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F28-B6B1-4BF3-B9B8-9A11FB75AE81}" type="datetimeFigureOut">
              <a:rPr lang="pt-BR" smtClean="0"/>
              <a:t>22/06/2024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519F-4299-4BDE-B372-A4B833E8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62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F28-B6B1-4BF3-B9B8-9A11FB75AE81}" type="datetimeFigureOut">
              <a:rPr lang="pt-BR" smtClean="0"/>
              <a:t>22/06/2024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519F-4299-4BDE-B372-A4B833E8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75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F28-B6B1-4BF3-B9B8-9A11FB75AE81}" type="datetimeFigureOut">
              <a:rPr lang="pt-BR" smtClean="0"/>
              <a:t>22/06/2024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519F-4299-4BDE-B372-A4B833E8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43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F28-B6B1-4BF3-B9B8-9A11FB75AE81}" type="datetimeFigureOut">
              <a:rPr lang="pt-BR" smtClean="0"/>
              <a:t>22/06/2024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519F-4299-4BDE-B372-A4B833E8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13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F28-B6B1-4BF3-B9B8-9A11FB75AE81}" type="datetimeFigureOut">
              <a:rPr lang="pt-BR" smtClean="0"/>
              <a:t>22/06/2024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519F-4299-4BDE-B372-A4B833E8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56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F28-B6B1-4BF3-B9B8-9A11FB75AE81}" type="datetimeFigureOut">
              <a:rPr lang="pt-BR" smtClean="0"/>
              <a:t>22/06/2024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519F-4299-4BDE-B372-A4B833E8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25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0DF28-B6B1-4BF3-B9B8-9A11FB75AE81}" type="datetimeFigureOut">
              <a:rPr lang="pt-BR" smtClean="0"/>
              <a:t>22/06/2024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72519F-4299-4BDE-B372-A4B833E8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53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CCC0EB0A-CCE6-4600-8045-CE665B2080DC}"/>
              </a:ext>
            </a:extLst>
          </p:cNvPr>
          <p:cNvSpPr/>
          <p:nvPr/>
        </p:nvSpPr>
        <p:spPr>
          <a:xfrm>
            <a:off x="867625" y="656982"/>
            <a:ext cx="8305101" cy="1979800"/>
          </a:xfrm>
          <a:prstGeom prst="round2Diag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Único Canto Recortado 7">
            <a:extLst>
              <a:ext uri="{FF2B5EF4-FFF2-40B4-BE49-F238E27FC236}">
                <a16:creationId xmlns:a16="http://schemas.microsoft.com/office/drawing/2014/main" id="{3F275176-11D1-4CC4-82C1-A15E4DE56F87}"/>
              </a:ext>
            </a:extLst>
          </p:cNvPr>
          <p:cNvSpPr/>
          <p:nvPr/>
        </p:nvSpPr>
        <p:spPr>
          <a:xfrm>
            <a:off x="0" y="6442745"/>
            <a:ext cx="3724712" cy="415255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88B663-6309-42B9-9639-FA15F8FC1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625" y="656983"/>
            <a:ext cx="8305101" cy="1750658"/>
          </a:xfrm>
        </p:spPr>
        <p:txBody>
          <a:bodyPr>
            <a:normAutofit/>
          </a:bodyPr>
          <a:lstStyle/>
          <a:p>
            <a:pPr algn="l"/>
            <a:r>
              <a:rPr lang="pt-BR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Monitoramento Bem-estar 		Estudantil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965927-2EDB-4739-8EDE-CAC4C590E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6304" y="3146893"/>
            <a:ext cx="5553514" cy="949744"/>
          </a:xfrm>
        </p:spPr>
        <p:txBody>
          <a:bodyPr>
            <a:normAutofit/>
          </a:bodyPr>
          <a:lstStyle/>
          <a:p>
            <a:pPr algn="ctr"/>
            <a:endParaRPr lang="pt-BR" sz="16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Plataforma para a Saúde Mental dos Universitários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1B88695-B471-4089-A292-EC3B01292C2F}"/>
              </a:ext>
            </a:extLst>
          </p:cNvPr>
          <p:cNvSpPr txBox="1"/>
          <p:nvPr/>
        </p:nvSpPr>
        <p:spPr>
          <a:xfrm>
            <a:off x="2176305" y="4705875"/>
            <a:ext cx="55535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Pontifícia Universidade Católica de Minas Gerais</a:t>
            </a:r>
          </a:p>
          <a:p>
            <a:pPr algn="ctr"/>
            <a:r>
              <a:rPr lang="pt-BR" sz="15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Departamento de Eng. De Software e Sistemas de Informação</a:t>
            </a:r>
          </a:p>
        </p:txBody>
      </p:sp>
      <p:sp>
        <p:nvSpPr>
          <p:cNvPr id="11" name="Retângulo: Único Canto Recortado 10">
            <a:extLst>
              <a:ext uri="{FF2B5EF4-FFF2-40B4-BE49-F238E27FC236}">
                <a16:creationId xmlns:a16="http://schemas.microsoft.com/office/drawing/2014/main" id="{B9410353-3A30-47E9-9E86-7A793FF1848F}"/>
              </a:ext>
            </a:extLst>
          </p:cNvPr>
          <p:cNvSpPr/>
          <p:nvPr/>
        </p:nvSpPr>
        <p:spPr>
          <a:xfrm flipH="1">
            <a:off x="3724712" y="6442741"/>
            <a:ext cx="3724710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Único Canto Recortado 11">
            <a:extLst>
              <a:ext uri="{FF2B5EF4-FFF2-40B4-BE49-F238E27FC236}">
                <a16:creationId xmlns:a16="http://schemas.microsoft.com/office/drawing/2014/main" id="{3FF1462E-0A9C-4E32-B677-FF5B8F2C57A0}"/>
              </a:ext>
            </a:extLst>
          </p:cNvPr>
          <p:cNvSpPr/>
          <p:nvPr/>
        </p:nvSpPr>
        <p:spPr>
          <a:xfrm>
            <a:off x="7209037" y="6442737"/>
            <a:ext cx="480769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Diagonais Arredondados 13">
            <a:extLst>
              <a:ext uri="{FF2B5EF4-FFF2-40B4-BE49-F238E27FC236}">
                <a16:creationId xmlns:a16="http://schemas.microsoft.com/office/drawing/2014/main" id="{377A1659-3B3C-40E4-A64F-E03D072FEFFD}"/>
              </a:ext>
            </a:extLst>
          </p:cNvPr>
          <p:cNvSpPr/>
          <p:nvPr/>
        </p:nvSpPr>
        <p:spPr>
          <a:xfrm>
            <a:off x="2176305" y="3146901"/>
            <a:ext cx="5553513" cy="949744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Diagonais Arredondados 14">
            <a:extLst>
              <a:ext uri="{FF2B5EF4-FFF2-40B4-BE49-F238E27FC236}">
                <a16:creationId xmlns:a16="http://schemas.microsoft.com/office/drawing/2014/main" id="{2879F780-2023-43A6-905B-F2589B1611FB}"/>
              </a:ext>
            </a:extLst>
          </p:cNvPr>
          <p:cNvSpPr/>
          <p:nvPr/>
        </p:nvSpPr>
        <p:spPr>
          <a:xfrm>
            <a:off x="2176305" y="4508002"/>
            <a:ext cx="5553513" cy="949744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DEB01B0-F3E9-43D6-B423-ADE3E595F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806" y="6270771"/>
            <a:ext cx="1028239" cy="587229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8CCF8C56-836A-4732-B4E6-641DEB119908}"/>
              </a:ext>
            </a:extLst>
          </p:cNvPr>
          <p:cNvSpPr txBox="1">
            <a:spLocks/>
          </p:cNvSpPr>
          <p:nvPr/>
        </p:nvSpPr>
        <p:spPr>
          <a:xfrm>
            <a:off x="3724712" y="6498663"/>
            <a:ext cx="3017113" cy="3034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Monitoramento Bem-estar Estudantil</a:t>
            </a:r>
          </a:p>
        </p:txBody>
      </p:sp>
    </p:spTree>
    <p:extLst>
      <p:ext uri="{BB962C8B-B14F-4D97-AF65-F5344CB8AC3E}">
        <p14:creationId xmlns:p14="http://schemas.microsoft.com/office/powerpoint/2010/main" val="48737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Único Canto Recortado 3">
            <a:extLst>
              <a:ext uri="{FF2B5EF4-FFF2-40B4-BE49-F238E27FC236}">
                <a16:creationId xmlns:a16="http://schemas.microsoft.com/office/drawing/2014/main" id="{0D480A02-421A-46C2-A604-355486DE3204}"/>
              </a:ext>
            </a:extLst>
          </p:cNvPr>
          <p:cNvSpPr/>
          <p:nvPr/>
        </p:nvSpPr>
        <p:spPr>
          <a:xfrm flipV="1">
            <a:off x="0" y="-3"/>
            <a:ext cx="8514827" cy="1035573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1757BA-85B0-4824-964C-25BD6BE0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4558"/>
            <a:ext cx="8596668" cy="851016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	</a:t>
            </a:r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54EB08-2316-491A-BADF-ACFC8A975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35571"/>
            <a:ext cx="8596668" cy="500579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endParaRPr 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Desafios na Saúde Mental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Alta incidência de problemas de saúde mental entre estudantes universitários.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Falta de ferramentas adequadas para monitoramento e suporte.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Medo do julgamento e falta de busca por ajuda.</a:t>
            </a:r>
          </a:p>
          <a:p>
            <a:pPr lvl="1">
              <a:buFont typeface="+mj-lt"/>
              <a:buAutoNum type="arabicPeriod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: Único Canto Recortado 6">
            <a:extLst>
              <a:ext uri="{FF2B5EF4-FFF2-40B4-BE49-F238E27FC236}">
                <a16:creationId xmlns:a16="http://schemas.microsoft.com/office/drawing/2014/main" id="{5C0E6F44-0FAB-4650-B64B-0FDDAE06EC58}"/>
              </a:ext>
            </a:extLst>
          </p:cNvPr>
          <p:cNvSpPr/>
          <p:nvPr/>
        </p:nvSpPr>
        <p:spPr>
          <a:xfrm>
            <a:off x="0" y="6442745"/>
            <a:ext cx="3724712" cy="415255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Único Canto Recortado 8">
            <a:extLst>
              <a:ext uri="{FF2B5EF4-FFF2-40B4-BE49-F238E27FC236}">
                <a16:creationId xmlns:a16="http://schemas.microsoft.com/office/drawing/2014/main" id="{FD5C0AFB-2643-40B0-803F-39B9500499C6}"/>
              </a:ext>
            </a:extLst>
          </p:cNvPr>
          <p:cNvSpPr/>
          <p:nvPr/>
        </p:nvSpPr>
        <p:spPr>
          <a:xfrm flipH="1">
            <a:off x="3724712" y="6442741"/>
            <a:ext cx="3724710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Único Canto Recortado 9">
            <a:extLst>
              <a:ext uri="{FF2B5EF4-FFF2-40B4-BE49-F238E27FC236}">
                <a16:creationId xmlns:a16="http://schemas.microsoft.com/office/drawing/2014/main" id="{63D67D48-5DA7-4282-A33F-325435AF9A32}"/>
              </a:ext>
            </a:extLst>
          </p:cNvPr>
          <p:cNvSpPr/>
          <p:nvPr/>
        </p:nvSpPr>
        <p:spPr>
          <a:xfrm>
            <a:off x="7209037" y="6442737"/>
            <a:ext cx="480769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4275D9F7-777C-42D4-BB98-C54CF9E06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806" y="6270771"/>
            <a:ext cx="1028239" cy="587229"/>
          </a:xfrm>
          <a:prstGeom prst="rect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780ACFD9-90C1-47C1-BA10-5AB1752A55CE}"/>
              </a:ext>
            </a:extLst>
          </p:cNvPr>
          <p:cNvSpPr txBox="1">
            <a:spLocks/>
          </p:cNvSpPr>
          <p:nvPr/>
        </p:nvSpPr>
        <p:spPr>
          <a:xfrm>
            <a:off x="3724712" y="6498663"/>
            <a:ext cx="3017113" cy="3034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Monitoramento Bem-estar Estudantil</a:t>
            </a:r>
          </a:p>
        </p:txBody>
      </p:sp>
    </p:spTree>
    <p:extLst>
      <p:ext uri="{BB962C8B-B14F-4D97-AF65-F5344CB8AC3E}">
        <p14:creationId xmlns:p14="http://schemas.microsoft.com/office/powerpoint/2010/main" val="205984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0BDE9-BD8E-4444-9807-46B414655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723053" y="609600"/>
            <a:ext cx="896022" cy="1320800"/>
          </a:xfrm>
        </p:spPr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F421F4-EBCF-4F0A-8334-C1ECBBC37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35570"/>
            <a:ext cx="8596668" cy="500579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endParaRPr 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Nossa Plataforma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Monitoramento contínuo da saúde mental.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Feedback e recomendações personalizadas.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Recursos e suporte para intervenções precoces.</a:t>
            </a:r>
          </a:p>
        </p:txBody>
      </p:sp>
      <p:sp>
        <p:nvSpPr>
          <p:cNvPr id="4" name="Retângulo: Único Canto Recortado 3">
            <a:extLst>
              <a:ext uri="{FF2B5EF4-FFF2-40B4-BE49-F238E27FC236}">
                <a16:creationId xmlns:a16="http://schemas.microsoft.com/office/drawing/2014/main" id="{F5169E14-D593-4AF9-900E-4A1A7189AECB}"/>
              </a:ext>
            </a:extLst>
          </p:cNvPr>
          <p:cNvSpPr/>
          <p:nvPr/>
        </p:nvSpPr>
        <p:spPr>
          <a:xfrm>
            <a:off x="0" y="6442745"/>
            <a:ext cx="3724712" cy="415255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Único Canto Recortado 5">
            <a:extLst>
              <a:ext uri="{FF2B5EF4-FFF2-40B4-BE49-F238E27FC236}">
                <a16:creationId xmlns:a16="http://schemas.microsoft.com/office/drawing/2014/main" id="{5C447A27-CE07-4457-BFD8-E45D9ABC85FD}"/>
              </a:ext>
            </a:extLst>
          </p:cNvPr>
          <p:cNvSpPr/>
          <p:nvPr/>
        </p:nvSpPr>
        <p:spPr>
          <a:xfrm flipV="1">
            <a:off x="0" y="-3"/>
            <a:ext cx="8514827" cy="1035573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C2659AE-7F3D-4553-A6D6-D0AA9921A2B3}"/>
              </a:ext>
            </a:extLst>
          </p:cNvPr>
          <p:cNvSpPr txBox="1">
            <a:spLocks/>
          </p:cNvSpPr>
          <p:nvPr/>
        </p:nvSpPr>
        <p:spPr>
          <a:xfrm>
            <a:off x="0" y="184558"/>
            <a:ext cx="8596668" cy="851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Solução</a:t>
            </a:r>
          </a:p>
        </p:txBody>
      </p:sp>
      <p:sp>
        <p:nvSpPr>
          <p:cNvPr id="8" name="Retângulo: Único Canto Recortado 7">
            <a:extLst>
              <a:ext uri="{FF2B5EF4-FFF2-40B4-BE49-F238E27FC236}">
                <a16:creationId xmlns:a16="http://schemas.microsoft.com/office/drawing/2014/main" id="{371D566F-2022-4FCF-894B-1DBA51635D97}"/>
              </a:ext>
            </a:extLst>
          </p:cNvPr>
          <p:cNvSpPr/>
          <p:nvPr/>
        </p:nvSpPr>
        <p:spPr>
          <a:xfrm flipH="1">
            <a:off x="3724712" y="6442741"/>
            <a:ext cx="3724710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Único Canto Recortado 8">
            <a:extLst>
              <a:ext uri="{FF2B5EF4-FFF2-40B4-BE49-F238E27FC236}">
                <a16:creationId xmlns:a16="http://schemas.microsoft.com/office/drawing/2014/main" id="{74E919C4-142A-4B7C-A071-25B17ED7C776}"/>
              </a:ext>
            </a:extLst>
          </p:cNvPr>
          <p:cNvSpPr/>
          <p:nvPr/>
        </p:nvSpPr>
        <p:spPr>
          <a:xfrm>
            <a:off x="7209037" y="6442737"/>
            <a:ext cx="480769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B1477C5-8E58-4A88-B851-A4E7A6B58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806" y="6270771"/>
            <a:ext cx="1028239" cy="587229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F61A0836-CFAC-4A94-8462-FDD413702A33}"/>
              </a:ext>
            </a:extLst>
          </p:cNvPr>
          <p:cNvSpPr txBox="1">
            <a:spLocks/>
          </p:cNvSpPr>
          <p:nvPr/>
        </p:nvSpPr>
        <p:spPr>
          <a:xfrm>
            <a:off x="3724712" y="6498663"/>
            <a:ext cx="3017113" cy="3034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Monitoramento Bem-estar Estudantil</a:t>
            </a:r>
          </a:p>
        </p:txBody>
      </p:sp>
    </p:spTree>
    <p:extLst>
      <p:ext uri="{BB962C8B-B14F-4D97-AF65-F5344CB8AC3E}">
        <p14:creationId xmlns:p14="http://schemas.microsoft.com/office/powerpoint/2010/main" val="64639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21A26-E199-473B-8CB4-7391A541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628AEB-537F-4F9C-959D-9ECA52F8A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35570"/>
            <a:ext cx="8596668" cy="500579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endParaRPr 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Objetivos do Projeto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Melhorar o bem-estar dos estudantes.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Prevenir crises de saúde mental.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Facilitar a intervenção de profissionais de saúde</a:t>
            </a: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: Único Canto Recortado 3">
            <a:extLst>
              <a:ext uri="{FF2B5EF4-FFF2-40B4-BE49-F238E27FC236}">
                <a16:creationId xmlns:a16="http://schemas.microsoft.com/office/drawing/2014/main" id="{A82F92C4-5F4B-4E9A-9C9B-645DBD1BA248}"/>
              </a:ext>
            </a:extLst>
          </p:cNvPr>
          <p:cNvSpPr/>
          <p:nvPr/>
        </p:nvSpPr>
        <p:spPr>
          <a:xfrm>
            <a:off x="0" y="6442745"/>
            <a:ext cx="3724712" cy="415255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Único Canto Recortado 5">
            <a:extLst>
              <a:ext uri="{FF2B5EF4-FFF2-40B4-BE49-F238E27FC236}">
                <a16:creationId xmlns:a16="http://schemas.microsoft.com/office/drawing/2014/main" id="{CF48595F-F115-4A2D-B753-DBDDFAA570E9}"/>
              </a:ext>
            </a:extLst>
          </p:cNvPr>
          <p:cNvSpPr/>
          <p:nvPr/>
        </p:nvSpPr>
        <p:spPr>
          <a:xfrm flipV="1">
            <a:off x="0" y="-3"/>
            <a:ext cx="8514827" cy="1035573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5235520-D557-47E4-B0AC-CD26CBA41EB0}"/>
              </a:ext>
            </a:extLst>
          </p:cNvPr>
          <p:cNvSpPr txBox="1">
            <a:spLocks/>
          </p:cNvSpPr>
          <p:nvPr/>
        </p:nvSpPr>
        <p:spPr>
          <a:xfrm>
            <a:off x="0" y="184558"/>
            <a:ext cx="8596668" cy="851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Objetivos</a:t>
            </a:r>
          </a:p>
        </p:txBody>
      </p:sp>
      <p:sp>
        <p:nvSpPr>
          <p:cNvPr id="8" name="Retângulo: Único Canto Recortado 7">
            <a:extLst>
              <a:ext uri="{FF2B5EF4-FFF2-40B4-BE49-F238E27FC236}">
                <a16:creationId xmlns:a16="http://schemas.microsoft.com/office/drawing/2014/main" id="{25AD07C6-4A4B-4EA7-B85F-7B0CAED31B57}"/>
              </a:ext>
            </a:extLst>
          </p:cNvPr>
          <p:cNvSpPr/>
          <p:nvPr/>
        </p:nvSpPr>
        <p:spPr>
          <a:xfrm flipH="1">
            <a:off x="3724712" y="6442741"/>
            <a:ext cx="3724710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Único Canto Recortado 8">
            <a:extLst>
              <a:ext uri="{FF2B5EF4-FFF2-40B4-BE49-F238E27FC236}">
                <a16:creationId xmlns:a16="http://schemas.microsoft.com/office/drawing/2014/main" id="{606CD369-E8F1-414B-8A54-B4EBE7F80A1F}"/>
              </a:ext>
            </a:extLst>
          </p:cNvPr>
          <p:cNvSpPr/>
          <p:nvPr/>
        </p:nvSpPr>
        <p:spPr>
          <a:xfrm>
            <a:off x="7209037" y="6442737"/>
            <a:ext cx="480769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6176ABE-91FC-443D-AECE-331C8E3DC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806" y="6270771"/>
            <a:ext cx="1028239" cy="587229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A27A6F67-D290-42F8-AE60-13E4216C4CBE}"/>
              </a:ext>
            </a:extLst>
          </p:cNvPr>
          <p:cNvSpPr txBox="1">
            <a:spLocks/>
          </p:cNvSpPr>
          <p:nvPr/>
        </p:nvSpPr>
        <p:spPr>
          <a:xfrm>
            <a:off x="3724712" y="6498663"/>
            <a:ext cx="3017113" cy="3034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Monitoramento Bem-estar Estudantil</a:t>
            </a:r>
          </a:p>
        </p:txBody>
      </p:sp>
    </p:spTree>
    <p:extLst>
      <p:ext uri="{BB962C8B-B14F-4D97-AF65-F5344CB8AC3E}">
        <p14:creationId xmlns:p14="http://schemas.microsoft.com/office/powerpoint/2010/main" val="393226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088A2-2097-4928-A252-33346D07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F70F7B-5EF0-45F6-9FFC-7CB336656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35570"/>
            <a:ext cx="8596668" cy="521282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Tecnologias de Desenvolvimento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HTML5 &amp; CSS3: Estrutura e estilização das páginas.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jQuery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: Interatividade e manipulação do DOM.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Node.js &amp; Express.js: Back-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e gerenciamento de rotas.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MongoDB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: Armazenamento seguro de dados.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Bootstrap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: Design responsivo.</a:t>
            </a:r>
          </a:p>
        </p:txBody>
      </p:sp>
      <p:sp>
        <p:nvSpPr>
          <p:cNvPr id="4" name="Retângulo: Único Canto Recortado 3">
            <a:extLst>
              <a:ext uri="{FF2B5EF4-FFF2-40B4-BE49-F238E27FC236}">
                <a16:creationId xmlns:a16="http://schemas.microsoft.com/office/drawing/2014/main" id="{05A3268B-2D7D-4CB3-9851-61A0C221A88F}"/>
              </a:ext>
            </a:extLst>
          </p:cNvPr>
          <p:cNvSpPr/>
          <p:nvPr/>
        </p:nvSpPr>
        <p:spPr>
          <a:xfrm>
            <a:off x="0" y="6442745"/>
            <a:ext cx="3724712" cy="415255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Único Canto Recortado 5">
            <a:extLst>
              <a:ext uri="{FF2B5EF4-FFF2-40B4-BE49-F238E27FC236}">
                <a16:creationId xmlns:a16="http://schemas.microsoft.com/office/drawing/2014/main" id="{F4CF2B63-2BEA-4B9F-B607-6B480F43926B}"/>
              </a:ext>
            </a:extLst>
          </p:cNvPr>
          <p:cNvSpPr/>
          <p:nvPr/>
        </p:nvSpPr>
        <p:spPr>
          <a:xfrm flipV="1">
            <a:off x="0" y="-3"/>
            <a:ext cx="8514827" cy="1035573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C30E9A9-326F-4AF3-91CF-2C2963409760}"/>
              </a:ext>
            </a:extLst>
          </p:cNvPr>
          <p:cNvSpPr txBox="1">
            <a:spLocks/>
          </p:cNvSpPr>
          <p:nvPr/>
        </p:nvSpPr>
        <p:spPr>
          <a:xfrm>
            <a:off x="0" y="184558"/>
            <a:ext cx="8596668" cy="851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Tecnologias Utilizadas</a:t>
            </a:r>
          </a:p>
        </p:txBody>
      </p:sp>
      <p:sp>
        <p:nvSpPr>
          <p:cNvPr id="8" name="Retângulo: Único Canto Recortado 7">
            <a:extLst>
              <a:ext uri="{FF2B5EF4-FFF2-40B4-BE49-F238E27FC236}">
                <a16:creationId xmlns:a16="http://schemas.microsoft.com/office/drawing/2014/main" id="{2F73A6F5-0DBD-4965-A4AB-EB6400B62DCD}"/>
              </a:ext>
            </a:extLst>
          </p:cNvPr>
          <p:cNvSpPr/>
          <p:nvPr/>
        </p:nvSpPr>
        <p:spPr>
          <a:xfrm flipH="1">
            <a:off x="3724712" y="6442741"/>
            <a:ext cx="3724710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Único Canto Recortado 8">
            <a:extLst>
              <a:ext uri="{FF2B5EF4-FFF2-40B4-BE49-F238E27FC236}">
                <a16:creationId xmlns:a16="http://schemas.microsoft.com/office/drawing/2014/main" id="{371D2407-14DB-4EA6-8768-85071C2ECF79}"/>
              </a:ext>
            </a:extLst>
          </p:cNvPr>
          <p:cNvSpPr/>
          <p:nvPr/>
        </p:nvSpPr>
        <p:spPr>
          <a:xfrm>
            <a:off x="7209037" y="6442737"/>
            <a:ext cx="480769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314089A-79E9-4B82-8915-C0BA372D0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806" y="6270771"/>
            <a:ext cx="1028239" cy="587229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B18B1318-5C8E-4C6D-AF54-316EEF229E85}"/>
              </a:ext>
            </a:extLst>
          </p:cNvPr>
          <p:cNvSpPr txBox="1">
            <a:spLocks/>
          </p:cNvSpPr>
          <p:nvPr/>
        </p:nvSpPr>
        <p:spPr>
          <a:xfrm>
            <a:off x="3724712" y="6498663"/>
            <a:ext cx="3017113" cy="3034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Monitoramento Bem-estar Estudantil</a:t>
            </a:r>
          </a:p>
        </p:txBody>
      </p:sp>
    </p:spTree>
    <p:extLst>
      <p:ext uri="{BB962C8B-B14F-4D97-AF65-F5344CB8AC3E}">
        <p14:creationId xmlns:p14="http://schemas.microsoft.com/office/powerpoint/2010/main" val="347156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2CD92-594B-404A-B276-F5EA2E9E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F7679D-4821-47FF-9268-4F04706AF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35571"/>
            <a:ext cx="8596668" cy="500579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Perfis de Usuário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Estudantes: Monitoram seu bem-estar e recebem feedback.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Profissionais de Saúde: Acompanham os estudantes e intervêm quando necessário.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Administradores: Gerenciam o sistema e garantem a segurança dos dados.</a:t>
            </a:r>
            <a:endParaRPr lang="pt-BR" sz="2000" dirty="0"/>
          </a:p>
        </p:txBody>
      </p:sp>
      <p:sp>
        <p:nvSpPr>
          <p:cNvPr id="4" name="Retângulo: Único Canto Recortado 3">
            <a:extLst>
              <a:ext uri="{FF2B5EF4-FFF2-40B4-BE49-F238E27FC236}">
                <a16:creationId xmlns:a16="http://schemas.microsoft.com/office/drawing/2014/main" id="{4B530410-98AF-4379-87E3-2F31F2F9A8AD}"/>
              </a:ext>
            </a:extLst>
          </p:cNvPr>
          <p:cNvSpPr/>
          <p:nvPr/>
        </p:nvSpPr>
        <p:spPr>
          <a:xfrm>
            <a:off x="0" y="6442745"/>
            <a:ext cx="3724712" cy="415255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Único Canto Recortado 5">
            <a:extLst>
              <a:ext uri="{FF2B5EF4-FFF2-40B4-BE49-F238E27FC236}">
                <a16:creationId xmlns:a16="http://schemas.microsoft.com/office/drawing/2014/main" id="{8C0DE6E6-2E99-4183-9864-A49858A310BA}"/>
              </a:ext>
            </a:extLst>
          </p:cNvPr>
          <p:cNvSpPr/>
          <p:nvPr/>
        </p:nvSpPr>
        <p:spPr>
          <a:xfrm flipV="1">
            <a:off x="0" y="-3"/>
            <a:ext cx="8514827" cy="1035573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A64F63B-5BB6-449C-83D0-F6A416B10678}"/>
              </a:ext>
            </a:extLst>
          </p:cNvPr>
          <p:cNvSpPr txBox="1">
            <a:spLocks/>
          </p:cNvSpPr>
          <p:nvPr/>
        </p:nvSpPr>
        <p:spPr>
          <a:xfrm>
            <a:off x="0" y="184558"/>
            <a:ext cx="8596668" cy="851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Perfis de Usuário</a:t>
            </a:r>
          </a:p>
        </p:txBody>
      </p:sp>
      <p:sp>
        <p:nvSpPr>
          <p:cNvPr id="8" name="Retângulo: Único Canto Recortado 7">
            <a:extLst>
              <a:ext uri="{FF2B5EF4-FFF2-40B4-BE49-F238E27FC236}">
                <a16:creationId xmlns:a16="http://schemas.microsoft.com/office/drawing/2014/main" id="{899AF259-20E8-4115-8C14-1CD4C84B77C0}"/>
              </a:ext>
            </a:extLst>
          </p:cNvPr>
          <p:cNvSpPr/>
          <p:nvPr/>
        </p:nvSpPr>
        <p:spPr>
          <a:xfrm flipH="1">
            <a:off x="3724712" y="6442741"/>
            <a:ext cx="3724710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Único Canto Recortado 8">
            <a:extLst>
              <a:ext uri="{FF2B5EF4-FFF2-40B4-BE49-F238E27FC236}">
                <a16:creationId xmlns:a16="http://schemas.microsoft.com/office/drawing/2014/main" id="{A1D9C58C-D9EA-417D-8528-68BF951EF115}"/>
              </a:ext>
            </a:extLst>
          </p:cNvPr>
          <p:cNvSpPr/>
          <p:nvPr/>
        </p:nvSpPr>
        <p:spPr>
          <a:xfrm>
            <a:off x="7209037" y="6442737"/>
            <a:ext cx="480769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DFAB15C-CBF6-4EB4-A4C7-F706F9BAC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806" y="6270771"/>
            <a:ext cx="1028239" cy="587229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5ED26FEF-2245-4773-94D6-53618B491778}"/>
              </a:ext>
            </a:extLst>
          </p:cNvPr>
          <p:cNvSpPr txBox="1">
            <a:spLocks/>
          </p:cNvSpPr>
          <p:nvPr/>
        </p:nvSpPr>
        <p:spPr>
          <a:xfrm>
            <a:off x="3724712" y="6498663"/>
            <a:ext cx="3017113" cy="3034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Monitoramento Bem-estar Estudantil</a:t>
            </a:r>
          </a:p>
        </p:txBody>
      </p:sp>
    </p:spTree>
    <p:extLst>
      <p:ext uri="{BB962C8B-B14F-4D97-AF65-F5344CB8AC3E}">
        <p14:creationId xmlns:p14="http://schemas.microsoft.com/office/powerpoint/2010/main" val="377112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3AC43-4C98-4587-A9C2-62D1238E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225C6B-9AEE-4BCE-99F0-10108DB5D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35570"/>
            <a:ext cx="8596668" cy="540715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Fluxo de Usuário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Login: Acesso seguro à plataforma.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Avaliação: Questionário sobre saúde mental.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Resultados: Feedback e recomendações personalizadas.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Recursos: Acesso a artigos, vídeos e suporte.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Painel Administrativo: Ferramentas para profissionais de saúde.</a:t>
            </a:r>
            <a:endParaRPr lang="pt-BR" sz="2000" u="sng" dirty="0"/>
          </a:p>
        </p:txBody>
      </p:sp>
      <p:sp>
        <p:nvSpPr>
          <p:cNvPr id="4" name="Retângulo: Único Canto Recortado 3">
            <a:extLst>
              <a:ext uri="{FF2B5EF4-FFF2-40B4-BE49-F238E27FC236}">
                <a16:creationId xmlns:a16="http://schemas.microsoft.com/office/drawing/2014/main" id="{77277BAE-2844-47D5-8774-C15A40F361A9}"/>
              </a:ext>
            </a:extLst>
          </p:cNvPr>
          <p:cNvSpPr/>
          <p:nvPr/>
        </p:nvSpPr>
        <p:spPr>
          <a:xfrm>
            <a:off x="0" y="6442745"/>
            <a:ext cx="3724712" cy="415255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Único Canto Recortado 5">
            <a:extLst>
              <a:ext uri="{FF2B5EF4-FFF2-40B4-BE49-F238E27FC236}">
                <a16:creationId xmlns:a16="http://schemas.microsoft.com/office/drawing/2014/main" id="{6AF43551-7975-4DBE-A95D-9FC91151D49A}"/>
              </a:ext>
            </a:extLst>
          </p:cNvPr>
          <p:cNvSpPr/>
          <p:nvPr/>
        </p:nvSpPr>
        <p:spPr>
          <a:xfrm flipV="1">
            <a:off x="0" y="-3"/>
            <a:ext cx="8514827" cy="1035573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4D68E8D-CDDB-4572-A287-3210E9221653}"/>
              </a:ext>
            </a:extLst>
          </p:cNvPr>
          <p:cNvSpPr txBox="1">
            <a:spLocks/>
          </p:cNvSpPr>
          <p:nvPr/>
        </p:nvSpPr>
        <p:spPr>
          <a:xfrm>
            <a:off x="0" y="184558"/>
            <a:ext cx="8596668" cy="851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User </a:t>
            </a:r>
            <a:r>
              <a:rPr lang="pt-BR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Flow</a:t>
            </a:r>
            <a:endParaRPr lang="pt-B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tângulo: Único Canto Recortado 7">
            <a:extLst>
              <a:ext uri="{FF2B5EF4-FFF2-40B4-BE49-F238E27FC236}">
                <a16:creationId xmlns:a16="http://schemas.microsoft.com/office/drawing/2014/main" id="{E9C1F622-5874-482B-8155-B02E9FBACA0C}"/>
              </a:ext>
            </a:extLst>
          </p:cNvPr>
          <p:cNvSpPr/>
          <p:nvPr/>
        </p:nvSpPr>
        <p:spPr>
          <a:xfrm flipH="1">
            <a:off x="3724712" y="6442741"/>
            <a:ext cx="3724710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Único Canto Recortado 8">
            <a:extLst>
              <a:ext uri="{FF2B5EF4-FFF2-40B4-BE49-F238E27FC236}">
                <a16:creationId xmlns:a16="http://schemas.microsoft.com/office/drawing/2014/main" id="{0C772171-8A12-4784-8BF7-77F7EF401E73}"/>
              </a:ext>
            </a:extLst>
          </p:cNvPr>
          <p:cNvSpPr/>
          <p:nvPr/>
        </p:nvSpPr>
        <p:spPr>
          <a:xfrm>
            <a:off x="7209037" y="6442737"/>
            <a:ext cx="480769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3AE4EB1-8DA2-4C81-B21F-9187B73BA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806" y="6270771"/>
            <a:ext cx="1028239" cy="587229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7D33FF1E-8173-447B-ADE0-D3DC7124F47A}"/>
              </a:ext>
            </a:extLst>
          </p:cNvPr>
          <p:cNvSpPr txBox="1">
            <a:spLocks/>
          </p:cNvSpPr>
          <p:nvPr/>
        </p:nvSpPr>
        <p:spPr>
          <a:xfrm>
            <a:off x="3724712" y="6498663"/>
            <a:ext cx="3017113" cy="3034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Monitoramento Bem-estar Estudantil</a:t>
            </a:r>
          </a:p>
        </p:txBody>
      </p:sp>
    </p:spTree>
    <p:extLst>
      <p:ext uri="{BB962C8B-B14F-4D97-AF65-F5344CB8AC3E}">
        <p14:creationId xmlns:p14="http://schemas.microsoft.com/office/powerpoint/2010/main" val="195914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38061-0F13-49DE-BE58-91300078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B71424-2CCF-4341-A66F-CA48C2A4E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35570"/>
            <a:ext cx="8596668" cy="500579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pt-BR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pt-BR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Testes Funcionais: 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Unidade, integração, sistema e aceitação.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Testes Não Funcionais: 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Desempenho, segurança, usabilidade e compatibilidade.</a:t>
            </a:r>
            <a:endParaRPr lang="pt-BR" sz="2000" dirty="0"/>
          </a:p>
        </p:txBody>
      </p:sp>
      <p:sp>
        <p:nvSpPr>
          <p:cNvPr id="4" name="Retângulo: Único Canto Recortado 3">
            <a:extLst>
              <a:ext uri="{FF2B5EF4-FFF2-40B4-BE49-F238E27FC236}">
                <a16:creationId xmlns:a16="http://schemas.microsoft.com/office/drawing/2014/main" id="{C4ED8299-2C01-4E91-B0D3-DB21E06FFA2B}"/>
              </a:ext>
            </a:extLst>
          </p:cNvPr>
          <p:cNvSpPr/>
          <p:nvPr/>
        </p:nvSpPr>
        <p:spPr>
          <a:xfrm>
            <a:off x="0" y="6442745"/>
            <a:ext cx="3724712" cy="415255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Único Canto Recortado 5">
            <a:extLst>
              <a:ext uri="{FF2B5EF4-FFF2-40B4-BE49-F238E27FC236}">
                <a16:creationId xmlns:a16="http://schemas.microsoft.com/office/drawing/2014/main" id="{F8E6E23E-6D49-4995-8CEA-C5700A587DA0}"/>
              </a:ext>
            </a:extLst>
          </p:cNvPr>
          <p:cNvSpPr/>
          <p:nvPr/>
        </p:nvSpPr>
        <p:spPr>
          <a:xfrm flipV="1">
            <a:off x="0" y="-3"/>
            <a:ext cx="8514827" cy="1035573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A55632F-0AFA-4757-90D8-91663CA449BF}"/>
              </a:ext>
            </a:extLst>
          </p:cNvPr>
          <p:cNvSpPr txBox="1">
            <a:spLocks/>
          </p:cNvSpPr>
          <p:nvPr/>
        </p:nvSpPr>
        <p:spPr>
          <a:xfrm>
            <a:off x="0" y="184558"/>
            <a:ext cx="8596668" cy="851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bg1"/>
                </a:solidFill>
              </a:rPr>
              <a:t>	</a:t>
            </a:r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Tipos de Teste</a:t>
            </a:r>
          </a:p>
        </p:txBody>
      </p:sp>
      <p:sp>
        <p:nvSpPr>
          <p:cNvPr id="8" name="Retângulo: Único Canto Recortado 7">
            <a:extLst>
              <a:ext uri="{FF2B5EF4-FFF2-40B4-BE49-F238E27FC236}">
                <a16:creationId xmlns:a16="http://schemas.microsoft.com/office/drawing/2014/main" id="{D34B4138-20FE-4D81-9EA0-FE10BEDA6F06}"/>
              </a:ext>
            </a:extLst>
          </p:cNvPr>
          <p:cNvSpPr/>
          <p:nvPr/>
        </p:nvSpPr>
        <p:spPr>
          <a:xfrm flipH="1">
            <a:off x="3724712" y="6442741"/>
            <a:ext cx="3724710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Único Canto Recortado 8">
            <a:extLst>
              <a:ext uri="{FF2B5EF4-FFF2-40B4-BE49-F238E27FC236}">
                <a16:creationId xmlns:a16="http://schemas.microsoft.com/office/drawing/2014/main" id="{5F44B98F-1734-4A52-A9C1-026F96F3E3F0}"/>
              </a:ext>
            </a:extLst>
          </p:cNvPr>
          <p:cNvSpPr/>
          <p:nvPr/>
        </p:nvSpPr>
        <p:spPr>
          <a:xfrm>
            <a:off x="7209037" y="6442737"/>
            <a:ext cx="480769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259EA79-5063-4B4D-966A-09EA7F158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806" y="6270771"/>
            <a:ext cx="1028239" cy="587229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4608E351-C839-4344-B3D7-47589FE2C69A}"/>
              </a:ext>
            </a:extLst>
          </p:cNvPr>
          <p:cNvSpPr txBox="1">
            <a:spLocks/>
          </p:cNvSpPr>
          <p:nvPr/>
        </p:nvSpPr>
        <p:spPr>
          <a:xfrm>
            <a:off x="3724712" y="6498663"/>
            <a:ext cx="3017113" cy="3034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Monitoramento Bem-estar Estudantil</a:t>
            </a:r>
          </a:p>
        </p:txBody>
      </p:sp>
    </p:spTree>
    <p:extLst>
      <p:ext uri="{BB962C8B-B14F-4D97-AF65-F5344CB8AC3E}">
        <p14:creationId xmlns:p14="http://schemas.microsoft.com/office/powerpoint/2010/main" val="176684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63F35-6A46-4121-9287-8E6E24C22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945ADB-4552-459E-86C2-3B616D20E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35571"/>
            <a:ext cx="8596668" cy="500579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pt-B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Impacto e Disponibilidade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Plataforma pronta e funcional.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Suporte contínuo para a saúde mental dos estudantes.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Contribuição para um ambiente acadêmico mais saudável e seguro.</a:t>
            </a:r>
            <a:endParaRPr lang="pt-BR" sz="2000" dirty="0"/>
          </a:p>
        </p:txBody>
      </p:sp>
      <p:sp>
        <p:nvSpPr>
          <p:cNvPr id="4" name="Retângulo: Único Canto Recortado 3">
            <a:extLst>
              <a:ext uri="{FF2B5EF4-FFF2-40B4-BE49-F238E27FC236}">
                <a16:creationId xmlns:a16="http://schemas.microsoft.com/office/drawing/2014/main" id="{06290610-87F4-49A0-9BE2-984E26C09B3B}"/>
              </a:ext>
            </a:extLst>
          </p:cNvPr>
          <p:cNvSpPr/>
          <p:nvPr/>
        </p:nvSpPr>
        <p:spPr>
          <a:xfrm>
            <a:off x="0" y="6442745"/>
            <a:ext cx="3724712" cy="415255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Único Canto Recortado 5">
            <a:extLst>
              <a:ext uri="{FF2B5EF4-FFF2-40B4-BE49-F238E27FC236}">
                <a16:creationId xmlns:a16="http://schemas.microsoft.com/office/drawing/2014/main" id="{E1AB9749-D0E6-484B-835D-FD5A800DC465}"/>
              </a:ext>
            </a:extLst>
          </p:cNvPr>
          <p:cNvSpPr/>
          <p:nvPr/>
        </p:nvSpPr>
        <p:spPr>
          <a:xfrm flipV="1">
            <a:off x="0" y="-3"/>
            <a:ext cx="8514827" cy="1035573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EA96AFF-5CBA-4B6C-B099-787333E76CEE}"/>
              </a:ext>
            </a:extLst>
          </p:cNvPr>
          <p:cNvSpPr txBox="1">
            <a:spLocks/>
          </p:cNvSpPr>
          <p:nvPr/>
        </p:nvSpPr>
        <p:spPr>
          <a:xfrm>
            <a:off x="0" y="184558"/>
            <a:ext cx="8596668" cy="851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Conclusão</a:t>
            </a:r>
          </a:p>
        </p:txBody>
      </p:sp>
      <p:sp>
        <p:nvSpPr>
          <p:cNvPr id="8" name="Retângulo: Único Canto Recortado 7">
            <a:extLst>
              <a:ext uri="{FF2B5EF4-FFF2-40B4-BE49-F238E27FC236}">
                <a16:creationId xmlns:a16="http://schemas.microsoft.com/office/drawing/2014/main" id="{45B93577-DFA7-40B1-AD17-25FA3E162817}"/>
              </a:ext>
            </a:extLst>
          </p:cNvPr>
          <p:cNvSpPr/>
          <p:nvPr/>
        </p:nvSpPr>
        <p:spPr>
          <a:xfrm flipH="1">
            <a:off x="3724712" y="6442741"/>
            <a:ext cx="3724710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Único Canto Recortado 8">
            <a:extLst>
              <a:ext uri="{FF2B5EF4-FFF2-40B4-BE49-F238E27FC236}">
                <a16:creationId xmlns:a16="http://schemas.microsoft.com/office/drawing/2014/main" id="{3D1A3865-829F-4DA2-8693-883F3C25BDA9}"/>
              </a:ext>
            </a:extLst>
          </p:cNvPr>
          <p:cNvSpPr/>
          <p:nvPr/>
        </p:nvSpPr>
        <p:spPr>
          <a:xfrm>
            <a:off x="7209037" y="6442737"/>
            <a:ext cx="480769" cy="415255"/>
          </a:xfrm>
          <a:prstGeom prst="snip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B09A448-4AD7-4BF4-8EF4-AF90A06DD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806" y="6270771"/>
            <a:ext cx="1028239" cy="587229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D805ECB3-695B-4919-A1DC-36D755B8B9E9}"/>
              </a:ext>
            </a:extLst>
          </p:cNvPr>
          <p:cNvSpPr txBox="1">
            <a:spLocks/>
          </p:cNvSpPr>
          <p:nvPr/>
        </p:nvSpPr>
        <p:spPr>
          <a:xfrm>
            <a:off x="3724712" y="6498663"/>
            <a:ext cx="3017113" cy="3034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Monitoramento Bem-estar Estudantil</a:t>
            </a:r>
          </a:p>
        </p:txBody>
      </p:sp>
    </p:spTree>
    <p:extLst>
      <p:ext uri="{BB962C8B-B14F-4D97-AF65-F5344CB8AC3E}">
        <p14:creationId xmlns:p14="http://schemas.microsoft.com/office/powerpoint/2010/main" val="22760547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222</TotalTime>
  <Words>340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Wingdings 3</vt:lpstr>
      <vt:lpstr>Facetado</vt:lpstr>
      <vt:lpstr> Monitoramento Bem-estar   Estudantil</vt:lpstr>
      <vt:lpstr> Problema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Monitoramento bem-estar estudantil</dc:title>
  <dc:creator>tartaruga gigant</dc:creator>
  <cp:lastModifiedBy>tartaruga gigant</cp:lastModifiedBy>
  <cp:revision>11</cp:revision>
  <dcterms:created xsi:type="dcterms:W3CDTF">2024-06-20T16:34:06Z</dcterms:created>
  <dcterms:modified xsi:type="dcterms:W3CDTF">2024-06-23T02:28:06Z</dcterms:modified>
</cp:coreProperties>
</file>