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60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32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684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330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77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761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15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95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21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31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62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75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43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13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56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25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0DF28-B6B1-4BF3-B9B8-9A11FB75AE81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53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CCC0EB0A-CCE6-4600-8045-CE665B2080DC}"/>
              </a:ext>
            </a:extLst>
          </p:cNvPr>
          <p:cNvSpPr/>
          <p:nvPr/>
        </p:nvSpPr>
        <p:spPr>
          <a:xfrm>
            <a:off x="867625" y="656982"/>
            <a:ext cx="8305101" cy="1979800"/>
          </a:xfrm>
          <a:prstGeom prst="round2Diag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Único Canto Recortado 7">
            <a:extLst>
              <a:ext uri="{FF2B5EF4-FFF2-40B4-BE49-F238E27FC236}">
                <a16:creationId xmlns:a16="http://schemas.microsoft.com/office/drawing/2014/main" id="{3F275176-11D1-4CC4-82C1-A15E4DE56F87}"/>
              </a:ext>
            </a:extLst>
          </p:cNvPr>
          <p:cNvSpPr/>
          <p:nvPr/>
        </p:nvSpPr>
        <p:spPr>
          <a:xfrm>
            <a:off x="0" y="6442745"/>
            <a:ext cx="3724712" cy="415255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88B663-6309-42B9-9639-FA15F8FC1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625" y="656983"/>
            <a:ext cx="8305101" cy="1750658"/>
          </a:xfrm>
        </p:spPr>
        <p:txBody>
          <a:bodyPr>
            <a:normAutofit/>
          </a:bodyPr>
          <a:lstStyle/>
          <a:p>
            <a:pPr algn="l"/>
            <a:r>
              <a:rPr lang="pt-BR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Monitoramento Bem-estar 		Estudantil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965927-2EDB-4739-8EDE-CAC4C590E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6304" y="3043416"/>
            <a:ext cx="5553514" cy="2132611"/>
          </a:xfrm>
        </p:spPr>
        <p:txBody>
          <a:bodyPr>
            <a:normAutofit/>
          </a:bodyPr>
          <a:lstStyle/>
          <a:p>
            <a:pPr algn="ctr"/>
            <a:endParaRPr lang="pt-BR" sz="16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João Paulo Lopes</a:t>
            </a:r>
          </a:p>
          <a:p>
            <a:pPr algn="ctr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Nikolas Martins de Oliveira</a:t>
            </a:r>
          </a:p>
          <a:p>
            <a:pPr algn="ctr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Eduarda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Suzart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de Carvalho</a:t>
            </a:r>
          </a:p>
          <a:p>
            <a:pPr algn="ctr"/>
            <a:endParaRPr lang="pt-BR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Professora: </a:t>
            </a:r>
            <a:r>
              <a:rPr lang="pt-BR" sz="16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Luciana de </a:t>
            </a:r>
            <a:r>
              <a:rPr lang="pt-BR" sz="16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Nardin</a:t>
            </a: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F61D25-96CD-49FB-A807-01F52C3075B7}"/>
              </a:ext>
            </a:extLst>
          </p:cNvPr>
          <p:cNvSpPr txBox="1"/>
          <p:nvPr/>
        </p:nvSpPr>
        <p:spPr>
          <a:xfrm>
            <a:off x="0" y="6565612"/>
            <a:ext cx="37247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Nikolas, Eduarda, João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1B88695-B471-4089-A292-EC3B01292C2F}"/>
              </a:ext>
            </a:extLst>
          </p:cNvPr>
          <p:cNvSpPr txBox="1"/>
          <p:nvPr/>
        </p:nvSpPr>
        <p:spPr>
          <a:xfrm>
            <a:off x="2176304" y="5453024"/>
            <a:ext cx="55535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Pontifícia Universidade Católica de Minas Gerais</a:t>
            </a:r>
          </a:p>
          <a:p>
            <a:pPr algn="ctr"/>
            <a:r>
              <a:rPr lang="pt-BR" sz="15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Departamento de Eng. De Software e Sistemas de Informação</a:t>
            </a:r>
          </a:p>
        </p:txBody>
      </p:sp>
      <p:sp>
        <p:nvSpPr>
          <p:cNvPr id="11" name="Retângulo: Único Canto Recortado 10">
            <a:extLst>
              <a:ext uri="{FF2B5EF4-FFF2-40B4-BE49-F238E27FC236}">
                <a16:creationId xmlns:a16="http://schemas.microsoft.com/office/drawing/2014/main" id="{B9410353-3A30-47E9-9E86-7A793FF1848F}"/>
              </a:ext>
            </a:extLst>
          </p:cNvPr>
          <p:cNvSpPr/>
          <p:nvPr/>
        </p:nvSpPr>
        <p:spPr>
          <a:xfrm flipH="1">
            <a:off x="3724712" y="6442741"/>
            <a:ext cx="3724710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Único Canto Recortado 11">
            <a:extLst>
              <a:ext uri="{FF2B5EF4-FFF2-40B4-BE49-F238E27FC236}">
                <a16:creationId xmlns:a16="http://schemas.microsoft.com/office/drawing/2014/main" id="{3FF1462E-0A9C-4E32-B677-FF5B8F2C57A0}"/>
              </a:ext>
            </a:extLst>
          </p:cNvPr>
          <p:cNvSpPr/>
          <p:nvPr/>
        </p:nvSpPr>
        <p:spPr>
          <a:xfrm>
            <a:off x="7209037" y="6442737"/>
            <a:ext cx="480769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60A95AA-AA23-42FF-BF29-F941568D1D22}"/>
              </a:ext>
            </a:extLst>
          </p:cNvPr>
          <p:cNvSpPr txBox="1"/>
          <p:nvPr/>
        </p:nvSpPr>
        <p:spPr>
          <a:xfrm>
            <a:off x="3724709" y="6565604"/>
            <a:ext cx="37247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 de Monitoramento Bem-estar Estudantil </a:t>
            </a:r>
          </a:p>
        </p:txBody>
      </p:sp>
      <p:sp>
        <p:nvSpPr>
          <p:cNvPr id="14" name="Retângulo: Cantos Diagonais Arredondados 13">
            <a:extLst>
              <a:ext uri="{FF2B5EF4-FFF2-40B4-BE49-F238E27FC236}">
                <a16:creationId xmlns:a16="http://schemas.microsoft.com/office/drawing/2014/main" id="{377A1659-3B3C-40E4-A64F-E03D072FEFFD}"/>
              </a:ext>
            </a:extLst>
          </p:cNvPr>
          <p:cNvSpPr/>
          <p:nvPr/>
        </p:nvSpPr>
        <p:spPr>
          <a:xfrm>
            <a:off x="2176305" y="2759641"/>
            <a:ext cx="5553513" cy="3524378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371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63F35-6A46-4121-9287-8E6E24C2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945ADB-4552-459E-86C2-3B616D20E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Nosso site está pronto e disponível para uso, oferecendo uma solução prática e eficaz para o monitoramento da saúde mental dos estudantes universitários. </a:t>
            </a:r>
          </a:p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Ele promove intervenções precoces e suporte contínuo, contribuindo para um ambiente acadêmico mais saudável e seguro.</a:t>
            </a:r>
          </a:p>
          <a:p>
            <a:endParaRPr lang="pt-BR" dirty="0"/>
          </a:p>
        </p:txBody>
      </p:sp>
      <p:sp>
        <p:nvSpPr>
          <p:cNvPr id="4" name="Retângulo: Único Canto Recortado 3">
            <a:extLst>
              <a:ext uri="{FF2B5EF4-FFF2-40B4-BE49-F238E27FC236}">
                <a16:creationId xmlns:a16="http://schemas.microsoft.com/office/drawing/2014/main" id="{06290610-87F4-49A0-9BE2-984E26C09B3B}"/>
              </a:ext>
            </a:extLst>
          </p:cNvPr>
          <p:cNvSpPr/>
          <p:nvPr/>
        </p:nvSpPr>
        <p:spPr>
          <a:xfrm>
            <a:off x="0" y="6442745"/>
            <a:ext cx="3724712" cy="415255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8EE9C38-5C55-4E2E-9803-E12D7EC6EE28}"/>
              </a:ext>
            </a:extLst>
          </p:cNvPr>
          <p:cNvSpPr txBox="1"/>
          <p:nvPr/>
        </p:nvSpPr>
        <p:spPr>
          <a:xfrm>
            <a:off x="0" y="6565612"/>
            <a:ext cx="37247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Nikolas, Eduarda, João</a:t>
            </a:r>
          </a:p>
        </p:txBody>
      </p:sp>
      <p:sp>
        <p:nvSpPr>
          <p:cNvPr id="6" name="Retângulo: Único Canto Recortado 5">
            <a:extLst>
              <a:ext uri="{FF2B5EF4-FFF2-40B4-BE49-F238E27FC236}">
                <a16:creationId xmlns:a16="http://schemas.microsoft.com/office/drawing/2014/main" id="{E1AB9749-D0E6-484B-835D-FD5A800DC465}"/>
              </a:ext>
            </a:extLst>
          </p:cNvPr>
          <p:cNvSpPr/>
          <p:nvPr/>
        </p:nvSpPr>
        <p:spPr>
          <a:xfrm flipV="1">
            <a:off x="0" y="-3"/>
            <a:ext cx="8514827" cy="1035573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EA96AFF-5CBA-4B6C-B099-787333E76CEE}"/>
              </a:ext>
            </a:extLst>
          </p:cNvPr>
          <p:cNvSpPr txBox="1">
            <a:spLocks/>
          </p:cNvSpPr>
          <p:nvPr/>
        </p:nvSpPr>
        <p:spPr>
          <a:xfrm>
            <a:off x="0" y="184558"/>
            <a:ext cx="8596668" cy="851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Conclusão</a:t>
            </a:r>
          </a:p>
        </p:txBody>
      </p:sp>
      <p:sp>
        <p:nvSpPr>
          <p:cNvPr id="8" name="Retângulo: Único Canto Recortado 7">
            <a:extLst>
              <a:ext uri="{FF2B5EF4-FFF2-40B4-BE49-F238E27FC236}">
                <a16:creationId xmlns:a16="http://schemas.microsoft.com/office/drawing/2014/main" id="{45B93577-DFA7-40B1-AD17-25FA3E162817}"/>
              </a:ext>
            </a:extLst>
          </p:cNvPr>
          <p:cNvSpPr/>
          <p:nvPr/>
        </p:nvSpPr>
        <p:spPr>
          <a:xfrm flipH="1">
            <a:off x="3724712" y="6442741"/>
            <a:ext cx="3724710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Único Canto Recortado 8">
            <a:extLst>
              <a:ext uri="{FF2B5EF4-FFF2-40B4-BE49-F238E27FC236}">
                <a16:creationId xmlns:a16="http://schemas.microsoft.com/office/drawing/2014/main" id="{3D1A3865-829F-4DA2-8693-883F3C25BDA9}"/>
              </a:ext>
            </a:extLst>
          </p:cNvPr>
          <p:cNvSpPr/>
          <p:nvPr/>
        </p:nvSpPr>
        <p:spPr>
          <a:xfrm>
            <a:off x="7209037" y="6442737"/>
            <a:ext cx="480769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1A4C40E-58AC-40E8-9A09-D9AB40F76FC3}"/>
              </a:ext>
            </a:extLst>
          </p:cNvPr>
          <p:cNvSpPr txBox="1"/>
          <p:nvPr/>
        </p:nvSpPr>
        <p:spPr>
          <a:xfrm>
            <a:off x="3724709" y="6565604"/>
            <a:ext cx="37247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 de Monitoramento Bem-estar Estudantil </a:t>
            </a:r>
          </a:p>
        </p:txBody>
      </p:sp>
    </p:spTree>
    <p:extLst>
      <p:ext uri="{BB962C8B-B14F-4D97-AF65-F5344CB8AC3E}">
        <p14:creationId xmlns:p14="http://schemas.microsoft.com/office/powerpoint/2010/main" val="227605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Único Canto Recortado 3">
            <a:extLst>
              <a:ext uri="{FF2B5EF4-FFF2-40B4-BE49-F238E27FC236}">
                <a16:creationId xmlns:a16="http://schemas.microsoft.com/office/drawing/2014/main" id="{0D480A02-421A-46C2-A604-355486DE3204}"/>
              </a:ext>
            </a:extLst>
          </p:cNvPr>
          <p:cNvSpPr/>
          <p:nvPr/>
        </p:nvSpPr>
        <p:spPr>
          <a:xfrm flipV="1">
            <a:off x="0" y="-3"/>
            <a:ext cx="8514827" cy="1035573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1757BA-85B0-4824-964C-25BD6BE0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4558"/>
            <a:ext cx="8596668" cy="851016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54EB08-2316-491A-BADF-ACFC8A975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9743"/>
            <a:ext cx="8596668" cy="432161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Introdução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Contextualização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Objetivos</a:t>
            </a:r>
          </a:p>
          <a:p>
            <a:pPr>
              <a:buFont typeface="+mj-lt"/>
              <a:buAutoNum type="arabicPeriod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Projeto do Sistema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Usuários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Requisitos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Tecnologias</a:t>
            </a:r>
          </a:p>
          <a:p>
            <a:pPr>
              <a:buFont typeface="+mj-lt"/>
              <a:buAutoNum type="arabicPeriod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Desenvolvimento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Fluxo de telas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Testes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Conclusão</a:t>
            </a:r>
          </a:p>
        </p:txBody>
      </p:sp>
      <p:sp>
        <p:nvSpPr>
          <p:cNvPr id="7" name="Retângulo: Único Canto Recortado 6">
            <a:extLst>
              <a:ext uri="{FF2B5EF4-FFF2-40B4-BE49-F238E27FC236}">
                <a16:creationId xmlns:a16="http://schemas.microsoft.com/office/drawing/2014/main" id="{5C0E6F44-0FAB-4650-B64B-0FDDAE06EC58}"/>
              </a:ext>
            </a:extLst>
          </p:cNvPr>
          <p:cNvSpPr/>
          <p:nvPr/>
        </p:nvSpPr>
        <p:spPr>
          <a:xfrm>
            <a:off x="0" y="6442745"/>
            <a:ext cx="3724712" cy="415255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5E4D3FA-3317-4795-ACD2-3793134FAA55}"/>
              </a:ext>
            </a:extLst>
          </p:cNvPr>
          <p:cNvSpPr txBox="1"/>
          <p:nvPr/>
        </p:nvSpPr>
        <p:spPr>
          <a:xfrm>
            <a:off x="0" y="6565612"/>
            <a:ext cx="37247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Nikolas, Eduarda, João</a:t>
            </a:r>
          </a:p>
        </p:txBody>
      </p:sp>
      <p:sp>
        <p:nvSpPr>
          <p:cNvPr id="9" name="Retângulo: Único Canto Recortado 8">
            <a:extLst>
              <a:ext uri="{FF2B5EF4-FFF2-40B4-BE49-F238E27FC236}">
                <a16:creationId xmlns:a16="http://schemas.microsoft.com/office/drawing/2014/main" id="{FD5C0AFB-2643-40B0-803F-39B9500499C6}"/>
              </a:ext>
            </a:extLst>
          </p:cNvPr>
          <p:cNvSpPr/>
          <p:nvPr/>
        </p:nvSpPr>
        <p:spPr>
          <a:xfrm flipH="1">
            <a:off x="3724712" y="6442741"/>
            <a:ext cx="3724710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Único Canto Recortado 9">
            <a:extLst>
              <a:ext uri="{FF2B5EF4-FFF2-40B4-BE49-F238E27FC236}">
                <a16:creationId xmlns:a16="http://schemas.microsoft.com/office/drawing/2014/main" id="{63D67D48-5DA7-4282-A33F-325435AF9A32}"/>
              </a:ext>
            </a:extLst>
          </p:cNvPr>
          <p:cNvSpPr/>
          <p:nvPr/>
        </p:nvSpPr>
        <p:spPr>
          <a:xfrm>
            <a:off x="7209037" y="6442737"/>
            <a:ext cx="480769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380B1D6-1A52-4D42-9E64-3899ED74B432}"/>
              </a:ext>
            </a:extLst>
          </p:cNvPr>
          <p:cNvSpPr txBox="1"/>
          <p:nvPr/>
        </p:nvSpPr>
        <p:spPr>
          <a:xfrm>
            <a:off x="3724709" y="6565604"/>
            <a:ext cx="37247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 de Monitoramento Bem-estar Estudantil </a:t>
            </a:r>
          </a:p>
        </p:txBody>
      </p:sp>
    </p:spTree>
    <p:extLst>
      <p:ext uri="{BB962C8B-B14F-4D97-AF65-F5344CB8AC3E}">
        <p14:creationId xmlns:p14="http://schemas.microsoft.com/office/powerpoint/2010/main" val="205984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0BDE9-BD8E-4444-9807-46B414655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23053" y="609600"/>
            <a:ext cx="896022" cy="1320800"/>
          </a:xfrm>
        </p:spPr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F421F4-EBCF-4F0A-8334-C1ECBBC37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A saúde mental é essencial para o bem-estar geral dos estudantes. Nosso site oferece uma plataforma para monitorar e promover a saúde mental dos universitários, ajudando-os a gerenciar o estresse e as pressões acadêmicas.</a:t>
            </a:r>
          </a:p>
          <a:p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Estudantes universitários enfrentam desafios significativos que podem afetar sua saúde mental. Nossa plataforma visa fornecer suporte contínuo, facilitando a identificação precoce de problemas e oferecendo recursos para enfrentar esses desafios.</a:t>
            </a:r>
          </a:p>
          <a:p>
            <a:endParaRPr lang="pt-BR" dirty="0"/>
          </a:p>
        </p:txBody>
      </p:sp>
      <p:sp>
        <p:nvSpPr>
          <p:cNvPr id="4" name="Retângulo: Único Canto Recortado 3">
            <a:extLst>
              <a:ext uri="{FF2B5EF4-FFF2-40B4-BE49-F238E27FC236}">
                <a16:creationId xmlns:a16="http://schemas.microsoft.com/office/drawing/2014/main" id="{F5169E14-D593-4AF9-900E-4A1A7189AECB}"/>
              </a:ext>
            </a:extLst>
          </p:cNvPr>
          <p:cNvSpPr/>
          <p:nvPr/>
        </p:nvSpPr>
        <p:spPr>
          <a:xfrm>
            <a:off x="0" y="6442745"/>
            <a:ext cx="3724712" cy="415255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36292FC-602C-4A1B-A0BE-0CC70C8DA10A}"/>
              </a:ext>
            </a:extLst>
          </p:cNvPr>
          <p:cNvSpPr txBox="1"/>
          <p:nvPr/>
        </p:nvSpPr>
        <p:spPr>
          <a:xfrm>
            <a:off x="0" y="6565612"/>
            <a:ext cx="37247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Nikolas, Eduarda, João</a:t>
            </a:r>
          </a:p>
        </p:txBody>
      </p:sp>
      <p:sp>
        <p:nvSpPr>
          <p:cNvPr id="6" name="Retângulo: Único Canto Recortado 5">
            <a:extLst>
              <a:ext uri="{FF2B5EF4-FFF2-40B4-BE49-F238E27FC236}">
                <a16:creationId xmlns:a16="http://schemas.microsoft.com/office/drawing/2014/main" id="{5C447A27-CE07-4457-BFD8-E45D9ABC85FD}"/>
              </a:ext>
            </a:extLst>
          </p:cNvPr>
          <p:cNvSpPr/>
          <p:nvPr/>
        </p:nvSpPr>
        <p:spPr>
          <a:xfrm flipV="1">
            <a:off x="0" y="-3"/>
            <a:ext cx="8514827" cy="1035573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C2659AE-7F3D-4553-A6D6-D0AA9921A2B3}"/>
              </a:ext>
            </a:extLst>
          </p:cNvPr>
          <p:cNvSpPr txBox="1">
            <a:spLocks/>
          </p:cNvSpPr>
          <p:nvPr/>
        </p:nvSpPr>
        <p:spPr>
          <a:xfrm>
            <a:off x="0" y="184558"/>
            <a:ext cx="8596668" cy="851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Definição do problema</a:t>
            </a:r>
          </a:p>
        </p:txBody>
      </p:sp>
      <p:sp>
        <p:nvSpPr>
          <p:cNvPr id="8" name="Retângulo: Único Canto Recortado 7">
            <a:extLst>
              <a:ext uri="{FF2B5EF4-FFF2-40B4-BE49-F238E27FC236}">
                <a16:creationId xmlns:a16="http://schemas.microsoft.com/office/drawing/2014/main" id="{371D566F-2022-4FCF-894B-1DBA51635D97}"/>
              </a:ext>
            </a:extLst>
          </p:cNvPr>
          <p:cNvSpPr/>
          <p:nvPr/>
        </p:nvSpPr>
        <p:spPr>
          <a:xfrm flipH="1">
            <a:off x="3724712" y="6442741"/>
            <a:ext cx="3724710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Único Canto Recortado 8">
            <a:extLst>
              <a:ext uri="{FF2B5EF4-FFF2-40B4-BE49-F238E27FC236}">
                <a16:creationId xmlns:a16="http://schemas.microsoft.com/office/drawing/2014/main" id="{74E919C4-142A-4B7C-A071-25B17ED7C776}"/>
              </a:ext>
            </a:extLst>
          </p:cNvPr>
          <p:cNvSpPr/>
          <p:nvPr/>
        </p:nvSpPr>
        <p:spPr>
          <a:xfrm>
            <a:off x="7209037" y="6442737"/>
            <a:ext cx="480769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3D86F67-6305-4C11-B6F3-52DAB5E60BA5}"/>
              </a:ext>
            </a:extLst>
          </p:cNvPr>
          <p:cNvSpPr txBox="1"/>
          <p:nvPr/>
        </p:nvSpPr>
        <p:spPr>
          <a:xfrm>
            <a:off x="3724709" y="6565604"/>
            <a:ext cx="37247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 de Monitoramento Bem-estar Estudantil </a:t>
            </a:r>
          </a:p>
        </p:txBody>
      </p:sp>
    </p:spTree>
    <p:extLst>
      <p:ext uri="{BB962C8B-B14F-4D97-AF65-F5344CB8AC3E}">
        <p14:creationId xmlns:p14="http://schemas.microsoft.com/office/powerpoint/2010/main" val="64639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D0725-349F-4FCE-8AF4-E0CDCD35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CF28FD-DDE7-4F92-A527-B08112A6F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8131"/>
            <a:ext cx="8596668" cy="4203231"/>
          </a:xfrm>
        </p:spPr>
        <p:txBody>
          <a:bodyPr/>
          <a:lstStyle/>
          <a:p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Objetivo Geral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Criar uma ferramenta que monitore a saúde mental dos estudantes e ofereça suporte preventivo.</a:t>
            </a:r>
          </a:p>
          <a:p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Objetivos Específicos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Coletar dados sobre o bem-estar dos estudantes.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Detectar sinais de problemas de saúde mental.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Notificar profissionais para intervenções apropriadas.</a:t>
            </a:r>
          </a:p>
          <a:p>
            <a:endParaRPr lang="pt-BR" dirty="0"/>
          </a:p>
        </p:txBody>
      </p:sp>
      <p:sp>
        <p:nvSpPr>
          <p:cNvPr id="4" name="Retângulo: Único Canto Recortado 3">
            <a:extLst>
              <a:ext uri="{FF2B5EF4-FFF2-40B4-BE49-F238E27FC236}">
                <a16:creationId xmlns:a16="http://schemas.microsoft.com/office/drawing/2014/main" id="{42A51C99-0850-4EE8-9516-F2B53AE2E414}"/>
              </a:ext>
            </a:extLst>
          </p:cNvPr>
          <p:cNvSpPr/>
          <p:nvPr/>
        </p:nvSpPr>
        <p:spPr>
          <a:xfrm>
            <a:off x="0" y="6442745"/>
            <a:ext cx="3724712" cy="415255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8E5C4F-24FA-4E9D-92F3-B2053C31BA8A}"/>
              </a:ext>
            </a:extLst>
          </p:cNvPr>
          <p:cNvSpPr txBox="1"/>
          <p:nvPr/>
        </p:nvSpPr>
        <p:spPr>
          <a:xfrm>
            <a:off x="0" y="6565612"/>
            <a:ext cx="37247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Nikolas, Eduarda, João</a:t>
            </a:r>
          </a:p>
        </p:txBody>
      </p:sp>
      <p:sp>
        <p:nvSpPr>
          <p:cNvPr id="6" name="Retângulo: Único Canto Recortado 5">
            <a:extLst>
              <a:ext uri="{FF2B5EF4-FFF2-40B4-BE49-F238E27FC236}">
                <a16:creationId xmlns:a16="http://schemas.microsoft.com/office/drawing/2014/main" id="{242A3DC1-4550-4A6F-BA7E-C592EB41D653}"/>
              </a:ext>
            </a:extLst>
          </p:cNvPr>
          <p:cNvSpPr/>
          <p:nvPr/>
        </p:nvSpPr>
        <p:spPr>
          <a:xfrm flipV="1">
            <a:off x="0" y="-3"/>
            <a:ext cx="8514827" cy="1035573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372696F-1896-4542-A8D9-B5EF1B70D428}"/>
              </a:ext>
            </a:extLst>
          </p:cNvPr>
          <p:cNvSpPr txBox="1">
            <a:spLocks/>
          </p:cNvSpPr>
          <p:nvPr/>
        </p:nvSpPr>
        <p:spPr>
          <a:xfrm>
            <a:off x="0" y="184558"/>
            <a:ext cx="8596668" cy="851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Objetivos</a:t>
            </a:r>
          </a:p>
        </p:txBody>
      </p:sp>
      <p:sp>
        <p:nvSpPr>
          <p:cNvPr id="8" name="Retângulo: Único Canto Recortado 7">
            <a:extLst>
              <a:ext uri="{FF2B5EF4-FFF2-40B4-BE49-F238E27FC236}">
                <a16:creationId xmlns:a16="http://schemas.microsoft.com/office/drawing/2014/main" id="{774D10CE-A517-462F-B39F-6377D5DBC70F}"/>
              </a:ext>
            </a:extLst>
          </p:cNvPr>
          <p:cNvSpPr/>
          <p:nvPr/>
        </p:nvSpPr>
        <p:spPr>
          <a:xfrm flipH="1">
            <a:off x="3724712" y="6442741"/>
            <a:ext cx="3724710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Único Canto Recortado 8">
            <a:extLst>
              <a:ext uri="{FF2B5EF4-FFF2-40B4-BE49-F238E27FC236}">
                <a16:creationId xmlns:a16="http://schemas.microsoft.com/office/drawing/2014/main" id="{5D08A159-6553-422F-A1E0-61962DFCD59E}"/>
              </a:ext>
            </a:extLst>
          </p:cNvPr>
          <p:cNvSpPr/>
          <p:nvPr/>
        </p:nvSpPr>
        <p:spPr>
          <a:xfrm>
            <a:off x="7209037" y="6442737"/>
            <a:ext cx="480769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1C92818-1446-4BAF-926B-C141D24B7EFC}"/>
              </a:ext>
            </a:extLst>
          </p:cNvPr>
          <p:cNvSpPr txBox="1"/>
          <p:nvPr/>
        </p:nvSpPr>
        <p:spPr>
          <a:xfrm>
            <a:off x="3724709" y="6565604"/>
            <a:ext cx="37247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 de Monitoramento Bem-estar Estudantil </a:t>
            </a:r>
          </a:p>
        </p:txBody>
      </p:sp>
    </p:spTree>
    <p:extLst>
      <p:ext uri="{BB962C8B-B14F-4D97-AF65-F5344CB8AC3E}">
        <p14:creationId xmlns:p14="http://schemas.microsoft.com/office/powerpoint/2010/main" val="197493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21A26-E199-473B-8CB4-7391A541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628AEB-537F-4F9C-959D-9ECA52F8A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>
            <a:noAutofit/>
          </a:bodyPr>
          <a:lstStyle/>
          <a:p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Os principais usuários são os estudantes da Faculdade Horizonte Azul, que usarão a plataforma para monitorar sua saúde mental. Profissionais da universidade também usarão o sistema para acompanhar e intervir quando necessário.</a:t>
            </a:r>
          </a:p>
          <a:p>
            <a:r>
              <a:rPr lang="pt-BR" sz="1500" b="1" dirty="0">
                <a:latin typeface="Calibri" panose="020F0502020204030204" pitchFamily="34" charset="0"/>
                <a:cs typeface="Calibri" panose="020F0502020204030204" pitchFamily="34" charset="0"/>
              </a:rPr>
              <a:t>Estudante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500" b="1" dirty="0">
                <a:latin typeface="Calibri" panose="020F0502020204030204" pitchFamily="34" charset="0"/>
                <a:cs typeface="Calibri" panose="020F0502020204030204" pitchFamily="34" charset="0"/>
              </a:rPr>
              <a:t>Objetivos: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 Monitorar sua saúde mental, obter feedback e recursos para melhorar seu bem-estar.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500" b="1" dirty="0">
                <a:latin typeface="Calibri" panose="020F0502020204030204" pitchFamily="34" charset="0"/>
                <a:cs typeface="Calibri" panose="020F0502020204030204" pitchFamily="34" charset="0"/>
              </a:rPr>
              <a:t>Necessidades: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 Interface intuitiva, questionários de avaliação, feedback personalizado, acesso a recursos de apoio.</a:t>
            </a:r>
          </a:p>
          <a:p>
            <a:r>
              <a:rPr lang="pt-BR" sz="1500" b="1" dirty="0">
                <a:latin typeface="Calibri" panose="020F0502020204030204" pitchFamily="34" charset="0"/>
                <a:cs typeface="Calibri" panose="020F0502020204030204" pitchFamily="34" charset="0"/>
              </a:rPr>
              <a:t>Profissional de Saúde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500" b="1" dirty="0">
                <a:latin typeface="Calibri" panose="020F0502020204030204" pitchFamily="34" charset="0"/>
                <a:cs typeface="Calibri" panose="020F0502020204030204" pitchFamily="34" charset="0"/>
              </a:rPr>
              <a:t>Objetivos: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 Monitorar a saúde mental dos estudantes, identificar sinais de problemas, intervir quando necessário.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: Único Canto Recortado 3">
            <a:extLst>
              <a:ext uri="{FF2B5EF4-FFF2-40B4-BE49-F238E27FC236}">
                <a16:creationId xmlns:a16="http://schemas.microsoft.com/office/drawing/2014/main" id="{A82F92C4-5F4B-4E9A-9C9B-645DBD1BA248}"/>
              </a:ext>
            </a:extLst>
          </p:cNvPr>
          <p:cNvSpPr/>
          <p:nvPr/>
        </p:nvSpPr>
        <p:spPr>
          <a:xfrm>
            <a:off x="0" y="6442745"/>
            <a:ext cx="3724712" cy="415255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737E170-3883-42BC-9092-72F6F369019E}"/>
              </a:ext>
            </a:extLst>
          </p:cNvPr>
          <p:cNvSpPr txBox="1"/>
          <p:nvPr/>
        </p:nvSpPr>
        <p:spPr>
          <a:xfrm>
            <a:off x="0" y="6565612"/>
            <a:ext cx="37247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Nikolas, Eduarda, João</a:t>
            </a:r>
          </a:p>
        </p:txBody>
      </p:sp>
      <p:sp>
        <p:nvSpPr>
          <p:cNvPr id="6" name="Retângulo: Único Canto Recortado 5">
            <a:extLst>
              <a:ext uri="{FF2B5EF4-FFF2-40B4-BE49-F238E27FC236}">
                <a16:creationId xmlns:a16="http://schemas.microsoft.com/office/drawing/2014/main" id="{CF48595F-F115-4A2D-B753-DBDDFAA570E9}"/>
              </a:ext>
            </a:extLst>
          </p:cNvPr>
          <p:cNvSpPr/>
          <p:nvPr/>
        </p:nvSpPr>
        <p:spPr>
          <a:xfrm flipV="1">
            <a:off x="0" y="-3"/>
            <a:ext cx="8514827" cy="1035573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5235520-D557-47E4-B0AC-CD26CBA41EB0}"/>
              </a:ext>
            </a:extLst>
          </p:cNvPr>
          <p:cNvSpPr txBox="1">
            <a:spLocks/>
          </p:cNvSpPr>
          <p:nvPr/>
        </p:nvSpPr>
        <p:spPr>
          <a:xfrm>
            <a:off x="0" y="184558"/>
            <a:ext cx="8596668" cy="851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Perfis de usuário</a:t>
            </a:r>
          </a:p>
        </p:txBody>
      </p:sp>
      <p:sp>
        <p:nvSpPr>
          <p:cNvPr id="8" name="Retângulo: Único Canto Recortado 7">
            <a:extLst>
              <a:ext uri="{FF2B5EF4-FFF2-40B4-BE49-F238E27FC236}">
                <a16:creationId xmlns:a16="http://schemas.microsoft.com/office/drawing/2014/main" id="{25AD07C6-4A4B-4EA7-B85F-7B0CAED31B57}"/>
              </a:ext>
            </a:extLst>
          </p:cNvPr>
          <p:cNvSpPr/>
          <p:nvPr/>
        </p:nvSpPr>
        <p:spPr>
          <a:xfrm flipH="1">
            <a:off x="3724712" y="6442741"/>
            <a:ext cx="3724710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Único Canto Recortado 8">
            <a:extLst>
              <a:ext uri="{FF2B5EF4-FFF2-40B4-BE49-F238E27FC236}">
                <a16:creationId xmlns:a16="http://schemas.microsoft.com/office/drawing/2014/main" id="{606CD369-E8F1-414B-8A54-B4EBE7F80A1F}"/>
              </a:ext>
            </a:extLst>
          </p:cNvPr>
          <p:cNvSpPr/>
          <p:nvPr/>
        </p:nvSpPr>
        <p:spPr>
          <a:xfrm>
            <a:off x="7209037" y="6442737"/>
            <a:ext cx="480769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B32139A-D735-4EC1-B10D-FA7FB7A9C95D}"/>
              </a:ext>
            </a:extLst>
          </p:cNvPr>
          <p:cNvSpPr txBox="1"/>
          <p:nvPr/>
        </p:nvSpPr>
        <p:spPr>
          <a:xfrm>
            <a:off x="3724709" y="6565604"/>
            <a:ext cx="37247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 de Monitoramento Bem-estar Estudantil </a:t>
            </a:r>
          </a:p>
        </p:txBody>
      </p:sp>
    </p:spTree>
    <p:extLst>
      <p:ext uri="{BB962C8B-B14F-4D97-AF65-F5344CB8AC3E}">
        <p14:creationId xmlns:p14="http://schemas.microsoft.com/office/powerpoint/2010/main" val="393226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088A2-2097-4928-A252-33346D07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F70F7B-5EF0-45F6-9FFC-7CB336656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0130"/>
            <a:ext cx="8596668" cy="5028269"/>
          </a:xfrm>
        </p:spPr>
        <p:txBody>
          <a:bodyPr>
            <a:normAutofit/>
          </a:bodyPr>
          <a:lstStyle/>
          <a:p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A plataforma garante a privacidade e segurança dos dados dos usuários, é acessível e fácil de usar, e permite a coleta e análise de informações sobre a saúde mental dos estudantes.</a:t>
            </a:r>
            <a:endParaRPr lang="pt-BR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700" b="1" dirty="0">
                <a:latin typeface="Calibri" panose="020F0502020204030204" pitchFamily="34" charset="0"/>
                <a:cs typeface="Calibri" panose="020F0502020204030204" pitchFamily="34" charset="0"/>
              </a:rPr>
              <a:t>Histórias de Usuário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500" b="1" dirty="0">
                <a:latin typeface="Calibri" panose="020F0502020204030204" pitchFamily="34" charset="0"/>
                <a:cs typeface="Calibri" panose="020F0502020204030204" pitchFamily="34" charset="0"/>
              </a:rPr>
              <a:t>Estudante: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 Como estudante, quero acessar a plataforma de saúde mental para monitorar meu bem-estar, preencher questionários regulares e receber feedback personalizado.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500" b="1" dirty="0">
                <a:latin typeface="Calibri" panose="020F0502020204030204" pitchFamily="34" charset="0"/>
                <a:cs typeface="Calibri" panose="020F0502020204030204" pitchFamily="34" charset="0"/>
              </a:rPr>
              <a:t>Profissional de Saúde: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 Como profissional de saúde da universidade, quero acessar relatórios de saúde mental dos estudantes para identificar aqueles que precisam de intervenção e fornecer suporte adequado.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500" b="1" dirty="0">
                <a:latin typeface="Calibri" panose="020F0502020204030204" pitchFamily="34" charset="0"/>
                <a:cs typeface="Calibri" panose="020F0502020204030204" pitchFamily="34" charset="0"/>
              </a:rPr>
              <a:t>Administrador: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 Como administrador da plataforma, quero gerenciar usuários, ajustar configurações do sistema e garantir a segurança dos dados dos estudantes.</a:t>
            </a:r>
            <a:endParaRPr lang="pt-BR" dirty="0"/>
          </a:p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Requisitos Funcionais: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460" dirty="0">
                <a:latin typeface="Calibri" panose="020F0502020204030204" pitchFamily="34" charset="0"/>
                <a:cs typeface="Calibri" panose="020F0502020204030204" pitchFamily="34" charset="0"/>
              </a:rPr>
              <a:t>Autenticação de Usuário, Questionário de Avaliação;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460" dirty="0">
                <a:latin typeface="Calibri" panose="020F0502020204030204" pitchFamily="34" charset="0"/>
                <a:cs typeface="Calibri" panose="020F0502020204030204" pitchFamily="34" charset="0"/>
              </a:rPr>
              <a:t>Feedback Personalizado;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460" dirty="0">
                <a:latin typeface="Calibri" panose="020F0502020204030204" pitchFamily="34" charset="0"/>
                <a:cs typeface="Calibri" panose="020F0502020204030204" pitchFamily="34" charset="0"/>
              </a:rPr>
              <a:t>Painel Administrativo e Gerenciamento de Usuários.</a:t>
            </a:r>
          </a:p>
        </p:txBody>
      </p:sp>
      <p:sp>
        <p:nvSpPr>
          <p:cNvPr id="4" name="Retângulo: Único Canto Recortado 3">
            <a:extLst>
              <a:ext uri="{FF2B5EF4-FFF2-40B4-BE49-F238E27FC236}">
                <a16:creationId xmlns:a16="http://schemas.microsoft.com/office/drawing/2014/main" id="{05A3268B-2D7D-4CB3-9851-61A0C221A88F}"/>
              </a:ext>
            </a:extLst>
          </p:cNvPr>
          <p:cNvSpPr/>
          <p:nvPr/>
        </p:nvSpPr>
        <p:spPr>
          <a:xfrm>
            <a:off x="0" y="6442745"/>
            <a:ext cx="3724712" cy="415255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9AED7A-507F-4F33-AB46-41B232477D1F}"/>
              </a:ext>
            </a:extLst>
          </p:cNvPr>
          <p:cNvSpPr txBox="1"/>
          <p:nvPr/>
        </p:nvSpPr>
        <p:spPr>
          <a:xfrm>
            <a:off x="0" y="6565612"/>
            <a:ext cx="37247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Nikolas, Eduarda, João</a:t>
            </a:r>
          </a:p>
        </p:txBody>
      </p:sp>
      <p:sp>
        <p:nvSpPr>
          <p:cNvPr id="6" name="Retângulo: Único Canto Recortado 5">
            <a:extLst>
              <a:ext uri="{FF2B5EF4-FFF2-40B4-BE49-F238E27FC236}">
                <a16:creationId xmlns:a16="http://schemas.microsoft.com/office/drawing/2014/main" id="{F4CF2B63-2BEA-4B9F-B607-6B480F43926B}"/>
              </a:ext>
            </a:extLst>
          </p:cNvPr>
          <p:cNvSpPr/>
          <p:nvPr/>
        </p:nvSpPr>
        <p:spPr>
          <a:xfrm flipV="1">
            <a:off x="0" y="-3"/>
            <a:ext cx="8514827" cy="1035573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C30E9A9-326F-4AF3-91CF-2C2963409760}"/>
              </a:ext>
            </a:extLst>
          </p:cNvPr>
          <p:cNvSpPr txBox="1">
            <a:spLocks/>
          </p:cNvSpPr>
          <p:nvPr/>
        </p:nvSpPr>
        <p:spPr>
          <a:xfrm>
            <a:off x="0" y="184558"/>
            <a:ext cx="8596668" cy="851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Histórias de usuário / Requisitos</a:t>
            </a:r>
          </a:p>
        </p:txBody>
      </p:sp>
      <p:sp>
        <p:nvSpPr>
          <p:cNvPr id="8" name="Retângulo: Único Canto Recortado 7">
            <a:extLst>
              <a:ext uri="{FF2B5EF4-FFF2-40B4-BE49-F238E27FC236}">
                <a16:creationId xmlns:a16="http://schemas.microsoft.com/office/drawing/2014/main" id="{2F73A6F5-0DBD-4965-A4AB-EB6400B62DCD}"/>
              </a:ext>
            </a:extLst>
          </p:cNvPr>
          <p:cNvSpPr/>
          <p:nvPr/>
        </p:nvSpPr>
        <p:spPr>
          <a:xfrm flipH="1">
            <a:off x="3724712" y="6442741"/>
            <a:ext cx="3724710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Único Canto Recortado 8">
            <a:extLst>
              <a:ext uri="{FF2B5EF4-FFF2-40B4-BE49-F238E27FC236}">
                <a16:creationId xmlns:a16="http://schemas.microsoft.com/office/drawing/2014/main" id="{371D2407-14DB-4EA6-8768-85071C2ECF79}"/>
              </a:ext>
            </a:extLst>
          </p:cNvPr>
          <p:cNvSpPr/>
          <p:nvPr/>
        </p:nvSpPr>
        <p:spPr>
          <a:xfrm>
            <a:off x="7209037" y="6442737"/>
            <a:ext cx="480769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9454A90-AA1B-46F9-BBA9-861AC65A3DCC}"/>
              </a:ext>
            </a:extLst>
          </p:cNvPr>
          <p:cNvSpPr txBox="1"/>
          <p:nvPr/>
        </p:nvSpPr>
        <p:spPr>
          <a:xfrm>
            <a:off x="3724709" y="6565604"/>
            <a:ext cx="37247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 de Monitoramento Bem-estar Estudantil </a:t>
            </a:r>
          </a:p>
        </p:txBody>
      </p:sp>
    </p:spTree>
    <p:extLst>
      <p:ext uri="{BB962C8B-B14F-4D97-AF65-F5344CB8AC3E}">
        <p14:creationId xmlns:p14="http://schemas.microsoft.com/office/powerpoint/2010/main" val="3471562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2CD92-594B-404A-B276-F5EA2E9E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F7679D-4821-47FF-9268-4F04706AF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535"/>
            <a:ext cx="8596668" cy="4445827"/>
          </a:xfrm>
        </p:spPr>
        <p:txBody>
          <a:bodyPr>
            <a:normAutofit/>
          </a:bodyPr>
          <a:lstStyle/>
          <a:p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Utilizamos tecnologias web modernas para desenvolver uma interface intuitiva e responsiva, acessível tanto em dispositivos móveis quanto em desktops. A segurança e a privacidade dos dados são prioridades fundamentais.</a:t>
            </a:r>
          </a:p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O desenvolvimento do site envolveu diversas tecnologias para garantir sua eficácia e eficiência: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HTML5: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Utilizado para estruturar o conteúdo das páginas, garantindo a semântica e acessibilidade.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CSS3: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Aplicado para estilização e layout, utilizando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Flexbox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e Grid para uma interface responsiva e atraente.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Usado para adicionar interatividade, como validação de formulários e manipulação de dados em tempo real.</a:t>
            </a:r>
          </a:p>
          <a:p>
            <a:endParaRPr lang="pt-BR" dirty="0"/>
          </a:p>
        </p:txBody>
      </p:sp>
      <p:sp>
        <p:nvSpPr>
          <p:cNvPr id="4" name="Retângulo: Único Canto Recortado 3">
            <a:extLst>
              <a:ext uri="{FF2B5EF4-FFF2-40B4-BE49-F238E27FC236}">
                <a16:creationId xmlns:a16="http://schemas.microsoft.com/office/drawing/2014/main" id="{4B530410-98AF-4379-87E3-2F31F2F9A8AD}"/>
              </a:ext>
            </a:extLst>
          </p:cNvPr>
          <p:cNvSpPr/>
          <p:nvPr/>
        </p:nvSpPr>
        <p:spPr>
          <a:xfrm>
            <a:off x="0" y="6442745"/>
            <a:ext cx="3724712" cy="415255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E78234D-BBA2-4F2E-ADCE-A8FFF4FB641A}"/>
              </a:ext>
            </a:extLst>
          </p:cNvPr>
          <p:cNvSpPr txBox="1"/>
          <p:nvPr/>
        </p:nvSpPr>
        <p:spPr>
          <a:xfrm>
            <a:off x="0" y="6565612"/>
            <a:ext cx="37247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Nikolas, Eduarda, João</a:t>
            </a:r>
          </a:p>
        </p:txBody>
      </p:sp>
      <p:sp>
        <p:nvSpPr>
          <p:cNvPr id="6" name="Retângulo: Único Canto Recortado 5">
            <a:extLst>
              <a:ext uri="{FF2B5EF4-FFF2-40B4-BE49-F238E27FC236}">
                <a16:creationId xmlns:a16="http://schemas.microsoft.com/office/drawing/2014/main" id="{8C0DE6E6-2E99-4183-9864-A49858A310BA}"/>
              </a:ext>
            </a:extLst>
          </p:cNvPr>
          <p:cNvSpPr/>
          <p:nvPr/>
        </p:nvSpPr>
        <p:spPr>
          <a:xfrm flipV="1">
            <a:off x="0" y="-3"/>
            <a:ext cx="8514827" cy="1035573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A64F63B-5BB6-449C-83D0-F6A416B10678}"/>
              </a:ext>
            </a:extLst>
          </p:cNvPr>
          <p:cNvSpPr txBox="1">
            <a:spLocks/>
          </p:cNvSpPr>
          <p:nvPr/>
        </p:nvSpPr>
        <p:spPr>
          <a:xfrm>
            <a:off x="0" y="184558"/>
            <a:ext cx="8596668" cy="851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Tecnologias utilizadas</a:t>
            </a:r>
          </a:p>
        </p:txBody>
      </p:sp>
      <p:sp>
        <p:nvSpPr>
          <p:cNvPr id="8" name="Retângulo: Único Canto Recortado 7">
            <a:extLst>
              <a:ext uri="{FF2B5EF4-FFF2-40B4-BE49-F238E27FC236}">
                <a16:creationId xmlns:a16="http://schemas.microsoft.com/office/drawing/2014/main" id="{899AF259-20E8-4115-8C14-1CD4C84B77C0}"/>
              </a:ext>
            </a:extLst>
          </p:cNvPr>
          <p:cNvSpPr/>
          <p:nvPr/>
        </p:nvSpPr>
        <p:spPr>
          <a:xfrm flipH="1">
            <a:off x="3724712" y="6442741"/>
            <a:ext cx="3724710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Único Canto Recortado 8">
            <a:extLst>
              <a:ext uri="{FF2B5EF4-FFF2-40B4-BE49-F238E27FC236}">
                <a16:creationId xmlns:a16="http://schemas.microsoft.com/office/drawing/2014/main" id="{A1D9C58C-D9EA-417D-8528-68BF951EF115}"/>
              </a:ext>
            </a:extLst>
          </p:cNvPr>
          <p:cNvSpPr/>
          <p:nvPr/>
        </p:nvSpPr>
        <p:spPr>
          <a:xfrm>
            <a:off x="7209037" y="6442737"/>
            <a:ext cx="480769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A991A51-26FD-40BB-AEC0-A21B7F2E110D}"/>
              </a:ext>
            </a:extLst>
          </p:cNvPr>
          <p:cNvSpPr txBox="1"/>
          <p:nvPr/>
        </p:nvSpPr>
        <p:spPr>
          <a:xfrm>
            <a:off x="3724709" y="6565604"/>
            <a:ext cx="37247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 de Monitoramento Bem-estar Estudantil </a:t>
            </a:r>
          </a:p>
        </p:txBody>
      </p:sp>
    </p:spTree>
    <p:extLst>
      <p:ext uri="{BB962C8B-B14F-4D97-AF65-F5344CB8AC3E}">
        <p14:creationId xmlns:p14="http://schemas.microsoft.com/office/powerpoint/2010/main" val="3771124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3AC43-4C98-4587-A9C2-62D1238E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225C6B-9AEE-4BCE-99F0-10108DB5D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8213"/>
            <a:ext cx="8596668" cy="4884516"/>
          </a:xfrm>
        </p:spPr>
        <p:txBody>
          <a:bodyPr>
            <a:normAutofit/>
          </a:bodyPr>
          <a:lstStyle/>
          <a:p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O fluxo de telas do usuário foi projetado para ser intuitivo e eficiente, facilitando a navegação e a interação com a plataforma: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Tela de Login, Tela de Cadastro (para novos usuários);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Tela de Avaliação, Tela de Resultados;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Tela de Recursos, Painel Administrativo (para profissionais);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Tela de Configurações e Tela de Ajuda/Suporte.</a:t>
            </a:r>
          </a:p>
          <a:p>
            <a:endParaRPr lang="pt-BR" u="sng" dirty="0"/>
          </a:p>
        </p:txBody>
      </p:sp>
      <p:sp>
        <p:nvSpPr>
          <p:cNvPr id="4" name="Retângulo: Único Canto Recortado 3">
            <a:extLst>
              <a:ext uri="{FF2B5EF4-FFF2-40B4-BE49-F238E27FC236}">
                <a16:creationId xmlns:a16="http://schemas.microsoft.com/office/drawing/2014/main" id="{77277BAE-2844-47D5-8774-C15A40F361A9}"/>
              </a:ext>
            </a:extLst>
          </p:cNvPr>
          <p:cNvSpPr/>
          <p:nvPr/>
        </p:nvSpPr>
        <p:spPr>
          <a:xfrm>
            <a:off x="0" y="6442745"/>
            <a:ext cx="3724712" cy="415255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16BB810-3D5B-4516-AEE6-F03DA8743923}"/>
              </a:ext>
            </a:extLst>
          </p:cNvPr>
          <p:cNvSpPr txBox="1"/>
          <p:nvPr/>
        </p:nvSpPr>
        <p:spPr>
          <a:xfrm>
            <a:off x="0" y="6565612"/>
            <a:ext cx="37247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Nikolas, Eduarda, João</a:t>
            </a:r>
          </a:p>
        </p:txBody>
      </p:sp>
      <p:sp>
        <p:nvSpPr>
          <p:cNvPr id="6" name="Retângulo: Único Canto Recortado 5">
            <a:extLst>
              <a:ext uri="{FF2B5EF4-FFF2-40B4-BE49-F238E27FC236}">
                <a16:creationId xmlns:a16="http://schemas.microsoft.com/office/drawing/2014/main" id="{6AF43551-7975-4DBE-A95D-9FC91151D49A}"/>
              </a:ext>
            </a:extLst>
          </p:cNvPr>
          <p:cNvSpPr/>
          <p:nvPr/>
        </p:nvSpPr>
        <p:spPr>
          <a:xfrm flipV="1">
            <a:off x="0" y="-3"/>
            <a:ext cx="8514827" cy="1035573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4D68E8D-CDDB-4572-A287-3210E9221653}"/>
              </a:ext>
            </a:extLst>
          </p:cNvPr>
          <p:cNvSpPr txBox="1">
            <a:spLocks/>
          </p:cNvSpPr>
          <p:nvPr/>
        </p:nvSpPr>
        <p:spPr>
          <a:xfrm>
            <a:off x="0" y="184558"/>
            <a:ext cx="8596668" cy="851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User </a:t>
            </a:r>
            <a:r>
              <a:rPr lang="pt-BR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flow</a:t>
            </a: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pt-BR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Screen</a:t>
            </a: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flow</a:t>
            </a:r>
            <a:endParaRPr lang="pt-B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tângulo: Único Canto Recortado 7">
            <a:extLst>
              <a:ext uri="{FF2B5EF4-FFF2-40B4-BE49-F238E27FC236}">
                <a16:creationId xmlns:a16="http://schemas.microsoft.com/office/drawing/2014/main" id="{E9C1F622-5874-482B-8155-B02E9FBACA0C}"/>
              </a:ext>
            </a:extLst>
          </p:cNvPr>
          <p:cNvSpPr/>
          <p:nvPr/>
        </p:nvSpPr>
        <p:spPr>
          <a:xfrm flipH="1">
            <a:off x="3724712" y="6442741"/>
            <a:ext cx="3724710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Único Canto Recortado 8">
            <a:extLst>
              <a:ext uri="{FF2B5EF4-FFF2-40B4-BE49-F238E27FC236}">
                <a16:creationId xmlns:a16="http://schemas.microsoft.com/office/drawing/2014/main" id="{0C772171-8A12-4784-8BF7-77F7EF401E73}"/>
              </a:ext>
            </a:extLst>
          </p:cNvPr>
          <p:cNvSpPr/>
          <p:nvPr/>
        </p:nvSpPr>
        <p:spPr>
          <a:xfrm>
            <a:off x="7209037" y="6442737"/>
            <a:ext cx="480769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AE4209F-CE78-40B9-9DD2-09CBF243FF22}"/>
              </a:ext>
            </a:extLst>
          </p:cNvPr>
          <p:cNvSpPr txBox="1"/>
          <p:nvPr/>
        </p:nvSpPr>
        <p:spPr>
          <a:xfrm>
            <a:off x="3724709" y="6565604"/>
            <a:ext cx="37247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 de Monitoramento Bem-estar Estudantil </a:t>
            </a:r>
          </a:p>
        </p:txBody>
      </p:sp>
    </p:spTree>
    <p:extLst>
      <p:ext uri="{BB962C8B-B14F-4D97-AF65-F5344CB8AC3E}">
        <p14:creationId xmlns:p14="http://schemas.microsoft.com/office/powerpoint/2010/main" val="195914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38061-0F13-49DE-BE58-91300078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B71424-2CCF-4341-A66F-CA48C2A4E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2189"/>
            <a:ext cx="8596668" cy="4399174"/>
          </a:xfrm>
        </p:spPr>
        <p:txBody>
          <a:bodyPr>
            <a:normAutofit/>
          </a:bodyPr>
          <a:lstStyle/>
          <a:p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Realizamos testes de usabilidade com estudantes para garantir que a plataforma seja intuitiva e eficaz. </a:t>
            </a:r>
          </a:p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Os testes de segurança foram conduzidos para proteger os dados dos usuários e assegurar a conformidade com normas de privacidade.</a:t>
            </a:r>
          </a:p>
          <a:p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Testes Funcionais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Teste de Unidade: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Verificação de componentes individuais do código, como funções e métodos, para garantir que funcionem corretamente.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Teste de Integração: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Avaliação de conjuntos de componentes que interagem entre si, garantindo que funcionem juntos conforme esperado.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Teste de Sistema: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Teste do sistema completo para assegurar que todos os requisitos funcionais sejam atendidos.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Teste de Aceitação: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Validação final do sistema com base em critérios de aceitação definidos pelos usuários e stakeholders.</a:t>
            </a:r>
          </a:p>
          <a:p>
            <a:endParaRPr lang="pt-BR" dirty="0"/>
          </a:p>
        </p:txBody>
      </p:sp>
      <p:sp>
        <p:nvSpPr>
          <p:cNvPr id="4" name="Retângulo: Único Canto Recortado 3">
            <a:extLst>
              <a:ext uri="{FF2B5EF4-FFF2-40B4-BE49-F238E27FC236}">
                <a16:creationId xmlns:a16="http://schemas.microsoft.com/office/drawing/2014/main" id="{C4ED8299-2C01-4E91-B0D3-DB21E06FFA2B}"/>
              </a:ext>
            </a:extLst>
          </p:cNvPr>
          <p:cNvSpPr/>
          <p:nvPr/>
        </p:nvSpPr>
        <p:spPr>
          <a:xfrm>
            <a:off x="0" y="6442745"/>
            <a:ext cx="3724712" cy="415255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5782F20-7986-406D-AFD1-C43F44174427}"/>
              </a:ext>
            </a:extLst>
          </p:cNvPr>
          <p:cNvSpPr txBox="1"/>
          <p:nvPr/>
        </p:nvSpPr>
        <p:spPr>
          <a:xfrm>
            <a:off x="0" y="6565612"/>
            <a:ext cx="37247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Nikolas, Eduarda, João</a:t>
            </a:r>
          </a:p>
        </p:txBody>
      </p:sp>
      <p:sp>
        <p:nvSpPr>
          <p:cNvPr id="6" name="Retângulo: Único Canto Recortado 5">
            <a:extLst>
              <a:ext uri="{FF2B5EF4-FFF2-40B4-BE49-F238E27FC236}">
                <a16:creationId xmlns:a16="http://schemas.microsoft.com/office/drawing/2014/main" id="{F8E6E23E-6D49-4995-8CEA-C5700A587DA0}"/>
              </a:ext>
            </a:extLst>
          </p:cNvPr>
          <p:cNvSpPr/>
          <p:nvPr/>
        </p:nvSpPr>
        <p:spPr>
          <a:xfrm flipV="1">
            <a:off x="0" y="-3"/>
            <a:ext cx="8514827" cy="1035573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A55632F-0AFA-4757-90D8-91663CA449BF}"/>
              </a:ext>
            </a:extLst>
          </p:cNvPr>
          <p:cNvSpPr txBox="1">
            <a:spLocks/>
          </p:cNvSpPr>
          <p:nvPr/>
        </p:nvSpPr>
        <p:spPr>
          <a:xfrm>
            <a:off x="0" y="184558"/>
            <a:ext cx="8596668" cy="851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Testes</a:t>
            </a:r>
          </a:p>
        </p:txBody>
      </p:sp>
      <p:sp>
        <p:nvSpPr>
          <p:cNvPr id="8" name="Retângulo: Único Canto Recortado 7">
            <a:extLst>
              <a:ext uri="{FF2B5EF4-FFF2-40B4-BE49-F238E27FC236}">
                <a16:creationId xmlns:a16="http://schemas.microsoft.com/office/drawing/2014/main" id="{D34B4138-20FE-4D81-9EA0-FE10BEDA6F06}"/>
              </a:ext>
            </a:extLst>
          </p:cNvPr>
          <p:cNvSpPr/>
          <p:nvPr/>
        </p:nvSpPr>
        <p:spPr>
          <a:xfrm flipH="1">
            <a:off x="3724712" y="6442741"/>
            <a:ext cx="3724710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Único Canto Recortado 8">
            <a:extLst>
              <a:ext uri="{FF2B5EF4-FFF2-40B4-BE49-F238E27FC236}">
                <a16:creationId xmlns:a16="http://schemas.microsoft.com/office/drawing/2014/main" id="{5F44B98F-1734-4A52-A9C1-026F96F3E3F0}"/>
              </a:ext>
            </a:extLst>
          </p:cNvPr>
          <p:cNvSpPr/>
          <p:nvPr/>
        </p:nvSpPr>
        <p:spPr>
          <a:xfrm>
            <a:off x="7209037" y="6442737"/>
            <a:ext cx="480769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56209AF-6DD7-402A-BC48-A5D7DD28ECC8}"/>
              </a:ext>
            </a:extLst>
          </p:cNvPr>
          <p:cNvSpPr txBox="1"/>
          <p:nvPr/>
        </p:nvSpPr>
        <p:spPr>
          <a:xfrm>
            <a:off x="3724709" y="6565604"/>
            <a:ext cx="37247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 de Monitoramento Bem-estar Estudantil </a:t>
            </a:r>
          </a:p>
        </p:txBody>
      </p:sp>
    </p:spTree>
    <p:extLst>
      <p:ext uri="{BB962C8B-B14F-4D97-AF65-F5344CB8AC3E}">
        <p14:creationId xmlns:p14="http://schemas.microsoft.com/office/powerpoint/2010/main" val="17668457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</TotalTime>
  <Words>859</Words>
  <Application>Microsoft Office PowerPoint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Wingdings 3</vt:lpstr>
      <vt:lpstr>Facetado</vt:lpstr>
      <vt:lpstr> Monitoramento Bem-estar   Estudantil</vt:lpstr>
      <vt:lpstr> Sumário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Monitoramento bem-estar estudantil</dc:title>
  <dc:creator>tartaruga gigant</dc:creator>
  <cp:lastModifiedBy>tartaruga gigant</cp:lastModifiedBy>
  <cp:revision>9</cp:revision>
  <dcterms:created xsi:type="dcterms:W3CDTF">2024-06-20T16:34:06Z</dcterms:created>
  <dcterms:modified xsi:type="dcterms:W3CDTF">2024-06-20T19:58:21Z</dcterms:modified>
</cp:coreProperties>
</file>