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  <p:sldMasterId id="2147483667" r:id="rId3"/>
    <p:sldMasterId id="2147483668" r:id="rId4"/>
    <p:sldMasterId id="2147483669" r:id="rId5"/>
    <p:sldMasterId id="2147483670" r:id="rId6"/>
    <p:sldMasterId id="2147483671" r:id="rId7"/>
    <p:sldMasterId id="2147483672" r:id="rId8"/>
    <p:sldMasterId id="2147483673" r:id="rId9"/>
    <p:sldMasterId id="2147483674" r:id="rId10"/>
    <p:sldMasterId id="2147483675" r:id="rId11"/>
    <p:sldMasterId id="2147483676" r:id="rId12"/>
    <p:sldMasterId id="2147483677" r:id="rId13"/>
    <p:sldMasterId id="2147483678" r:id="rId14"/>
    <p:sldMasterId id="2147483679" r:id="rId15"/>
    <p:sldMasterId id="2147483680" r:id="rId16"/>
    <p:sldMasterId id="2147483681" r:id="rId17"/>
  </p:sldMasterIdLst>
  <p:notesMasterIdLst>
    <p:notesMasterId r:id="rId30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5" r:id="rId24"/>
    <p:sldId id="266" r:id="rId25"/>
    <p:sldId id="267" r:id="rId26"/>
    <p:sldId id="268" r:id="rId27"/>
    <p:sldId id="262" r:id="rId28"/>
    <p:sldId id="26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C312E-F62F-4223-86E9-F7202EEB1C2F}" type="doc">
      <dgm:prSet loTypeId="urn:microsoft.com/office/officeart/2005/8/layout/chevron1" loCatId="process" qsTypeId="urn:microsoft.com/office/officeart/2005/8/quickstyle/simple3" qsCatId="simple" csTypeId="urn:microsoft.com/office/officeart/2005/8/colors/accent0_3" csCatId="mainScheme" phldr="1"/>
      <dgm:spPr/>
    </dgm:pt>
    <dgm:pt modelId="{FB41523C-C9B6-4B4F-80C7-719482A96247}">
      <dgm:prSet phldrT="[Texto]"/>
      <dgm:spPr/>
      <dgm:t>
        <a:bodyPr/>
        <a:lstStyle/>
        <a:p>
          <a:r>
            <a:rPr lang="pt-BR" dirty="0"/>
            <a:t>Identificação das personas mais relevantes para o escopo</a:t>
          </a:r>
        </a:p>
      </dgm:t>
    </dgm:pt>
    <dgm:pt modelId="{720504EE-5FEF-4767-B341-CF741D894F77}" type="parTrans" cxnId="{347F2F3F-B193-45D6-B3EC-A03A24926474}">
      <dgm:prSet/>
      <dgm:spPr/>
      <dgm:t>
        <a:bodyPr/>
        <a:lstStyle/>
        <a:p>
          <a:endParaRPr lang="pt-BR"/>
        </a:p>
      </dgm:t>
    </dgm:pt>
    <dgm:pt modelId="{98EE74D6-8A41-43DB-9EC5-249E8C4B92F6}" type="sibTrans" cxnId="{347F2F3F-B193-45D6-B3EC-A03A24926474}">
      <dgm:prSet/>
      <dgm:spPr/>
      <dgm:t>
        <a:bodyPr/>
        <a:lstStyle/>
        <a:p>
          <a:endParaRPr lang="pt-BR"/>
        </a:p>
      </dgm:t>
    </dgm:pt>
    <dgm:pt modelId="{1EF40109-922D-41B1-8466-9B2A3AB59A49}">
      <dgm:prSet phldrT="[Texto]"/>
      <dgm:spPr/>
      <dgm:t>
        <a:bodyPr/>
        <a:lstStyle/>
        <a:p>
          <a:r>
            <a:rPr lang="pt-BR" dirty="0"/>
            <a:t>Análise detalhada das necessidades e desafios dos usuários</a:t>
          </a:r>
        </a:p>
      </dgm:t>
    </dgm:pt>
    <dgm:pt modelId="{7F85EE3D-708A-4504-8A52-D0BAD3B6CA60}" type="parTrans" cxnId="{73617A07-4B97-41DE-A754-4C2E429E92A1}">
      <dgm:prSet/>
      <dgm:spPr/>
      <dgm:t>
        <a:bodyPr/>
        <a:lstStyle/>
        <a:p>
          <a:endParaRPr lang="pt-BR"/>
        </a:p>
      </dgm:t>
    </dgm:pt>
    <dgm:pt modelId="{E6842031-06C6-4506-9AA7-5747FC1D9609}" type="sibTrans" cxnId="{73617A07-4B97-41DE-A754-4C2E429E92A1}">
      <dgm:prSet/>
      <dgm:spPr/>
      <dgm:t>
        <a:bodyPr/>
        <a:lstStyle/>
        <a:p>
          <a:endParaRPr lang="pt-BR"/>
        </a:p>
      </dgm:t>
    </dgm:pt>
    <dgm:pt modelId="{418A9AB8-1D42-432B-9C3F-9FE20975F0A5}">
      <dgm:prSet phldrT="[Texto]"/>
      <dgm:spPr/>
      <dgm:t>
        <a:bodyPr/>
        <a:lstStyle/>
        <a:p>
          <a:r>
            <a:rPr lang="pt-BR" dirty="0"/>
            <a:t>Elaboração dos requisitos funcionais e não-funcionais</a:t>
          </a:r>
        </a:p>
      </dgm:t>
    </dgm:pt>
    <dgm:pt modelId="{8B23814A-08E0-472D-9533-134D6F6FEDF8}" type="parTrans" cxnId="{885860CF-0452-41A7-93FB-E4223C2320E8}">
      <dgm:prSet/>
      <dgm:spPr/>
      <dgm:t>
        <a:bodyPr/>
        <a:lstStyle/>
        <a:p>
          <a:endParaRPr lang="pt-BR"/>
        </a:p>
      </dgm:t>
    </dgm:pt>
    <dgm:pt modelId="{5F8CDB52-265A-418D-B533-FEDC7217B346}" type="sibTrans" cxnId="{885860CF-0452-41A7-93FB-E4223C2320E8}">
      <dgm:prSet/>
      <dgm:spPr/>
      <dgm:t>
        <a:bodyPr/>
        <a:lstStyle/>
        <a:p>
          <a:endParaRPr lang="pt-BR"/>
        </a:p>
      </dgm:t>
    </dgm:pt>
    <dgm:pt modelId="{3AA7521C-E0F2-440C-8447-82C0653AD8CE}" type="pres">
      <dgm:prSet presAssocID="{F0DC312E-F62F-4223-86E9-F7202EEB1C2F}" presName="Name0" presStyleCnt="0">
        <dgm:presLayoutVars>
          <dgm:dir/>
          <dgm:animLvl val="lvl"/>
          <dgm:resizeHandles val="exact"/>
        </dgm:presLayoutVars>
      </dgm:prSet>
      <dgm:spPr/>
    </dgm:pt>
    <dgm:pt modelId="{12786097-6C14-4F7E-9B53-59787B637082}" type="pres">
      <dgm:prSet presAssocID="{FB41523C-C9B6-4B4F-80C7-719482A9624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287042A-4005-455D-8368-A639BD193794}" type="pres">
      <dgm:prSet presAssocID="{98EE74D6-8A41-43DB-9EC5-249E8C4B92F6}" presName="parTxOnlySpace" presStyleCnt="0"/>
      <dgm:spPr/>
    </dgm:pt>
    <dgm:pt modelId="{81A314C9-DB6C-4A1D-B6B5-1446D6309CDD}" type="pres">
      <dgm:prSet presAssocID="{1EF40109-922D-41B1-8466-9B2A3AB59A4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B2D3086-64E2-4DFD-985B-B2965FB7B864}" type="pres">
      <dgm:prSet presAssocID="{E6842031-06C6-4506-9AA7-5747FC1D9609}" presName="parTxOnlySpace" presStyleCnt="0"/>
      <dgm:spPr/>
    </dgm:pt>
    <dgm:pt modelId="{DCFC07A0-F334-40FB-A6E7-A9E5F85EA0BD}" type="pres">
      <dgm:prSet presAssocID="{418A9AB8-1D42-432B-9C3F-9FE20975F0A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3617A07-4B97-41DE-A754-4C2E429E92A1}" srcId="{F0DC312E-F62F-4223-86E9-F7202EEB1C2F}" destId="{1EF40109-922D-41B1-8466-9B2A3AB59A49}" srcOrd="1" destOrd="0" parTransId="{7F85EE3D-708A-4504-8A52-D0BAD3B6CA60}" sibTransId="{E6842031-06C6-4506-9AA7-5747FC1D9609}"/>
    <dgm:cxn modelId="{347F2F3F-B193-45D6-B3EC-A03A24926474}" srcId="{F0DC312E-F62F-4223-86E9-F7202EEB1C2F}" destId="{FB41523C-C9B6-4B4F-80C7-719482A96247}" srcOrd="0" destOrd="0" parTransId="{720504EE-5FEF-4767-B341-CF741D894F77}" sibTransId="{98EE74D6-8A41-43DB-9EC5-249E8C4B92F6}"/>
    <dgm:cxn modelId="{F9366D4B-4496-430C-BF8F-23537BCC9041}" type="presOf" srcId="{F0DC312E-F62F-4223-86E9-F7202EEB1C2F}" destId="{3AA7521C-E0F2-440C-8447-82C0653AD8CE}" srcOrd="0" destOrd="0" presId="urn:microsoft.com/office/officeart/2005/8/layout/chevron1"/>
    <dgm:cxn modelId="{A916566C-F367-4C7F-B6B1-CE3994F8C540}" type="presOf" srcId="{418A9AB8-1D42-432B-9C3F-9FE20975F0A5}" destId="{DCFC07A0-F334-40FB-A6E7-A9E5F85EA0BD}" srcOrd="0" destOrd="0" presId="urn:microsoft.com/office/officeart/2005/8/layout/chevron1"/>
    <dgm:cxn modelId="{67786DBB-BD67-4959-87E4-6266625D47FB}" type="presOf" srcId="{1EF40109-922D-41B1-8466-9B2A3AB59A49}" destId="{81A314C9-DB6C-4A1D-B6B5-1446D6309CDD}" srcOrd="0" destOrd="0" presId="urn:microsoft.com/office/officeart/2005/8/layout/chevron1"/>
    <dgm:cxn modelId="{168D02CB-534C-4C12-8808-DCDD5D4C6454}" type="presOf" srcId="{FB41523C-C9B6-4B4F-80C7-719482A96247}" destId="{12786097-6C14-4F7E-9B53-59787B637082}" srcOrd="0" destOrd="0" presId="urn:microsoft.com/office/officeart/2005/8/layout/chevron1"/>
    <dgm:cxn modelId="{885860CF-0452-41A7-93FB-E4223C2320E8}" srcId="{F0DC312E-F62F-4223-86E9-F7202EEB1C2F}" destId="{418A9AB8-1D42-432B-9C3F-9FE20975F0A5}" srcOrd="2" destOrd="0" parTransId="{8B23814A-08E0-472D-9533-134D6F6FEDF8}" sibTransId="{5F8CDB52-265A-418D-B533-FEDC7217B346}"/>
    <dgm:cxn modelId="{15ED391A-A911-4E68-B4D8-314E3784A89E}" type="presParOf" srcId="{3AA7521C-E0F2-440C-8447-82C0653AD8CE}" destId="{12786097-6C14-4F7E-9B53-59787B637082}" srcOrd="0" destOrd="0" presId="urn:microsoft.com/office/officeart/2005/8/layout/chevron1"/>
    <dgm:cxn modelId="{932A3AEA-1E0F-4CEE-8847-F1F54E8D2AB9}" type="presParOf" srcId="{3AA7521C-E0F2-440C-8447-82C0653AD8CE}" destId="{5287042A-4005-455D-8368-A639BD193794}" srcOrd="1" destOrd="0" presId="urn:microsoft.com/office/officeart/2005/8/layout/chevron1"/>
    <dgm:cxn modelId="{7DFCD462-038F-4B27-86DB-63D41B840D63}" type="presParOf" srcId="{3AA7521C-E0F2-440C-8447-82C0653AD8CE}" destId="{81A314C9-DB6C-4A1D-B6B5-1446D6309CDD}" srcOrd="2" destOrd="0" presId="urn:microsoft.com/office/officeart/2005/8/layout/chevron1"/>
    <dgm:cxn modelId="{0682C754-06D1-46EA-A104-8095AE198672}" type="presParOf" srcId="{3AA7521C-E0F2-440C-8447-82C0653AD8CE}" destId="{5B2D3086-64E2-4DFD-985B-B2965FB7B864}" srcOrd="3" destOrd="0" presId="urn:microsoft.com/office/officeart/2005/8/layout/chevron1"/>
    <dgm:cxn modelId="{3D87A432-02B8-423D-B3B8-FC47B4691AC6}" type="presParOf" srcId="{3AA7521C-E0F2-440C-8447-82C0653AD8CE}" destId="{DCFC07A0-F334-40FB-A6E7-A9E5F85EA0B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86097-6C14-4F7E-9B53-59787B637082}">
      <dsp:nvSpPr>
        <dsp:cNvPr id="0" name=""/>
        <dsp:cNvSpPr/>
      </dsp:nvSpPr>
      <dsp:spPr>
        <a:xfrm>
          <a:off x="2381" y="1293877"/>
          <a:ext cx="2901156" cy="116046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Identificação das personas mais relevantes para o escopo</a:t>
          </a:r>
        </a:p>
      </dsp:txBody>
      <dsp:txXfrm>
        <a:off x="582612" y="1293877"/>
        <a:ext cx="1740694" cy="1160462"/>
      </dsp:txXfrm>
    </dsp:sp>
    <dsp:sp modelId="{81A314C9-DB6C-4A1D-B6B5-1446D6309CDD}">
      <dsp:nvSpPr>
        <dsp:cNvPr id="0" name=""/>
        <dsp:cNvSpPr/>
      </dsp:nvSpPr>
      <dsp:spPr>
        <a:xfrm>
          <a:off x="2613421" y="1293877"/>
          <a:ext cx="2901156" cy="116046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Análise detalhada das necessidades e desafios dos usuários</a:t>
          </a:r>
        </a:p>
      </dsp:txBody>
      <dsp:txXfrm>
        <a:off x="3193652" y="1293877"/>
        <a:ext cx="1740694" cy="1160462"/>
      </dsp:txXfrm>
    </dsp:sp>
    <dsp:sp modelId="{DCFC07A0-F334-40FB-A6E7-A9E5F85EA0BD}">
      <dsp:nvSpPr>
        <dsp:cNvPr id="0" name=""/>
        <dsp:cNvSpPr/>
      </dsp:nvSpPr>
      <dsp:spPr>
        <a:xfrm>
          <a:off x="5224462" y="1293877"/>
          <a:ext cx="2901156" cy="1160462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Elaboração dos requisitos funcionais e não-funcionais</a:t>
          </a:r>
        </a:p>
      </dsp:txBody>
      <dsp:txXfrm>
        <a:off x="5804693" y="1293877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7" name="Google Shape;187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8" name="Google Shape;188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9" name="Google Shape;189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0" name="Google Shape;190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973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22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054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12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"/>
          <p:cNvSpPr txBox="1">
            <a:spLocks noGrp="1"/>
          </p:cNvSpPr>
          <p:nvPr>
            <p:ph type="subTitle" idx="1"/>
          </p:nvPr>
        </p:nvSpPr>
        <p:spPr>
          <a:xfrm>
            <a:off x="913680" y="2367000"/>
            <a:ext cx="103632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4" name="Google Shape;204;p2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blank">
  <p:cSld name="BLANK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2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43" name="Google Shape;343;p22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4"/>
          <p:cNvSpPr txBox="1">
            <a:spLocks noGrp="1"/>
          </p:cNvSpPr>
          <p:nvPr>
            <p:ph type="body" idx="1"/>
          </p:nvPr>
        </p:nvSpPr>
        <p:spPr>
          <a:xfrm>
            <a:off x="913680" y="2367000"/>
            <a:ext cx="50574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body" idx="2"/>
          </p:nvPr>
        </p:nvSpPr>
        <p:spPr>
          <a:xfrm>
            <a:off x="6224040" y="2367000"/>
            <a:ext cx="50574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59" name="Google Shape;359;p24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blank">
  <p:cSld name="BLANK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6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74" name="Google Shape;374;p26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8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0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96" name="Google Shape;396;p30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blank">
  <p:cSld name="BLANK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2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09" name="Google Shape;409;p32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blank">
  <p:cSld name="BLANK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34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22" name="Google Shape;422;p34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"/>
          <p:cNvSpPr txBox="1">
            <a:spLocks noGrp="1"/>
          </p:cNvSpPr>
          <p:nvPr>
            <p:ph type="body" idx="1"/>
          </p:nvPr>
        </p:nvSpPr>
        <p:spPr>
          <a:xfrm>
            <a:off x="913680" y="2367000"/>
            <a:ext cx="103632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18" name="Google Shape;218;p4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Panorâmica com Legenda" type="blank">
  <p:cSld name="BLANK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6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31" name="Google Shape;231;p6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Legenda" type="blank">
  <p:cSld name="BLANK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 com Legenda" type="blank">
  <p:cSld name="BLANK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0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58" name="Google Shape;258;p10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ão de Nome" type="blank">
  <p:cSld name="BLANK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 3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na de Imagem 3" type="blank">
  <p:cSld name="BLANK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6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8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" descr="Droplets-HD-Title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"/>
          <p:cNvSpPr txBox="1">
            <a:spLocks noGrp="1"/>
          </p:cNvSpPr>
          <p:nvPr>
            <p:ph type="title"/>
          </p:nvPr>
        </p:nvSpPr>
        <p:spPr>
          <a:xfrm>
            <a:off x="1751040" y="1300680"/>
            <a:ext cx="86898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5" name="Google Shape;195;p1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6" name="Google Shape;196;p1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7" name="Google Shape;197;p1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9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>
            <a:spLocks noGrp="1"/>
          </p:cNvSpPr>
          <p:nvPr>
            <p:ph type="title"/>
          </p:nvPr>
        </p:nvSpPr>
        <p:spPr>
          <a:xfrm rot="5400000">
            <a:off x="7411080" y="1923480"/>
            <a:ext cx="5181000" cy="25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body" idx="1"/>
          </p:nvPr>
        </p:nvSpPr>
        <p:spPr>
          <a:xfrm rot="5400000">
            <a:off x="2152260" y="-629220"/>
            <a:ext cx="5181000" cy="7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5" name="Google Shape;325;p19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1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1"/>
          <p:cNvSpPr txBox="1">
            <a:spLocks noGrp="1"/>
          </p:cNvSpPr>
          <p:nvPr>
            <p:ph type="title"/>
          </p:nvPr>
        </p:nvSpPr>
        <p:spPr>
          <a:xfrm>
            <a:off x="913680" y="828720"/>
            <a:ext cx="10351500" cy="27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6" name="Google Shape;336;p21"/>
          <p:cNvSpPr txBox="1">
            <a:spLocks noGrp="1"/>
          </p:cNvSpPr>
          <p:nvPr>
            <p:ph type="body" idx="1"/>
          </p:nvPr>
        </p:nvSpPr>
        <p:spPr>
          <a:xfrm>
            <a:off x="913680" y="3657600"/>
            <a:ext cx="103515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7" name="Google Shape;337;p21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3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8" name="Google Shape;348;p23"/>
          <p:cNvSpPr txBox="1">
            <a:spLocks noGrp="1"/>
          </p:cNvSpPr>
          <p:nvPr>
            <p:ph type="body" idx="1"/>
          </p:nvPr>
        </p:nvSpPr>
        <p:spPr>
          <a:xfrm>
            <a:off x="913680" y="2367000"/>
            <a:ext cx="51054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9" name="Google Shape;349;p23"/>
          <p:cNvSpPr txBox="1">
            <a:spLocks noGrp="1"/>
          </p:cNvSpPr>
          <p:nvPr>
            <p:ph type="body" idx="2"/>
          </p:nvPr>
        </p:nvSpPr>
        <p:spPr>
          <a:xfrm>
            <a:off x="6172200" y="2367000"/>
            <a:ext cx="51051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0" name="Google Shape;350;p23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1" name="Google Shape;351;p23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2" name="Google Shape;352;p23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5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5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4" name="Google Shape;364;p25"/>
          <p:cNvSpPr txBox="1">
            <a:spLocks noGrp="1"/>
          </p:cNvSpPr>
          <p:nvPr>
            <p:ph type="body" idx="1"/>
          </p:nvPr>
        </p:nvSpPr>
        <p:spPr>
          <a:xfrm>
            <a:off x="1146240" y="2370960"/>
            <a:ext cx="48729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body" idx="2"/>
          </p:nvPr>
        </p:nvSpPr>
        <p:spPr>
          <a:xfrm>
            <a:off x="913680" y="3051000"/>
            <a:ext cx="5105400" cy="2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body" idx="3"/>
          </p:nvPr>
        </p:nvSpPr>
        <p:spPr>
          <a:xfrm>
            <a:off x="6396480" y="2370960"/>
            <a:ext cx="48816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body" idx="4"/>
          </p:nvPr>
        </p:nvSpPr>
        <p:spPr>
          <a:xfrm>
            <a:off x="6172200" y="3051000"/>
            <a:ext cx="5105100" cy="2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0" name="Google Shape;370;p25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7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7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9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9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9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1" name="Google Shape;391;p29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1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1"/>
          <p:cNvSpPr txBox="1">
            <a:spLocks noGrp="1"/>
          </p:cNvSpPr>
          <p:nvPr>
            <p:ph type="title"/>
          </p:nvPr>
        </p:nvSpPr>
        <p:spPr>
          <a:xfrm>
            <a:off x="913680" y="609480"/>
            <a:ext cx="3935100" cy="20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1" name="Google Shape;401;p31"/>
          <p:cNvSpPr txBox="1">
            <a:spLocks noGrp="1"/>
          </p:cNvSpPr>
          <p:nvPr>
            <p:ph type="body" idx="1"/>
          </p:nvPr>
        </p:nvSpPr>
        <p:spPr>
          <a:xfrm>
            <a:off x="5078160" y="609480"/>
            <a:ext cx="6199800" cy="51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2" name="Google Shape;402;p31"/>
          <p:cNvSpPr txBox="1">
            <a:spLocks noGrp="1"/>
          </p:cNvSpPr>
          <p:nvPr>
            <p:ph type="body" idx="2"/>
          </p:nvPr>
        </p:nvSpPr>
        <p:spPr>
          <a:xfrm>
            <a:off x="913680" y="2632680"/>
            <a:ext cx="3935100" cy="3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4" name="Google Shape;404;p31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5" name="Google Shape;405;p31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3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3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3"/>
          <p:cNvSpPr txBox="1">
            <a:spLocks noGrp="1"/>
          </p:cNvSpPr>
          <p:nvPr>
            <p:ph type="title"/>
          </p:nvPr>
        </p:nvSpPr>
        <p:spPr>
          <a:xfrm>
            <a:off x="913680" y="609480"/>
            <a:ext cx="5934600" cy="20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4" name="Google Shape;414;p33"/>
          <p:cNvSpPr txBox="1">
            <a:spLocks noGrp="1"/>
          </p:cNvSpPr>
          <p:nvPr>
            <p:ph type="body" idx="1"/>
          </p:nvPr>
        </p:nvSpPr>
        <p:spPr>
          <a:xfrm>
            <a:off x="7424640" y="609480"/>
            <a:ext cx="3255000" cy="5181000"/>
          </a:xfrm>
          <a:prstGeom prst="rect">
            <a:avLst/>
          </a:prstGeom>
          <a:noFill/>
          <a:ln w="82425" cap="sq" cmpd="sng">
            <a:solidFill>
              <a:srgbClr val="EAEAE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5" name="Google Shape;415;p33"/>
          <p:cNvSpPr txBox="1">
            <a:spLocks noGrp="1"/>
          </p:cNvSpPr>
          <p:nvPr>
            <p:ph type="body" idx="2"/>
          </p:nvPr>
        </p:nvSpPr>
        <p:spPr>
          <a:xfrm>
            <a:off x="913680" y="2632680"/>
            <a:ext cx="5934600" cy="3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6" name="Google Shape;416;p33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7" name="Google Shape;417;p33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8" name="Google Shape;418;p33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1"/>
          </p:nvPr>
        </p:nvSpPr>
        <p:spPr>
          <a:xfrm>
            <a:off x="913680" y="2367000"/>
            <a:ext cx="103632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5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>
            <a:spLocks noGrp="1"/>
          </p:cNvSpPr>
          <p:nvPr>
            <p:ph type="title"/>
          </p:nvPr>
        </p:nvSpPr>
        <p:spPr>
          <a:xfrm>
            <a:off x="913680" y="4289400"/>
            <a:ext cx="103641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body" idx="1"/>
          </p:nvPr>
        </p:nvSpPr>
        <p:spPr>
          <a:xfrm>
            <a:off x="1184760" y="698400"/>
            <a:ext cx="9822300" cy="3213600"/>
          </a:xfrm>
          <a:prstGeom prst="rect">
            <a:avLst/>
          </a:prstGeom>
          <a:noFill/>
          <a:ln w="82425" cap="sq" cmpd="sng">
            <a:solidFill>
              <a:srgbClr val="EAEAE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4" name="Google Shape;224;p5"/>
          <p:cNvSpPr txBox="1">
            <a:spLocks noGrp="1"/>
          </p:cNvSpPr>
          <p:nvPr>
            <p:ph type="body" idx="2"/>
          </p:nvPr>
        </p:nvSpPr>
        <p:spPr>
          <a:xfrm>
            <a:off x="913680" y="5108760"/>
            <a:ext cx="103641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7" name="Google Shape;227;p5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7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7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7"/>
          <p:cNvSpPr txBox="1">
            <a:spLocks noGrp="1"/>
          </p:cNvSpPr>
          <p:nvPr>
            <p:ph type="title"/>
          </p:nvPr>
        </p:nvSpPr>
        <p:spPr>
          <a:xfrm>
            <a:off x="913680" y="609480"/>
            <a:ext cx="10364100" cy="3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6" name="Google Shape;236;p7"/>
          <p:cNvSpPr txBox="1">
            <a:spLocks noGrp="1"/>
          </p:cNvSpPr>
          <p:nvPr>
            <p:ph type="body" idx="1"/>
          </p:nvPr>
        </p:nvSpPr>
        <p:spPr>
          <a:xfrm>
            <a:off x="913680" y="4204800"/>
            <a:ext cx="10364100" cy="15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7" name="Google Shape;237;p7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8" name="Google Shape;238;p7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9" name="Google Shape;239;p7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9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9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1446120" y="609480"/>
            <a:ext cx="93024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body" idx="1"/>
          </p:nvPr>
        </p:nvSpPr>
        <p:spPr>
          <a:xfrm>
            <a:off x="1720800" y="3610080"/>
            <a:ext cx="8751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9" name="Google Shape;249;p9"/>
          <p:cNvSpPr txBox="1">
            <a:spLocks noGrp="1"/>
          </p:cNvSpPr>
          <p:nvPr>
            <p:ph type="body" idx="2"/>
          </p:nvPr>
        </p:nvSpPr>
        <p:spPr>
          <a:xfrm>
            <a:off x="913680" y="4372920"/>
            <a:ext cx="103641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1001520" y="754200"/>
            <a:ext cx="60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 sz="8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10557720" y="2993400"/>
            <a:ext cx="609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"</a:t>
            </a:r>
            <a:endParaRPr sz="8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1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1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913680" y="2138760"/>
            <a:ext cx="10364100" cy="2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3" name="Google Shape;263;p11"/>
          <p:cNvSpPr txBox="1">
            <a:spLocks noGrp="1"/>
          </p:cNvSpPr>
          <p:nvPr>
            <p:ph type="body" idx="1"/>
          </p:nvPr>
        </p:nvSpPr>
        <p:spPr>
          <a:xfrm>
            <a:off x="913680" y="4662360"/>
            <a:ext cx="103641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4" name="Google Shape;264;p11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5" name="Google Shape;265;p11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6" name="Google Shape;266;p11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3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3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913680" y="609480"/>
            <a:ext cx="10364100" cy="16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913680" y="2367000"/>
            <a:ext cx="3298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body" idx="2"/>
          </p:nvPr>
        </p:nvSpPr>
        <p:spPr>
          <a:xfrm>
            <a:off x="913680" y="2943360"/>
            <a:ext cx="3298800" cy="28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body" idx="3"/>
          </p:nvPr>
        </p:nvSpPr>
        <p:spPr>
          <a:xfrm>
            <a:off x="4452480" y="2367000"/>
            <a:ext cx="3291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body" idx="4"/>
          </p:nvPr>
        </p:nvSpPr>
        <p:spPr>
          <a:xfrm>
            <a:off x="4441320" y="2943360"/>
            <a:ext cx="3303000" cy="28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body" idx="5"/>
          </p:nvPr>
        </p:nvSpPr>
        <p:spPr>
          <a:xfrm>
            <a:off x="7973280" y="2367000"/>
            <a:ext cx="3304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body" idx="6"/>
          </p:nvPr>
        </p:nvSpPr>
        <p:spPr>
          <a:xfrm>
            <a:off x="7973280" y="2943360"/>
            <a:ext cx="3304500" cy="28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913680" y="610920"/>
            <a:ext cx="10364100" cy="1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913680" y="4204800"/>
            <a:ext cx="3296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2"/>
          </p:nvPr>
        </p:nvSpPr>
        <p:spPr>
          <a:xfrm>
            <a:off x="913680" y="2367000"/>
            <a:ext cx="3296100" cy="1523400"/>
          </a:xfrm>
          <a:prstGeom prst="rect">
            <a:avLst/>
          </a:prstGeom>
          <a:noFill/>
          <a:ln w="82425" cap="sq" cmpd="sng">
            <a:solidFill>
              <a:srgbClr val="EAEAE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3"/>
          </p:nvPr>
        </p:nvSpPr>
        <p:spPr>
          <a:xfrm>
            <a:off x="913680" y="4781160"/>
            <a:ext cx="32961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body" idx="4"/>
          </p:nvPr>
        </p:nvSpPr>
        <p:spPr>
          <a:xfrm>
            <a:off x="4442760" y="4204800"/>
            <a:ext cx="3301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6" name="Google Shape;296;p15"/>
          <p:cNvSpPr txBox="1">
            <a:spLocks noGrp="1"/>
          </p:cNvSpPr>
          <p:nvPr>
            <p:ph type="body" idx="5"/>
          </p:nvPr>
        </p:nvSpPr>
        <p:spPr>
          <a:xfrm>
            <a:off x="4441320" y="2367000"/>
            <a:ext cx="3303000" cy="1523400"/>
          </a:xfrm>
          <a:prstGeom prst="rect">
            <a:avLst/>
          </a:prstGeom>
          <a:noFill/>
          <a:ln w="82425" cap="sq" cmpd="sng">
            <a:solidFill>
              <a:srgbClr val="EAEAE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body" idx="6"/>
          </p:nvPr>
        </p:nvSpPr>
        <p:spPr>
          <a:xfrm>
            <a:off x="4441320" y="4781160"/>
            <a:ext cx="33030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8" name="Google Shape;298;p15"/>
          <p:cNvSpPr txBox="1">
            <a:spLocks noGrp="1"/>
          </p:cNvSpPr>
          <p:nvPr>
            <p:ph type="body" idx="7"/>
          </p:nvPr>
        </p:nvSpPr>
        <p:spPr>
          <a:xfrm>
            <a:off x="7973280" y="4204800"/>
            <a:ext cx="3300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body" idx="8"/>
          </p:nvPr>
        </p:nvSpPr>
        <p:spPr>
          <a:xfrm>
            <a:off x="7973280" y="2367000"/>
            <a:ext cx="3304500" cy="1523400"/>
          </a:xfrm>
          <a:prstGeom prst="rect">
            <a:avLst/>
          </a:prstGeom>
          <a:noFill/>
          <a:ln w="82425" cap="sq" cmpd="sng">
            <a:solidFill>
              <a:srgbClr val="EAEAE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0" name="Google Shape;300;p15"/>
          <p:cNvSpPr txBox="1">
            <a:spLocks noGrp="1"/>
          </p:cNvSpPr>
          <p:nvPr>
            <p:ph type="body" idx="9"/>
          </p:nvPr>
        </p:nvSpPr>
        <p:spPr>
          <a:xfrm>
            <a:off x="7973280" y="4781160"/>
            <a:ext cx="3304800" cy="10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1" name="Google Shape;301;p15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2" name="Google Shape;302;p15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9B9B9"/>
            </a:gs>
          </a:gsLst>
          <a:lin ang="5400012" scaled="0"/>
        </a:gra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7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 descr="Droplets-HD-Content-R1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1760" cy="685764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body" idx="1"/>
          </p:nvPr>
        </p:nvSpPr>
        <p:spPr>
          <a:xfrm rot="5400000">
            <a:off x="4383870" y="-1103250"/>
            <a:ext cx="3423600" cy="103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dt" idx="10"/>
          </p:nvPr>
        </p:nvSpPr>
        <p:spPr>
          <a:xfrm>
            <a:off x="7678800" y="588312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ftr" idx="11"/>
          </p:nvPr>
        </p:nvSpPr>
        <p:spPr>
          <a:xfrm>
            <a:off x="913680" y="5883120"/>
            <a:ext cx="66726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ldNum" idx="12"/>
          </p:nvPr>
        </p:nvSpPr>
        <p:spPr>
          <a:xfrm>
            <a:off x="10514160" y="5883120"/>
            <a:ext cx="763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Twentieth Century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serasa.com.br/limpa-nome-online/blog/mapa-da-inadimplencia-e-renogociacao-de-dividas-no-brasil/" TargetMode="External"/><Relationship Id="rId7" Type="http://schemas.openxmlformats.org/officeDocument/2006/relationships/hyperlink" Target="https://www.aeaweb.org/articles?id=10.1257/jel.52.1.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cbrasil.org.br/blog/planejamento-financeiro" TargetMode="External"/><Relationship Id="rId5" Type="http://schemas.openxmlformats.org/officeDocument/2006/relationships/hyperlink" Target="https://www.ibge.gov.br/explica/desemprego.php" TargetMode="External"/><Relationship Id="rId4" Type="http://schemas.openxmlformats.org/officeDocument/2006/relationships/hyperlink" Target="https://downloads.editoracientifica.org/books/978-65-5360-057-7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>
            <a:spLocks noGrp="1"/>
          </p:cNvSpPr>
          <p:nvPr>
            <p:ph type="title"/>
          </p:nvPr>
        </p:nvSpPr>
        <p:spPr>
          <a:xfrm>
            <a:off x="1687666" y="1300680"/>
            <a:ext cx="86898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pt-BR" sz="4800" b="0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FINANÇAS EM DIA</a:t>
            </a:r>
            <a:endParaRPr sz="4800" b="0" strike="noStrik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1"/>
          </p:nvPr>
        </p:nvSpPr>
        <p:spPr>
          <a:xfrm>
            <a:off x="1751100" y="2636821"/>
            <a:ext cx="8689800" cy="307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6830" lnSpcReduction="20000"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wentieth Century"/>
              <a:buNone/>
            </a:pPr>
            <a:r>
              <a:rPr lang="pt-BR" sz="2200" b="1" i="0" u="none" strike="noStrike" cap="all" dirty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Sistemas de Informação EAD – Turma 3 – Grupo 3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wentieth Century"/>
              <a:buNone/>
            </a:pPr>
            <a:endParaRPr lang="pt-BR" sz="2200" b="1" i="0" u="none" strike="noStrike" cap="all" dirty="0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wentieth Century"/>
              <a:buNone/>
            </a:pPr>
            <a:r>
              <a:rPr lang="pt-BR" sz="2200" b="0" i="0" u="none" strike="noStrike" cap="none" dirty="0" err="1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Danniel</a:t>
            </a:r>
            <a:r>
              <a:rPr lang="pt-BR" sz="2200" b="0" i="0" u="none" strike="noStrike" cap="none" dirty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Cardoso Lucas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wentieth Century"/>
              <a:buNone/>
            </a:pPr>
            <a:r>
              <a:rPr lang="pt-BR" sz="2200" b="0" i="0" u="none" strike="noStrike" cap="none" dirty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Danilo Leal Raul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wentieth Century"/>
              <a:buNone/>
            </a:pPr>
            <a:r>
              <a:rPr lang="pt-BR" sz="2200" b="0" i="0" u="none" strike="noStrike" cap="none" dirty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João de Sousa Lourenço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wentieth Century"/>
              <a:buNone/>
            </a:pPr>
            <a:r>
              <a:rPr lang="pt-BR" sz="2200" b="0" i="0" u="none" strike="noStrike" cap="none" dirty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Marco Tulio </a:t>
            </a:r>
            <a:r>
              <a:rPr lang="pt-BR" sz="2200" b="0" i="0" u="none" strike="noStrike" cap="none" dirty="0" err="1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Crecencio</a:t>
            </a:r>
            <a:r>
              <a:rPr lang="pt-BR" sz="2200" b="0" i="0" u="none" strike="noStrike" cap="none" dirty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Araujo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wentieth Century"/>
              <a:buNone/>
            </a:pPr>
            <a:r>
              <a:rPr lang="pt-BR" sz="2200" b="0" i="0" u="none" strike="noStrike" cap="none" dirty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Mariana Carvalho Silva Ribeiro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wentieth Century"/>
              <a:buNone/>
            </a:pPr>
            <a:r>
              <a:rPr lang="pt-BR" sz="2200" b="0" i="0" u="none" strike="noStrike" cap="none" dirty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Rodrigo Carvalho </a:t>
            </a:r>
            <a:r>
              <a:rPr lang="pt-BR" sz="2200" b="0" i="0" u="none" strike="noStrike" cap="none" dirty="0" err="1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Cattoi</a:t>
            </a:r>
            <a:r>
              <a:rPr lang="pt-BR" sz="2200" b="0" i="0" u="none" strike="noStrike" cap="none" dirty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Costa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wentieth Century"/>
              <a:buNone/>
            </a:pPr>
            <a:endParaRPr lang="pt-BR" sz="2200" b="0" i="0" u="none" strike="noStrike" cap="none" dirty="0">
              <a:solidFill>
                <a:srgbClr val="7F7F7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wentieth Century"/>
              <a:buNone/>
            </a:pPr>
            <a:r>
              <a:rPr lang="pt-BR" sz="2200" b="0" i="0" u="none" strike="noStrike" cap="none" dirty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ORIENTAÇÃO</a:t>
            </a:r>
            <a:r>
              <a:rPr lang="pt-BR" sz="2200" dirty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pt-BR" sz="2200" dirty="0" err="1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Nesley</a:t>
            </a:r>
            <a:r>
              <a:rPr lang="pt-BR" sz="2200" dirty="0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Jesus Daher de Oliveira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35" descr="Logotipo, nome da empres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sz="3600" b="0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PROPOSTA</a:t>
            </a:r>
            <a:endParaRPr sz="3600" b="0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4" name="Google Shape;464;p40"/>
          <p:cNvSpPr txBox="1">
            <a:spLocks noGrp="1"/>
          </p:cNvSpPr>
          <p:nvPr>
            <p:ph type="body" idx="1"/>
          </p:nvPr>
        </p:nvSpPr>
        <p:spPr>
          <a:xfrm>
            <a:off x="913680" y="1859000"/>
            <a:ext cx="10363200" cy="12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Após a prototipagem, passamos à programação das funcionalidades estáticas e, posteriormente, das dinâmicas. 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Utilizamos o </a:t>
            </a:r>
            <a:r>
              <a:rPr lang="pt-BR" sz="20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Trello</a:t>
            </a: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organizar a divisão das atividades e acompanhar o progresso:</a:t>
            </a:r>
            <a:endParaRPr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65" name="Google Shape;465;p40" descr="Logotipo, nome da empres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3772E5-3FD5-9265-F710-BB1E9CD14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332" y="3158836"/>
            <a:ext cx="8045335" cy="352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sz="3600" b="0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RESULTADOS</a:t>
            </a:r>
            <a:endParaRPr sz="3600" b="0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1" name="Google Shape;471;p41"/>
          <p:cNvSpPr txBox="1">
            <a:spLocks noGrp="1"/>
          </p:cNvSpPr>
          <p:nvPr>
            <p:ph type="body" idx="1"/>
          </p:nvPr>
        </p:nvSpPr>
        <p:spPr>
          <a:xfrm>
            <a:off x="913680" y="2551727"/>
            <a:ext cx="103632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maneira geral, conseguimos implementar um site capaz de prover ferramentas de organização simples e um repositório de conteúdo de educação financeira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Durante os planos de testes, conseguimos identificar algumas falhas de usabilidade das ferramentas e pudemos corrigi-las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Consegu</a:t>
            </a: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imos garantir que todos os requisitos elencados na fase inicial do projeto fossem atendidos</a:t>
            </a:r>
            <a:endParaRPr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72" name="Google Shape;472;p41" descr="Logotipo, nome da empres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sz="3600" b="0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REFERÊNCIAS BIBLIOGRÁFICAS</a:t>
            </a:r>
            <a:endParaRPr sz="3600" b="0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8" name="Google Shape;478;p42"/>
          <p:cNvSpPr txBox="1">
            <a:spLocks noGrp="1"/>
          </p:cNvSpPr>
          <p:nvPr>
            <p:ph type="body" idx="1"/>
          </p:nvPr>
        </p:nvSpPr>
        <p:spPr>
          <a:xfrm>
            <a:off x="853800" y="2025260"/>
            <a:ext cx="10363200" cy="421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Serasa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Experian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(2023). "Mapa da inadimplência no Brasil".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https://www.serasa.com.br/limpa-nome-online/blog/mapa-da-inadimplencia-e-renogociacao-de-dividas-no-brasil/</a:t>
            </a:r>
            <a:endParaRPr lang="pt-BR"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Carvalho, A., &amp; Castro, A. (2022). "Implicações Da Covid-19 No Brasil E No Mundo". Editora Científica Digital.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https://downloads.editoracientifica.org/books/978-65-5360-057-7.pdf</a:t>
            </a:r>
            <a:endParaRPr lang="pt-BR"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Instituto Brasileiro de Geografia e Estatística (IBGE). (2023). "Pesquisa Nacional por Amostra de Domicílios Contínua (PNAD Contínua)".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5"/>
              </a:rPr>
              <a:t>https://www.ibge.gov.br/explica/desemprego.php</a:t>
            </a:r>
            <a:endParaRPr lang="pt-BR"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Cerbasi, G. (2014). Adeus, Aposentadoria: Como garantir uma aposentadoria tranquila sem depender do governo ou da sorte. Editora Sextante.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Serviço de Proteção ao Crédito (SPC Brasil). (2022). "Como organizar e controlar o seu orçamento pessoal".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6"/>
              </a:rPr>
              <a:t>https://www.spcbrasil.org.br/blog/planejamento-financeiro</a:t>
            </a:r>
            <a:endParaRPr lang="pt-BR"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Lusardi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A., &amp; Mitchell, O. S. (2014). The Economic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Importance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Financial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Literacy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Theory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Evidence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Journal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Economic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Literature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52(1), 5-44.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7"/>
              </a:rPr>
              <a:t>https://www.aeaweb.org/articles?id=10.1257/jel.52.1.5</a:t>
            </a:r>
            <a:endParaRPr lang="pt-BR"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Duckett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J. (2014). HTML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CSS: Design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Build Websites.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Wiley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pt-BR"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Duckett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J. (2014).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JavaScript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JQuery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Interactive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Front-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Web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Development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Wiley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79" name="Google Shape;479;p42" descr="Logotipo, nome da empresa&#10;&#10;Descrição gerada automaticament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sz="3600" b="0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INTRODUÇÃO</a:t>
            </a:r>
            <a:endParaRPr sz="3600" b="0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6" name="Google Shape;436;p36"/>
          <p:cNvSpPr txBox="1">
            <a:spLocks noGrp="1"/>
          </p:cNvSpPr>
          <p:nvPr>
            <p:ph type="body" idx="1"/>
          </p:nvPr>
        </p:nvSpPr>
        <p:spPr>
          <a:xfrm>
            <a:off x="913680" y="2367000"/>
            <a:ext cx="103632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Brasil: cenário preocupante de inadimplência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71,81 milhões de brasileiros com nome negativado (43,82% população adulta) – dez/2023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Pandemia da COVID-19 agravou o quadro</a:t>
            </a:r>
            <a:endParaRPr lang="pt-BR"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685800" lvl="1">
              <a:lnSpc>
                <a:spcPct val="120000"/>
              </a:lnSpc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Aumento do desemprego</a:t>
            </a:r>
          </a:p>
          <a:p>
            <a:pPr marL="685800" lvl="1">
              <a:lnSpc>
                <a:spcPct val="120000"/>
              </a:lnSpc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Aumento da informalidade no mer</a:t>
            </a: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cado de trabalho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Alta taxa de juros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Acesso ao crédito facilitado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Falta de educação financeira</a:t>
            </a:r>
          </a:p>
        </p:txBody>
      </p:sp>
      <p:pic>
        <p:nvPicPr>
          <p:cNvPr id="437" name="Google Shape;437;p36" descr="Logotipo, nome da empres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sz="3600" b="0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PROBLEMA DE PESQUISA</a:t>
            </a:r>
            <a:endParaRPr sz="3600" b="0" strike="noStrik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43" name="Google Shape;443;p37"/>
          <p:cNvSpPr txBox="1">
            <a:spLocks noGrp="1"/>
          </p:cNvSpPr>
          <p:nvPr>
            <p:ph type="body" idx="1"/>
          </p:nvPr>
        </p:nvSpPr>
        <p:spPr>
          <a:xfrm>
            <a:off x="913680" y="2367000"/>
            <a:ext cx="103632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Como uma aplicação web de gerenciamento financeiro, voltada para a população em situação de inadimplência, pode contribuir para a organização das finanças?</a:t>
            </a:r>
            <a:endParaRPr sz="24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44" name="Google Shape;444;p37" descr="Logotipo, nome da empres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sz="3600" b="0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MOTIVAÇÃO</a:t>
            </a:r>
            <a:endParaRPr sz="3600" b="0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0" name="Google Shape;450;p38"/>
          <p:cNvSpPr txBox="1">
            <a:spLocks noGrp="1"/>
          </p:cNvSpPr>
          <p:nvPr>
            <p:ph type="body" idx="1"/>
          </p:nvPr>
        </p:nvSpPr>
        <p:spPr>
          <a:xfrm>
            <a:off x="913680" y="1914325"/>
            <a:ext cx="10363200" cy="3988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andemia de COVID-19 marcou um novo paradigma para a sociedade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rande instabilidade econômica e reduções significativas no PIB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umento nos preços dos alimentos, demissões em massa e o fechamento de empresas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ontexto pós-pandemia: parcela significativa da população com alto grau de endividamento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ecessidade urgente de melhorar a saúde financeira das famílias brasileiras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Acesso à educação financeira e ferramentas para organização das finanças</a:t>
            </a:r>
            <a:endParaRPr lang="pt-BR"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51" name="Google Shape;451;p38" descr="Logotipo, nome da empres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sz="3600" b="0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OBJETIVOS</a:t>
            </a:r>
            <a:endParaRPr sz="3600" b="0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7" name="Google Shape;457;p39"/>
          <p:cNvSpPr txBox="1">
            <a:spLocks noGrp="1"/>
          </p:cNvSpPr>
          <p:nvPr>
            <p:ph type="body" idx="1"/>
          </p:nvPr>
        </p:nvSpPr>
        <p:spPr>
          <a:xfrm>
            <a:off x="913680" y="2366999"/>
            <a:ext cx="10363200" cy="3988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GERAL:</a:t>
            </a:r>
          </a:p>
          <a:p>
            <a:pPr marL="457200" lvl="1" indent="0">
              <a:lnSpc>
                <a:spcPct val="120000"/>
              </a:lnSpc>
              <a:spcBef>
                <a:spcPts val="1001"/>
              </a:spcBef>
              <a:buSzPts val="2000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Desenvolver uma aplicação web de finanças pessoais voltada para pessoas em situação de inadimplência para ajudar a organizar suas dívidas</a:t>
            </a:r>
            <a:endParaRPr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ESPECÍFICOS:</a:t>
            </a:r>
          </a:p>
          <a:p>
            <a:pPr marL="685800" lvl="1">
              <a:lnSpc>
                <a:spcPct val="120000"/>
              </a:lnSpc>
              <a:spcBef>
                <a:spcPts val="1001"/>
              </a:spcBef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Exibir de forma clara e precisa os valores de entrada e saída financeira, com a devida categorização de cada transação;</a:t>
            </a:r>
          </a:p>
          <a:p>
            <a:pPr marL="685800" lvl="1">
              <a:lnSpc>
                <a:spcPct val="120000"/>
              </a:lnSpc>
              <a:spcBef>
                <a:spcPts val="1001"/>
              </a:spcBef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Estabelecer metas financeiras e possibilitar o acompanhamento do progresso em relação ao orçamento estipulado;</a:t>
            </a:r>
          </a:p>
          <a:p>
            <a:pPr marL="685800" lvl="1">
              <a:lnSpc>
                <a:spcPct val="120000"/>
              </a:lnSpc>
              <a:spcBef>
                <a:spcPts val="1001"/>
              </a:spcBef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Registrar despesas fixas e variáveis de maneira sistemática;</a:t>
            </a:r>
          </a:p>
          <a:p>
            <a:pPr marL="685800" lvl="1">
              <a:lnSpc>
                <a:spcPct val="120000"/>
              </a:lnSpc>
              <a:spcBef>
                <a:spcPts val="1001"/>
              </a:spcBef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Fornecer conteúdo educativo sobre finanças pessoais, adaptado à realidade e às necessidades do público em situação de inadimplência.</a:t>
            </a:r>
            <a:endParaRPr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58" name="Google Shape;458;p39" descr="Logotipo, nome da empres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sz="3600" b="0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PROPOSTA</a:t>
            </a:r>
            <a:endParaRPr sz="3600" b="0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4" name="Google Shape;464;p40"/>
          <p:cNvSpPr txBox="1">
            <a:spLocks noGrp="1"/>
          </p:cNvSpPr>
          <p:nvPr>
            <p:ph type="body" idx="1"/>
          </p:nvPr>
        </p:nvSpPr>
        <p:spPr>
          <a:xfrm>
            <a:off x="913680" y="2367000"/>
            <a:ext cx="103632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deia do projeto advém de um contexto de falta de controle financeiro enfrentada por diferentes personas:</a:t>
            </a:r>
          </a:p>
          <a:p>
            <a:pPr marL="685800" lvl="1">
              <a:lnSpc>
                <a:spcPct val="120000"/>
              </a:lnSpc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Inadimplência</a:t>
            </a:r>
          </a:p>
          <a:p>
            <a:pPr marL="685800" lvl="1">
              <a:lnSpc>
                <a:spcPct val="120000"/>
              </a:lnSpc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Dificuldade em estabelecer metas</a:t>
            </a:r>
          </a:p>
          <a:p>
            <a:pPr marL="685800" lvl="1">
              <a:lnSpc>
                <a:spcPct val="120000"/>
              </a:lnSpc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Dificuldade em acompanhar o progresso financeiro</a:t>
            </a:r>
          </a:p>
          <a:p>
            <a:pPr marL="685800" lvl="1">
              <a:lnSpc>
                <a:spcPct val="120000"/>
              </a:lnSpc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Necessidade de acesso à educação financeira 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Durante todo o projeto</a:t>
            </a: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utilizamos o GitHub como repositório único do trabalho desenvolvido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Durante a programação das funcionalidades dinâmicas, começamos a aplicar os planos de testes para garantir o atendimento dos requisitos funcionais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pt-BR"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685800" lvl="1">
              <a:lnSpc>
                <a:spcPct val="120000"/>
              </a:lnSpc>
              <a:buSzPts val="2000"/>
              <a:buFont typeface="Arial"/>
              <a:buChar char="•"/>
            </a:pPr>
            <a:endParaRPr lang="pt-BR"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65" name="Google Shape;465;p40" descr="Logotipo, nome da empres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sz="3600" b="0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PROPOSTA</a:t>
            </a:r>
            <a:endParaRPr sz="3600" b="0" strike="noStrik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65" name="Google Shape;465;p40" descr="Logotipo, nome da empres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64BDC2C-8CCC-6B29-6B4E-7887D4779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875404"/>
              </p:ext>
            </p:extLst>
          </p:nvPr>
        </p:nvGraphicFramePr>
        <p:xfrm>
          <a:off x="2032000" y="2390115"/>
          <a:ext cx="8128000" cy="374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Google Shape;464;p40">
            <a:extLst>
              <a:ext uri="{FF2B5EF4-FFF2-40B4-BE49-F238E27FC236}">
                <a16:creationId xmlns:a16="http://schemas.microsoft.com/office/drawing/2014/main" id="{5A1D3C75-36F1-512E-0B31-60A665A1AF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680" y="2367000"/>
            <a:ext cx="103632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Fase inicial do projeto</a:t>
            </a:r>
            <a:endParaRPr sz="20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413110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sz="3600" b="0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PROPOSTA</a:t>
            </a:r>
            <a:endParaRPr sz="3600" b="0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4" name="Google Shape;464;p40"/>
          <p:cNvSpPr txBox="1">
            <a:spLocks noGrp="1"/>
          </p:cNvSpPr>
          <p:nvPr>
            <p:ph type="body" idx="1"/>
          </p:nvPr>
        </p:nvSpPr>
        <p:spPr>
          <a:xfrm>
            <a:off x="913680" y="2367000"/>
            <a:ext cx="10363200" cy="95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Definidos os requisitos funcionais e não funcionais, passamos à etapa do projeto de interface. </a:t>
            </a:r>
            <a:r>
              <a:rPr lang="pt-BR" sz="24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Ele foi divido em 10 páginas: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pt-BR" sz="24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65" name="Google Shape;465;p40" descr="Logotipo, nome da empres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70033E-0E24-C711-6497-41D14C20FDB1}"/>
              </a:ext>
            </a:extLst>
          </p:cNvPr>
          <p:cNvSpPr txBox="1"/>
          <p:nvPr/>
        </p:nvSpPr>
        <p:spPr>
          <a:xfrm>
            <a:off x="913680" y="3632200"/>
            <a:ext cx="10363200" cy="1175706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Login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Cadastro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Dashboard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Extrato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Despesas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Metas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Simulação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 de Artigos</a:t>
            </a: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pt-BR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Artigos Individuais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9405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>
            <a:spLocks noGrp="1"/>
          </p:cNvSpPr>
          <p:nvPr>
            <p:ph type="title"/>
          </p:nvPr>
        </p:nvSpPr>
        <p:spPr>
          <a:xfrm>
            <a:off x="913680" y="618480"/>
            <a:ext cx="103641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 sz="3600" b="0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PROPOSTA</a:t>
            </a:r>
            <a:endParaRPr sz="3600" b="0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4" name="Google Shape;464;p40"/>
          <p:cNvSpPr txBox="1">
            <a:spLocks noGrp="1"/>
          </p:cNvSpPr>
          <p:nvPr>
            <p:ph type="body" idx="1"/>
          </p:nvPr>
        </p:nvSpPr>
        <p:spPr>
          <a:xfrm>
            <a:off x="914579" y="1997545"/>
            <a:ext cx="3121711" cy="417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Utilizamos o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Figma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prototipagem do site:</a:t>
            </a:r>
            <a:endParaRPr lang="pt-BR" sz="24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pt-BR" sz="2400" b="0" i="0" u="none" strike="noStrike" cap="none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65" name="Google Shape;465;p40" descr="Logotipo, nome da empres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080" y="80280"/>
            <a:ext cx="1466640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ite map">
            <a:extLst>
              <a:ext uri="{FF2B5EF4-FFF2-40B4-BE49-F238E27FC236}">
                <a16:creationId xmlns:a16="http://schemas.microsoft.com/office/drawing/2014/main" id="{B2B1E0C5-1B86-A3C5-9704-9E2B59E3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06" y="1997546"/>
            <a:ext cx="7650877" cy="450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84212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Gotícula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772</Words>
  <Application>Microsoft Office PowerPoint</Application>
  <PresentationFormat>Widescreen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17</vt:i4>
      </vt:variant>
      <vt:variant>
        <vt:lpstr>Títulos de slides</vt:lpstr>
      </vt:variant>
      <vt:variant>
        <vt:i4>12</vt:i4>
      </vt:variant>
    </vt:vector>
  </HeadingPairs>
  <TitlesOfParts>
    <vt:vector size="32" baseType="lpstr">
      <vt:lpstr>Arial</vt:lpstr>
      <vt:lpstr>Times New Roman</vt:lpstr>
      <vt:lpstr>Twentieth Century</vt:lpstr>
      <vt:lpstr>Gotícula</vt:lpstr>
      <vt:lpstr>Gotícula</vt:lpstr>
      <vt:lpstr>Gotícula</vt:lpstr>
      <vt:lpstr>Gotícula</vt:lpstr>
      <vt:lpstr>Gotícula</vt:lpstr>
      <vt:lpstr>Gotícula</vt:lpstr>
      <vt:lpstr>Gotícula</vt:lpstr>
      <vt:lpstr>Gotícula</vt:lpstr>
      <vt:lpstr>Gotícula</vt:lpstr>
      <vt:lpstr>Gotícula</vt:lpstr>
      <vt:lpstr>Gotícula</vt:lpstr>
      <vt:lpstr>Gotícula</vt:lpstr>
      <vt:lpstr>Gotícula</vt:lpstr>
      <vt:lpstr>Gotícula</vt:lpstr>
      <vt:lpstr>Gotícula</vt:lpstr>
      <vt:lpstr>Gotícula</vt:lpstr>
      <vt:lpstr>Gotícula</vt:lpstr>
      <vt:lpstr>FINANÇAS EM DIA</vt:lpstr>
      <vt:lpstr>INTRODUÇÃO</vt:lpstr>
      <vt:lpstr>PROBLEMA DE PESQUISA</vt:lpstr>
      <vt:lpstr>MOTIVAÇÃO</vt:lpstr>
      <vt:lpstr>OBJETIVOS</vt:lpstr>
      <vt:lpstr>SOLUÇÃO PROPOSTA</vt:lpstr>
      <vt:lpstr>SOLUÇÃO PROPOSTA</vt:lpstr>
      <vt:lpstr>SOLUÇÃO PROPOSTA</vt:lpstr>
      <vt:lpstr>SOLUÇÃO PROPOSTA</vt:lpstr>
      <vt:lpstr>SOLUÇÃO PROPOSTA</vt:lpstr>
      <vt:lpstr>RESULTADOS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Danilo Leal Raul</cp:lastModifiedBy>
  <cp:revision>4</cp:revision>
  <dcterms:modified xsi:type="dcterms:W3CDTF">2024-06-25T00:56:57Z</dcterms:modified>
</cp:coreProperties>
</file>