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1245" y="2534748"/>
            <a:ext cx="14377009" cy="691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OpenSchedule </a:t>
            </a:r>
          </a:p>
          <a:p>
            <a:pPr algn="ctr">
              <a:lnSpc>
                <a:spcPts val="5499"/>
              </a:lnSpc>
              <a:spcBef>
                <a:spcPct val="0"/>
              </a:spcBef>
            </a:pPr>
          </a:p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Poppins"/>
              </a:rPr>
              <a:t>Agendamento de Vagas para Escritório</a:t>
            </a:r>
          </a:p>
          <a:p>
            <a:pPr algn="ctr">
              <a:lnSpc>
                <a:spcPts val="4572"/>
              </a:lnSpc>
              <a:spcBef>
                <a:spcPct val="0"/>
              </a:spcBef>
            </a:pPr>
          </a:p>
          <a:p>
            <a:pPr algn="ctr">
              <a:lnSpc>
                <a:spcPts val="4572"/>
              </a:lnSpc>
              <a:spcBef>
                <a:spcPct val="0"/>
              </a:spcBef>
            </a:pPr>
          </a:p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 Bold"/>
              </a:rPr>
              <a:t>Sistemas de Informação - Grupo 04</a:t>
            </a:r>
          </a:p>
          <a:p>
            <a:pPr algn="ctr">
              <a:lnSpc>
                <a:spcPts val="2499"/>
              </a:lnSpc>
              <a:spcBef>
                <a:spcPct val="0"/>
              </a:spcBef>
            </a:pPr>
          </a:p>
          <a:p>
            <a:pPr algn="ctr">
              <a:lnSpc>
                <a:spcPts val="3399"/>
              </a:lnSpc>
            </a:pPr>
            <a:r>
              <a:rPr lang="en-US" sz="2499">
                <a:solidFill>
                  <a:srgbClr val="000000"/>
                </a:solidFill>
                <a:latin typeface="Poppins Bold"/>
              </a:rPr>
              <a:t>Integrantes: </a:t>
            </a:r>
          </a:p>
          <a:p>
            <a:pPr algn="ctr">
              <a:lnSpc>
                <a:spcPts val="33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Amanda Vitoria Garcia</a:t>
            </a:r>
          </a:p>
          <a:p>
            <a:pPr algn="ctr">
              <a:lnSpc>
                <a:spcPts val="2874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César Henrique de Oliveira Silva</a:t>
            </a:r>
          </a:p>
          <a:p>
            <a:pPr algn="ctr">
              <a:lnSpc>
                <a:spcPts val="2874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Jhonatan Felipe do Nascimento</a:t>
            </a:r>
          </a:p>
          <a:p>
            <a:pPr algn="ctr">
              <a:lnSpc>
                <a:spcPts val="2874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Júlia Persson Mascari</a:t>
            </a:r>
          </a:p>
          <a:p>
            <a:pPr algn="ctr">
              <a:lnSpc>
                <a:spcPts val="2874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Luanna Gyovana Rodrigues da Silva</a:t>
            </a:r>
          </a:p>
          <a:p>
            <a:pPr algn="ctr">
              <a:lnSpc>
                <a:spcPts val="2499"/>
              </a:lnSpc>
              <a:spcBef>
                <a:spcPct val="0"/>
              </a:spcBef>
            </a:pPr>
          </a:p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 Bold"/>
              </a:rPr>
              <a:t>Orientador: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 Nesley Jesus Daher de Oliveira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748641" y="393721"/>
            <a:ext cx="1395359" cy="1610029"/>
          </a:xfrm>
          <a:custGeom>
            <a:avLst/>
            <a:gdLst/>
            <a:ahLst/>
            <a:cxnLst/>
            <a:rect r="r" b="b" t="t" l="l"/>
            <a:pathLst>
              <a:path h="1610029" w="1395359">
                <a:moveTo>
                  <a:pt x="0" y="0"/>
                </a:moveTo>
                <a:lnTo>
                  <a:pt x="1395359" y="0"/>
                </a:lnTo>
                <a:lnTo>
                  <a:pt x="1395359" y="1610030"/>
                </a:lnTo>
                <a:lnTo>
                  <a:pt x="0" y="1610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962697">
            <a:off x="-3223806" y="-3194473"/>
            <a:ext cx="7451826" cy="5482803"/>
          </a:xfrm>
          <a:custGeom>
            <a:avLst/>
            <a:gdLst/>
            <a:ahLst/>
            <a:cxnLst/>
            <a:rect r="r" b="b" t="t" l="l"/>
            <a:pathLst>
              <a:path h="5482803" w="7451826">
                <a:moveTo>
                  <a:pt x="0" y="0"/>
                </a:moveTo>
                <a:lnTo>
                  <a:pt x="7451827" y="0"/>
                </a:lnTo>
                <a:lnTo>
                  <a:pt x="7451827" y="5482803"/>
                </a:lnTo>
                <a:lnTo>
                  <a:pt x="0" y="5482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352875">
            <a:off x="13533387" y="8705229"/>
            <a:ext cx="7451826" cy="5482803"/>
          </a:xfrm>
          <a:custGeom>
            <a:avLst/>
            <a:gdLst/>
            <a:ahLst/>
            <a:cxnLst/>
            <a:rect r="r" b="b" t="t" l="l"/>
            <a:pathLst>
              <a:path h="5482803" w="7451826">
                <a:moveTo>
                  <a:pt x="0" y="0"/>
                </a:moveTo>
                <a:lnTo>
                  <a:pt x="7451826" y="0"/>
                </a:lnTo>
                <a:lnTo>
                  <a:pt x="7451826" y="5482804"/>
                </a:lnTo>
                <a:lnTo>
                  <a:pt x="0" y="54828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49749" y="507079"/>
            <a:ext cx="1658284" cy="1496672"/>
          </a:xfrm>
          <a:custGeom>
            <a:avLst/>
            <a:gdLst/>
            <a:ahLst/>
            <a:cxnLst/>
            <a:rect r="r" b="b" t="t" l="l"/>
            <a:pathLst>
              <a:path h="1496672" w="1658284">
                <a:moveTo>
                  <a:pt x="0" y="0"/>
                </a:moveTo>
                <a:lnTo>
                  <a:pt x="1658284" y="0"/>
                </a:lnTo>
                <a:lnTo>
                  <a:pt x="1658284" y="1496672"/>
                </a:lnTo>
                <a:lnTo>
                  <a:pt x="0" y="14966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0602" y="4133850"/>
            <a:ext cx="14909167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3999">
                <a:solidFill>
                  <a:srgbClr val="000000"/>
                </a:solidFill>
                <a:latin typeface="Poppins"/>
              </a:rPr>
              <a:t>O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projeto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 tem como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foco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, oferecer uma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solução para o agendamento e gerenciamento de vagas em escritórios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, otimizando o uso do espaço e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melhorando a experiência dos funcionários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 no modelo de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trabalho híbrido.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863941" y="536575"/>
            <a:ext cx="1395359" cy="1610029"/>
          </a:xfrm>
          <a:custGeom>
            <a:avLst/>
            <a:gdLst/>
            <a:ahLst/>
            <a:cxnLst/>
            <a:rect r="r" b="b" t="t" l="l"/>
            <a:pathLst>
              <a:path h="1610029" w="1395359">
                <a:moveTo>
                  <a:pt x="0" y="0"/>
                </a:moveTo>
                <a:lnTo>
                  <a:pt x="1395359" y="0"/>
                </a:lnTo>
                <a:lnTo>
                  <a:pt x="1395359" y="1610029"/>
                </a:lnTo>
                <a:lnTo>
                  <a:pt x="0" y="1610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09435" y="-1440532"/>
            <a:ext cx="12103835" cy="3587137"/>
          </a:xfrm>
          <a:custGeom>
            <a:avLst/>
            <a:gdLst/>
            <a:ahLst/>
            <a:cxnLst/>
            <a:rect r="r" b="b" t="t" l="l"/>
            <a:pathLst>
              <a:path h="3587137" w="12103835">
                <a:moveTo>
                  <a:pt x="0" y="0"/>
                </a:moveTo>
                <a:lnTo>
                  <a:pt x="12103835" y="0"/>
                </a:lnTo>
                <a:lnTo>
                  <a:pt x="12103835" y="3587136"/>
                </a:lnTo>
                <a:lnTo>
                  <a:pt x="0" y="3587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247" y="563715"/>
            <a:ext cx="5157561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Poppins Bold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388278" y="-5419990"/>
            <a:ext cx="2434014" cy="12332848"/>
          </a:xfrm>
          <a:custGeom>
            <a:avLst/>
            <a:gdLst/>
            <a:ahLst/>
            <a:cxnLst/>
            <a:rect r="r" b="b" t="t" l="l"/>
            <a:pathLst>
              <a:path h="12332848" w="2434014">
                <a:moveTo>
                  <a:pt x="0" y="0"/>
                </a:moveTo>
                <a:lnTo>
                  <a:pt x="2434014" y="0"/>
                </a:lnTo>
                <a:lnTo>
                  <a:pt x="2434014" y="12332849"/>
                </a:lnTo>
                <a:lnTo>
                  <a:pt x="0" y="12332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2093" y="563715"/>
            <a:ext cx="9144000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Poppins Bold"/>
              </a:rPr>
              <a:t>Problemas de Pesquisa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3556" y="4133850"/>
            <a:ext cx="15640889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3999">
                <a:solidFill>
                  <a:srgbClr val="000000"/>
                </a:solidFill>
                <a:latin typeface="Poppins"/>
              </a:rPr>
              <a:t> A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pandemia de Covid-19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 levou à uma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crescente 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na adoção do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trabalho remoto e híbrido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, o que trouxe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dificuldades na gestão eficiente dos espaços de trabalho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, resultando em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perda de produtividade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 e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insatisfação dos funcionários.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863941" y="536575"/>
            <a:ext cx="1395359" cy="1610029"/>
          </a:xfrm>
          <a:custGeom>
            <a:avLst/>
            <a:gdLst/>
            <a:ahLst/>
            <a:cxnLst/>
            <a:rect r="r" b="b" t="t" l="l"/>
            <a:pathLst>
              <a:path h="1610029" w="1395359">
                <a:moveTo>
                  <a:pt x="0" y="0"/>
                </a:moveTo>
                <a:lnTo>
                  <a:pt x="1395359" y="0"/>
                </a:lnTo>
                <a:lnTo>
                  <a:pt x="1395359" y="1610029"/>
                </a:lnTo>
                <a:lnTo>
                  <a:pt x="0" y="1610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2482" y="3473746"/>
            <a:ext cx="16803035" cy="555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Gerais:</a:t>
            </a:r>
          </a:p>
          <a:p>
            <a:pPr algn="l" marL="690879" indent="-345439" lvl="1">
              <a:lnSpc>
                <a:spcPts val="52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Poppins"/>
              </a:rPr>
              <a:t>Otimizar a utilização dos espaços físicos para empresas no modelo híbrido;</a:t>
            </a:r>
          </a:p>
          <a:p>
            <a:pPr algn="l" marL="690879" indent="-345439" lvl="1">
              <a:lnSpc>
                <a:spcPts val="52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Poppins"/>
              </a:rPr>
              <a:t>Facilitar a</a:t>
            </a:r>
            <a:r>
              <a:rPr lang="en-US" sz="3199">
                <a:solidFill>
                  <a:srgbClr val="000000"/>
                </a:solidFill>
                <a:latin typeface="Poppins"/>
              </a:rPr>
              <a:t> experiência de agendamento dos funcionários;</a:t>
            </a:r>
          </a:p>
          <a:p>
            <a:pPr algn="ctr">
              <a:lnSpc>
                <a:spcPts val="4950"/>
              </a:lnSpc>
            </a:pPr>
          </a:p>
          <a:p>
            <a:pPr algn="l">
              <a:lnSpc>
                <a:spcPts val="5775"/>
              </a:lnSpc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Específicas:</a:t>
            </a:r>
          </a:p>
          <a:p>
            <a:pPr algn="l" marL="690879" indent="-345439" lvl="1">
              <a:lnSpc>
                <a:spcPts val="52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Poppins"/>
              </a:rPr>
              <a:t>Implementar uma agenda compartilhada para seleção de salas e horários;</a:t>
            </a:r>
          </a:p>
          <a:p>
            <a:pPr algn="l" marL="690879" indent="-345439" lvl="1">
              <a:lnSpc>
                <a:spcPts val="52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Poppins"/>
              </a:rPr>
              <a:t>Desenvolver seção de gerenciamento e visualização das salas de reunião;</a:t>
            </a:r>
          </a:p>
          <a:p>
            <a:pPr algn="ctr">
              <a:lnSpc>
                <a:spcPts val="65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863941" y="536575"/>
            <a:ext cx="1395359" cy="1610029"/>
          </a:xfrm>
          <a:custGeom>
            <a:avLst/>
            <a:gdLst/>
            <a:ahLst/>
            <a:cxnLst/>
            <a:rect r="r" b="b" t="t" l="l"/>
            <a:pathLst>
              <a:path h="1610029" w="1395359">
                <a:moveTo>
                  <a:pt x="0" y="0"/>
                </a:moveTo>
                <a:lnTo>
                  <a:pt x="1395359" y="0"/>
                </a:lnTo>
                <a:lnTo>
                  <a:pt x="1395359" y="1610029"/>
                </a:lnTo>
                <a:lnTo>
                  <a:pt x="0" y="1610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09435" y="-1440532"/>
            <a:ext cx="12103835" cy="3587137"/>
          </a:xfrm>
          <a:custGeom>
            <a:avLst/>
            <a:gdLst/>
            <a:ahLst/>
            <a:cxnLst/>
            <a:rect r="r" b="b" t="t" l="l"/>
            <a:pathLst>
              <a:path h="3587137" w="12103835">
                <a:moveTo>
                  <a:pt x="0" y="0"/>
                </a:moveTo>
                <a:lnTo>
                  <a:pt x="12103835" y="0"/>
                </a:lnTo>
                <a:lnTo>
                  <a:pt x="12103835" y="3587136"/>
                </a:lnTo>
                <a:lnTo>
                  <a:pt x="0" y="3587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247" y="563715"/>
            <a:ext cx="5157561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Poppins Bold"/>
              </a:rPr>
              <a:t>Objetivos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3556" y="4133850"/>
            <a:ext cx="15640889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3999">
                <a:solidFill>
                  <a:srgbClr val="000000"/>
                </a:solidFill>
                <a:latin typeface="Poppins Bold"/>
              </a:rPr>
              <a:t>Criação 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de uma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aplicação 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onde o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usúario 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se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cadastra,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 realiza o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agendamento 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do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dia e horário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 em que irá utilizar o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espaço escolhido na empresa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, podendo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visualizar 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suas </a:t>
            </a:r>
            <a:r>
              <a:rPr lang="en-US" sz="3999">
                <a:solidFill>
                  <a:srgbClr val="000000"/>
                </a:solidFill>
                <a:latin typeface="Poppins Bold"/>
              </a:rPr>
              <a:t>outras reservas</a:t>
            </a:r>
            <a:r>
              <a:rPr lang="en-US" sz="3999">
                <a:solidFill>
                  <a:srgbClr val="000000"/>
                </a:solidFill>
                <a:latin typeface="Poppins"/>
              </a:rPr>
              <a:t> também.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863941" y="536575"/>
            <a:ext cx="1395359" cy="1610029"/>
          </a:xfrm>
          <a:custGeom>
            <a:avLst/>
            <a:gdLst/>
            <a:ahLst/>
            <a:cxnLst/>
            <a:rect r="r" b="b" t="t" l="l"/>
            <a:pathLst>
              <a:path h="1610029" w="1395359">
                <a:moveTo>
                  <a:pt x="0" y="0"/>
                </a:moveTo>
                <a:lnTo>
                  <a:pt x="1395359" y="0"/>
                </a:lnTo>
                <a:lnTo>
                  <a:pt x="1395359" y="1610029"/>
                </a:lnTo>
                <a:lnTo>
                  <a:pt x="0" y="1610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3388278" y="-5419990"/>
            <a:ext cx="2434014" cy="12332848"/>
          </a:xfrm>
          <a:custGeom>
            <a:avLst/>
            <a:gdLst/>
            <a:ahLst/>
            <a:cxnLst/>
            <a:rect r="r" b="b" t="t" l="l"/>
            <a:pathLst>
              <a:path h="12332848" w="2434014">
                <a:moveTo>
                  <a:pt x="0" y="0"/>
                </a:moveTo>
                <a:lnTo>
                  <a:pt x="2434014" y="0"/>
                </a:lnTo>
                <a:lnTo>
                  <a:pt x="2434014" y="12332849"/>
                </a:lnTo>
                <a:lnTo>
                  <a:pt x="0" y="123328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2093" y="563715"/>
            <a:ext cx="9144000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Poppins Bold"/>
              </a:rPr>
              <a:t>Solução Proposta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2482" y="3538309"/>
            <a:ext cx="16803035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77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oppins"/>
              </a:rPr>
              <a:t>Páginas de 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login e cadastro </a:t>
            </a:r>
            <a:r>
              <a:rPr lang="en-US" sz="3500">
                <a:solidFill>
                  <a:srgbClr val="000000"/>
                </a:solidFill>
                <a:latin typeface="Poppins"/>
              </a:rPr>
              <a:t>integradas;</a:t>
            </a:r>
          </a:p>
          <a:p>
            <a:pPr algn="l" marL="755651" indent="-377825" lvl="1">
              <a:lnSpc>
                <a:spcPts val="577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oppins"/>
              </a:rPr>
              <a:t>Página 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inicial explicativa</a:t>
            </a:r>
            <a:r>
              <a:rPr lang="en-US" sz="3500">
                <a:solidFill>
                  <a:srgbClr val="000000"/>
                </a:solidFill>
                <a:latin typeface="Poppins"/>
              </a:rPr>
              <a:t>;</a:t>
            </a:r>
          </a:p>
          <a:p>
            <a:pPr algn="l" marL="755651" indent="-377825" lvl="1">
              <a:lnSpc>
                <a:spcPts val="577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oppins"/>
              </a:rPr>
              <a:t>Página de 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agendamento</a:t>
            </a:r>
            <a:r>
              <a:rPr lang="en-US" sz="3500">
                <a:solidFill>
                  <a:srgbClr val="000000"/>
                </a:solidFill>
                <a:latin typeface="Poppins"/>
              </a:rPr>
              <a:t> com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 agenda e possibilidade</a:t>
            </a:r>
            <a:r>
              <a:rPr lang="en-US" sz="3500">
                <a:solidFill>
                  <a:srgbClr val="000000"/>
                </a:solidFill>
                <a:latin typeface="Poppins"/>
              </a:rPr>
              <a:t> de escolher 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cidade, sala, andar, dia e horário</a:t>
            </a:r>
            <a:r>
              <a:rPr lang="en-US" sz="3500">
                <a:solidFill>
                  <a:srgbClr val="000000"/>
                </a:solidFill>
                <a:latin typeface="Poppins"/>
              </a:rPr>
              <a:t>;</a:t>
            </a:r>
          </a:p>
          <a:p>
            <a:pPr algn="l" marL="755651" indent="-377825" lvl="1">
              <a:lnSpc>
                <a:spcPts val="577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oppins"/>
              </a:rPr>
              <a:t>Página de 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reservas salvas, </a:t>
            </a:r>
            <a:r>
              <a:rPr lang="en-US" sz="3500">
                <a:solidFill>
                  <a:srgbClr val="000000"/>
                </a:solidFill>
                <a:latin typeface="Poppins"/>
              </a:rPr>
              <a:t>com os 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agendamentos já realizados;</a:t>
            </a:r>
          </a:p>
          <a:p>
            <a:pPr algn="l" marL="755651" indent="-377825" lvl="1">
              <a:lnSpc>
                <a:spcPts val="577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oppins"/>
              </a:rPr>
              <a:t>Página de 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perfil </a:t>
            </a:r>
            <a:r>
              <a:rPr lang="en-US" sz="3500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3500">
                <a:solidFill>
                  <a:srgbClr val="000000"/>
                </a:solidFill>
                <a:latin typeface="Poppins Bold"/>
              </a:rPr>
              <a:t>informações alteráveis</a:t>
            </a:r>
            <a:r>
              <a:rPr lang="en-US" sz="3500">
                <a:solidFill>
                  <a:srgbClr val="000000"/>
                </a:solidFill>
                <a:latin typeface="Poppins"/>
              </a:rPr>
              <a:t>;</a:t>
            </a:r>
          </a:p>
          <a:p>
            <a:pPr algn="ctr">
              <a:lnSpc>
                <a:spcPts val="577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863941" y="536575"/>
            <a:ext cx="1395359" cy="1610029"/>
          </a:xfrm>
          <a:custGeom>
            <a:avLst/>
            <a:gdLst/>
            <a:ahLst/>
            <a:cxnLst/>
            <a:rect r="r" b="b" t="t" l="l"/>
            <a:pathLst>
              <a:path h="1610029" w="1395359">
                <a:moveTo>
                  <a:pt x="0" y="0"/>
                </a:moveTo>
                <a:lnTo>
                  <a:pt x="1395359" y="0"/>
                </a:lnTo>
                <a:lnTo>
                  <a:pt x="1395359" y="1610029"/>
                </a:lnTo>
                <a:lnTo>
                  <a:pt x="0" y="1610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09435" y="-1440532"/>
            <a:ext cx="12103835" cy="3587137"/>
          </a:xfrm>
          <a:custGeom>
            <a:avLst/>
            <a:gdLst/>
            <a:ahLst/>
            <a:cxnLst/>
            <a:rect r="r" b="b" t="t" l="l"/>
            <a:pathLst>
              <a:path h="3587137" w="12103835">
                <a:moveTo>
                  <a:pt x="0" y="0"/>
                </a:moveTo>
                <a:lnTo>
                  <a:pt x="12103835" y="0"/>
                </a:lnTo>
                <a:lnTo>
                  <a:pt x="12103835" y="3587136"/>
                </a:lnTo>
                <a:lnTo>
                  <a:pt x="0" y="3587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247" y="563715"/>
            <a:ext cx="5157561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Poppins Bold"/>
              </a:rPr>
              <a:t>Resultados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3556" y="3095625"/>
            <a:ext cx="15640889" cy="616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[1] - ZANATTA, Pedro. BROTERO, Mathias. </a:t>
            </a:r>
            <a:r>
              <a:rPr lang="en-US" sz="2499">
                <a:solidFill>
                  <a:srgbClr val="000000"/>
                </a:solidFill>
                <a:latin typeface="Poppins Bold"/>
              </a:rPr>
              <a:t>Modelo de trabalho híbrido é usado por 56% das empresas no Brasil, diz estudo.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 CNN BRASIL, São Paulo, 13/09/22. Disponível em: https://www.cnnbrasil.com.br/economia/modelo-de-trabalho-hibrido-e-usado-por-56-das-empresas-no-brasil-diz-estudo/. Acesso em: 16/03/24</a:t>
            </a:r>
          </a:p>
          <a:p>
            <a:pPr algn="ctr">
              <a:lnSpc>
                <a:spcPts val="4124"/>
              </a:lnSpc>
            </a:pPr>
          </a:p>
          <a:p>
            <a:pPr algn="ctr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[2] - Santos, L. A., &amp; Costa, D. H. (2022). </a:t>
            </a:r>
            <a:r>
              <a:rPr lang="en-US" sz="2499">
                <a:solidFill>
                  <a:srgbClr val="000000"/>
                </a:solidFill>
                <a:latin typeface="Poppins Bold"/>
              </a:rPr>
              <a:t>O novo normal: A evolução do trabalho home-office e híbrido após pico da crise pandêmica SARS-CoV-2.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 E-Acadêmica. Disponível em: https://eacademica.org/eacademica/article/view/151. Acesso em: 15/03/24</a:t>
            </a:r>
          </a:p>
          <a:p>
            <a:pPr algn="ctr">
              <a:lnSpc>
                <a:spcPts val="4124"/>
              </a:lnSpc>
            </a:pPr>
          </a:p>
          <a:p>
            <a:pPr algn="ctr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[3] Cenciareli, L. . </a:t>
            </a:r>
            <a:r>
              <a:rPr lang="en-US" sz="2499">
                <a:solidFill>
                  <a:srgbClr val="000000"/>
                </a:solidFill>
                <a:latin typeface="Poppins Bold"/>
              </a:rPr>
              <a:t>Software de agendamento de escritório: entenda sua importância!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 Blog getdesk. Disponível em https://blog.getdesk.com.br/software-de-agendamento-de-escritorio. Acesso em: 15/03/24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863941" y="536575"/>
            <a:ext cx="1395359" cy="1610029"/>
          </a:xfrm>
          <a:custGeom>
            <a:avLst/>
            <a:gdLst/>
            <a:ahLst/>
            <a:cxnLst/>
            <a:rect r="r" b="b" t="t" l="l"/>
            <a:pathLst>
              <a:path h="1610029" w="1395359">
                <a:moveTo>
                  <a:pt x="0" y="0"/>
                </a:moveTo>
                <a:lnTo>
                  <a:pt x="1395359" y="0"/>
                </a:lnTo>
                <a:lnTo>
                  <a:pt x="1395359" y="1610029"/>
                </a:lnTo>
                <a:lnTo>
                  <a:pt x="0" y="1610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3388278" y="-5419990"/>
            <a:ext cx="2434014" cy="12332848"/>
          </a:xfrm>
          <a:custGeom>
            <a:avLst/>
            <a:gdLst/>
            <a:ahLst/>
            <a:cxnLst/>
            <a:rect r="r" b="b" t="t" l="l"/>
            <a:pathLst>
              <a:path h="12332848" w="2434014">
                <a:moveTo>
                  <a:pt x="0" y="0"/>
                </a:moveTo>
                <a:lnTo>
                  <a:pt x="2434014" y="0"/>
                </a:lnTo>
                <a:lnTo>
                  <a:pt x="2434014" y="12332849"/>
                </a:lnTo>
                <a:lnTo>
                  <a:pt x="0" y="123328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2093" y="563715"/>
            <a:ext cx="9785069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Poppins Bold"/>
              </a:rPr>
              <a:t>Referências Bibliográficas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DAGJGBs_Fnk</dc:identifier>
  <dcterms:modified xsi:type="dcterms:W3CDTF">2011-08-01T06:04:30Z</dcterms:modified>
  <cp:revision>1</cp:revision>
  <dc:title>OpenSchedule</dc:title>
</cp:coreProperties>
</file>