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BE9F6-13E1-4E9C-B121-F9BEB6B48210}" v="10" dt="2024-06-21T10:19:55.8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4"/>
    <p:restoredTop sz="94674"/>
  </p:normalViewPr>
  <p:slideViewPr>
    <p:cSldViewPr>
      <p:cViewPr varScale="1">
        <p:scale>
          <a:sx n="363" d="100"/>
          <a:sy n="363" d="100"/>
        </p:scale>
        <p:origin x="284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id Rebeca" userId="0294acf2a90a5730" providerId="Windows Live" clId="Web-{646BE9F6-13E1-4E9C-B121-F9BEB6B48210}"/>
    <pc:docChg chg="modSld">
      <pc:chgData name="Ingrid Rebeca" userId="0294acf2a90a5730" providerId="Windows Live" clId="Web-{646BE9F6-13E1-4E9C-B121-F9BEB6B48210}" dt="2024-06-21T10:19:55.891" v="9" actId="1076"/>
      <pc:docMkLst>
        <pc:docMk/>
      </pc:docMkLst>
      <pc:sldChg chg="modSp">
        <pc:chgData name="Ingrid Rebeca" userId="0294acf2a90a5730" providerId="Windows Live" clId="Web-{646BE9F6-13E1-4E9C-B121-F9BEB6B48210}" dt="2024-06-21T10:19:55.891" v="9" actId="1076"/>
        <pc:sldMkLst>
          <pc:docMk/>
          <pc:sldMk cId="0" sldId="256"/>
        </pc:sldMkLst>
        <pc:spChg chg="mod">
          <ac:chgData name="Ingrid Rebeca" userId="0294acf2a90a5730" providerId="Windows Live" clId="Web-{646BE9F6-13E1-4E9C-B121-F9BEB6B48210}" dt="2024-06-21T10:19:55.891" v="9" actId="1076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Ingrid Rebeca" userId="0294acf2a90a5730" providerId="Windows Live" clId="Web-{646BE9F6-13E1-4E9C-B121-F9BEB6B48210}" dt="2024-06-21T10:19:24.126" v="4" actId="14100"/>
          <ac:grpSpMkLst>
            <pc:docMk/>
            <pc:sldMk cId="0" sldId="256"/>
            <ac:grpSpMk id="6" creationId="{00000000-0000-0000-0000-000000000000}"/>
          </ac:grpSpMkLst>
        </pc:grpChg>
      </pc:sldChg>
    </pc:docChg>
  </pc:docChgLst>
  <pc:docChgLst>
    <pc:chgData name="Ingrid Rebeca" userId="0294acf2a90a5730" providerId="LiveId" clId="{26A7B59B-ADBB-7248-973E-81A770536F20}"/>
    <pc:docChg chg="undo custSel modSld">
      <pc:chgData name="Ingrid Rebeca" userId="0294acf2a90a5730" providerId="LiveId" clId="{26A7B59B-ADBB-7248-973E-81A770536F20}" dt="2024-06-20T20:52:42.891" v="19" actId="20577"/>
      <pc:docMkLst>
        <pc:docMk/>
      </pc:docMkLst>
      <pc:sldChg chg="modSp">
        <pc:chgData name="Ingrid Rebeca" userId="0294acf2a90a5730" providerId="LiveId" clId="{26A7B59B-ADBB-7248-973E-81A770536F20}" dt="2024-06-20T20:52:19.505" v="13" actId="20577"/>
        <pc:sldMkLst>
          <pc:docMk/>
          <pc:sldMk cId="0" sldId="257"/>
        </pc:sldMkLst>
        <pc:spChg chg="mod">
          <ac:chgData name="Ingrid Rebeca" userId="0294acf2a90a5730" providerId="LiveId" clId="{26A7B59B-ADBB-7248-973E-81A770536F20}" dt="2024-06-20T20:52:19.505" v="13" actId="20577"/>
          <ac:spMkLst>
            <pc:docMk/>
            <pc:sldMk cId="0" sldId="257"/>
            <ac:spMk id="21" creationId="{00000000-0000-0000-0000-000000000000}"/>
          </ac:spMkLst>
        </pc:spChg>
      </pc:sldChg>
      <pc:sldChg chg="modSp">
        <pc:chgData name="Ingrid Rebeca" userId="0294acf2a90a5730" providerId="LiveId" clId="{26A7B59B-ADBB-7248-973E-81A770536F20}" dt="2024-06-20T20:52:42.891" v="19" actId="20577"/>
        <pc:sldMkLst>
          <pc:docMk/>
          <pc:sldMk cId="0" sldId="258"/>
        </pc:sldMkLst>
        <pc:spChg chg="mod">
          <ac:chgData name="Ingrid Rebeca" userId="0294acf2a90a5730" providerId="LiveId" clId="{26A7B59B-ADBB-7248-973E-81A770536F20}" dt="2024-06-20T20:52:42.891" v="19" actId="20577"/>
          <ac:spMkLst>
            <pc:docMk/>
            <pc:sldMk cId="0" sldId="258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648773"/>
            <a:ext cx="3989704" cy="476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Aluno</a:t>
            </a:r>
            <a:r>
              <a:rPr spc="-15" dirty="0"/>
              <a:t> </a:t>
            </a:r>
            <a:r>
              <a:rPr dirty="0"/>
              <a:t>1,</a:t>
            </a:r>
            <a:r>
              <a:rPr spc="-15" dirty="0"/>
              <a:t> </a:t>
            </a:r>
            <a:r>
              <a:rPr spc="-10" dirty="0"/>
              <a:t>Aluno2,</a:t>
            </a:r>
            <a:r>
              <a:rPr spc="-15" dirty="0"/>
              <a:t> </a:t>
            </a:r>
            <a:r>
              <a:rPr dirty="0"/>
              <a:t>Aluno</a:t>
            </a:r>
            <a:r>
              <a:rPr spc="-15" dirty="0"/>
              <a:t> </a:t>
            </a:r>
            <a:r>
              <a:rPr spc="-60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8.xml"/><Relationship Id="rId3" Type="http://schemas.openxmlformats.org/officeDocument/2006/relationships/slide" Target="slide7.xml"/><Relationship Id="rId21" Type="http://schemas.openxmlformats.org/officeDocument/2006/relationships/slide" Target="slide1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6.xml"/><Relationship Id="rId2" Type="http://schemas.openxmlformats.org/officeDocument/2006/relationships/slide" Target="slide3.xml"/><Relationship Id="rId16" Type="http://schemas.openxmlformats.org/officeDocument/2006/relationships/image" Target="../media/image14.png"/><Relationship Id="rId20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slide" Target="slide9.xml"/><Relationship Id="rId4" Type="http://schemas.openxmlformats.org/officeDocument/2006/relationships/slide" Target="slide10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7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7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7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7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34"/>
            <a:ext cx="4608195" cy="414020"/>
            <a:chOff x="0" y="0"/>
            <a:chExt cx="4608195" cy="414020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63220"/>
            </a:xfrm>
            <a:custGeom>
              <a:avLst/>
              <a:gdLst/>
              <a:ahLst/>
              <a:cxnLst/>
              <a:rect l="l" t="t" r="r" b="b"/>
              <a:pathLst>
                <a:path w="2304415" h="363220">
                  <a:moveTo>
                    <a:pt x="2303995" y="0"/>
                  </a:moveTo>
                  <a:lnTo>
                    <a:pt x="0" y="0"/>
                  </a:lnTo>
                  <a:lnTo>
                    <a:pt x="0" y="362788"/>
                  </a:lnTo>
                  <a:lnTo>
                    <a:pt x="2303995" y="36278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62788"/>
              <a:ext cx="4608195" cy="50800"/>
            </a:xfrm>
            <a:custGeom>
              <a:avLst/>
              <a:gdLst/>
              <a:ahLst/>
              <a:cxnLst/>
              <a:rect l="l" t="t" r="r" b="b"/>
              <a:pathLst>
                <a:path w="4608195" h="50800">
                  <a:moveTo>
                    <a:pt x="4608060" y="0"/>
                  </a:moveTo>
                  <a:lnTo>
                    <a:pt x="0" y="0"/>
                  </a:lnTo>
                  <a:lnTo>
                    <a:pt x="0" y="50610"/>
                  </a:lnTo>
                  <a:lnTo>
                    <a:pt x="4608060" y="50610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9193" y="585520"/>
            <a:ext cx="4040504" cy="539750"/>
            <a:chOff x="309193" y="585520"/>
            <a:chExt cx="4040504" cy="539750"/>
          </a:xfrm>
        </p:grpSpPr>
        <p:sp>
          <p:nvSpPr>
            <p:cNvPr id="7" name="object 7"/>
            <p:cNvSpPr/>
            <p:nvPr/>
          </p:nvSpPr>
          <p:spPr>
            <a:xfrm>
              <a:off x="309193" y="58552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648773"/>
              <a:ext cx="3989704" cy="476884"/>
            </a:xfrm>
            <a:custGeom>
              <a:avLst/>
              <a:gdLst/>
              <a:ahLst/>
              <a:cxnLst/>
              <a:rect l="l" t="t" r="r" b="b"/>
              <a:pathLst>
                <a:path w="3989704" h="476884">
                  <a:moveTo>
                    <a:pt x="3989652" y="0"/>
                  </a:moveTo>
                  <a:lnTo>
                    <a:pt x="0" y="0"/>
                  </a:lnTo>
                  <a:lnTo>
                    <a:pt x="0" y="476498"/>
                  </a:lnTo>
                  <a:lnTo>
                    <a:pt x="3989652" y="47649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629937"/>
              <a:ext cx="3989704" cy="445134"/>
            </a:xfrm>
            <a:custGeom>
              <a:avLst/>
              <a:gdLst/>
              <a:ahLst/>
              <a:cxnLst/>
              <a:rect l="l" t="t" r="r" b="b"/>
              <a:pathLst>
                <a:path w="3989704" h="445134">
                  <a:moveTo>
                    <a:pt x="3989652" y="0"/>
                  </a:moveTo>
                  <a:lnTo>
                    <a:pt x="0" y="0"/>
                  </a:lnTo>
                  <a:lnTo>
                    <a:pt x="0" y="393733"/>
                  </a:lnTo>
                  <a:lnTo>
                    <a:pt x="4008" y="413458"/>
                  </a:lnTo>
                  <a:lnTo>
                    <a:pt x="14922" y="429611"/>
                  </a:lnTo>
                  <a:lnTo>
                    <a:pt x="31075" y="440525"/>
                  </a:lnTo>
                  <a:lnTo>
                    <a:pt x="50800" y="444534"/>
                  </a:lnTo>
                  <a:lnTo>
                    <a:pt x="3938852" y="444534"/>
                  </a:lnTo>
                  <a:lnTo>
                    <a:pt x="3958576" y="440525"/>
                  </a:lnTo>
                  <a:lnTo>
                    <a:pt x="3974729" y="429611"/>
                  </a:lnTo>
                  <a:lnTo>
                    <a:pt x="3985644" y="413458"/>
                  </a:lnTo>
                  <a:lnTo>
                    <a:pt x="3989652" y="3937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7054" y="699513"/>
            <a:ext cx="3670264" cy="31034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13155" algn="l">
              <a:lnSpc>
                <a:spcPct val="100000"/>
              </a:lnSpc>
              <a:spcBef>
                <a:spcPts val="500"/>
              </a:spcBef>
            </a:pPr>
            <a:r>
              <a:rPr lang="fr-CA" sz="1600" dirty="0" err="1">
                <a:latin typeface="+mn-lt"/>
              </a:rPr>
              <a:t>Gerency</a:t>
            </a:r>
            <a:endParaRPr spc="-10" dirty="0">
              <a:latin typeface="+mn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6850" y="1288480"/>
            <a:ext cx="2365553" cy="9303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rPr lang="fr-CA" sz="1100" dirty="0">
                <a:effectLst/>
                <a:latin typeface="+mn-lt"/>
              </a:rPr>
              <a:t>Ingrid </a:t>
            </a:r>
            <a:r>
              <a:rPr lang="fr-CA" sz="1100" dirty="0" err="1">
                <a:effectLst/>
                <a:latin typeface="+mn-lt"/>
              </a:rPr>
              <a:t>Rebeca</a:t>
            </a:r>
            <a:r>
              <a:rPr lang="fr-CA" sz="1100" dirty="0">
                <a:effectLst/>
                <a:latin typeface="+mn-lt"/>
              </a:rPr>
              <a:t> Silva</a:t>
            </a:r>
          </a:p>
          <a:p>
            <a:r>
              <a:rPr lang="fr-CA" sz="1100" dirty="0">
                <a:effectLst/>
                <a:latin typeface="+mn-lt"/>
              </a:rPr>
              <a:t>Isabelle Alves de Lima</a:t>
            </a:r>
          </a:p>
          <a:p>
            <a:r>
              <a:rPr lang="fr-CA" sz="1100" dirty="0" err="1">
                <a:effectLst/>
                <a:latin typeface="+mn-lt"/>
              </a:rPr>
              <a:t>Sebastião</a:t>
            </a:r>
            <a:r>
              <a:rPr lang="fr-CA" sz="1100" dirty="0">
                <a:effectLst/>
                <a:latin typeface="+mn-lt"/>
              </a:rPr>
              <a:t> Felipe de Oliveira Barros</a:t>
            </a:r>
          </a:p>
          <a:p>
            <a:r>
              <a:rPr lang="fr-CA" sz="1100" dirty="0" err="1">
                <a:effectLst/>
                <a:latin typeface="+mn-lt"/>
              </a:rPr>
              <a:t>Vitor</a:t>
            </a:r>
            <a:r>
              <a:rPr lang="fr-CA" sz="1100" dirty="0">
                <a:effectLst/>
                <a:latin typeface="+mn-lt"/>
              </a:rPr>
              <a:t> de Castro Coelho</a:t>
            </a:r>
          </a:p>
          <a:p>
            <a:pPr marL="89535" algn="just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+mn-lt"/>
                <a:cs typeface="Arial MT"/>
              </a:rPr>
              <a:t>Prof.</a:t>
            </a:r>
            <a:r>
              <a:rPr sz="1100" spc="-40" dirty="0">
                <a:latin typeface="+mn-lt"/>
                <a:cs typeface="Arial MT"/>
              </a:rPr>
              <a:t> </a:t>
            </a:r>
            <a:r>
              <a:rPr lang="fr-CA" sz="1100" dirty="0" err="1">
                <a:latin typeface="+mn-lt"/>
                <a:cs typeface="Arial MT"/>
              </a:rPr>
              <a:t>Nesley</a:t>
            </a:r>
            <a:endParaRPr sz="1100" dirty="0">
              <a:latin typeface="+mn-l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1289" y="2270792"/>
            <a:ext cx="526459" cy="5139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1692" y="2791052"/>
            <a:ext cx="282511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955"/>
              </a:lnSpc>
              <a:spcBef>
                <a:spcPts val="95"/>
              </a:spcBef>
            </a:pPr>
            <a:r>
              <a:rPr sz="800" cap="small" dirty="0">
                <a:latin typeface="Arial MT"/>
                <a:cs typeface="Arial MT"/>
              </a:rPr>
              <a:t>Pontifícia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Universidade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Católica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de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dirty="0">
                <a:latin typeface="Arial MT"/>
                <a:cs typeface="Arial MT"/>
              </a:rPr>
              <a:t>Minas</a:t>
            </a:r>
            <a:r>
              <a:rPr sz="800" cap="small" spc="195" dirty="0">
                <a:latin typeface="Arial MT"/>
                <a:cs typeface="Arial MT"/>
              </a:rPr>
              <a:t> </a:t>
            </a:r>
            <a:r>
              <a:rPr sz="800" cap="small" spc="-10" dirty="0">
                <a:latin typeface="Arial MT"/>
                <a:cs typeface="Arial MT"/>
              </a:rPr>
              <a:t>Gerais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ts val="955"/>
              </a:lnSpc>
            </a:pPr>
            <a:r>
              <a:rPr sz="800" dirty="0">
                <a:latin typeface="Arial MT"/>
                <a:cs typeface="Arial MT"/>
              </a:rPr>
              <a:t>Departamento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Eng.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Software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Sistemas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Informação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76250" y="3326286"/>
            <a:ext cx="17325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</a:t>
            </a:r>
            <a:r>
              <a:rPr dirty="0"/>
              <a:t>,</a:t>
            </a:r>
            <a:r>
              <a:rPr spc="-15" dirty="0"/>
              <a:t> </a:t>
            </a:r>
            <a:r>
              <a:rPr lang="fr-CA" spc="-10" dirty="0"/>
              <a:t>Isabelle</a:t>
            </a:r>
            <a:r>
              <a:rPr spc="-10" dirty="0"/>
              <a:t>,</a:t>
            </a:r>
            <a:r>
              <a:rPr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spc="-60" dirty="0"/>
          </a:p>
        </p:txBody>
      </p:sp>
      <p:sp>
        <p:nvSpPr>
          <p:cNvPr id="18" name="object 18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19" name="object 7">
            <a:extLst>
              <a:ext uri="{FF2B5EF4-FFF2-40B4-BE49-F238E27FC236}">
                <a16:creationId xmlns:a16="http://schemas.microsoft.com/office/drawing/2014/main" id="{ACE6926A-3A34-4023-A1DC-5798852E523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9847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telas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83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Screen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4850" y="3326286"/>
            <a:ext cx="15039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DDA5B2-372D-AF8A-1368-4A05935519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0" y="815975"/>
            <a:ext cx="4183309" cy="23519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9847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telas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83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Screen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flow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4850" y="3326286"/>
            <a:ext cx="15039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623684E-B2FB-9A57-1C63-B988A8487D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1" y="815975"/>
            <a:ext cx="41994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084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9847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telas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550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Testes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1220" y="796476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9410" y="744472"/>
            <a:ext cx="3909239" cy="21095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b="1" u="sng" dirty="0">
                <a:latin typeface="+mn-lt"/>
                <a:cs typeface="Arial MT"/>
              </a:rPr>
              <a:t>R</a:t>
            </a:r>
            <a:r>
              <a:rPr sz="800" b="1" u="sng" dirty="0" err="1">
                <a:latin typeface="+mn-lt"/>
                <a:cs typeface="Arial MT"/>
              </a:rPr>
              <a:t>esultados</a:t>
            </a:r>
            <a:r>
              <a:rPr sz="800" b="1" u="sng" spc="-35" dirty="0">
                <a:latin typeface="+mn-lt"/>
                <a:cs typeface="Arial MT"/>
              </a:rPr>
              <a:t> </a:t>
            </a:r>
            <a:r>
              <a:rPr sz="800" b="1" u="sng" dirty="0">
                <a:latin typeface="+mn-lt"/>
                <a:cs typeface="Arial MT"/>
              </a:rPr>
              <a:t>dos</a:t>
            </a:r>
            <a:r>
              <a:rPr sz="800" b="1" u="sng" spc="-40" dirty="0">
                <a:latin typeface="+mn-lt"/>
                <a:cs typeface="Arial MT"/>
              </a:rPr>
              <a:t> </a:t>
            </a:r>
            <a:r>
              <a:rPr sz="800" b="1" u="sng" spc="-10" dirty="0">
                <a:latin typeface="+mn-lt"/>
                <a:cs typeface="Arial MT"/>
              </a:rPr>
              <a:t>testes</a:t>
            </a:r>
            <a:endParaRPr lang="fr-CA" sz="800" b="1" u="sng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spc="-10" dirty="0">
                <a:latin typeface="+mn-lt"/>
                <a:cs typeface="Arial MT"/>
              </a:rPr>
              <a:t>Os </a:t>
            </a:r>
            <a:r>
              <a:rPr lang="fr-CA" sz="800" spc="-10" dirty="0" err="1">
                <a:latin typeface="+mn-lt"/>
                <a:cs typeface="Arial MT"/>
              </a:rPr>
              <a:t>resultados</a:t>
            </a:r>
            <a:r>
              <a:rPr lang="fr-CA" sz="800" spc="-10" dirty="0">
                <a:latin typeface="+mn-lt"/>
                <a:cs typeface="Arial MT"/>
              </a:rPr>
              <a:t> dos testes </a:t>
            </a:r>
            <a:r>
              <a:rPr lang="fr-CA" sz="800" spc="-10" dirty="0" err="1">
                <a:latin typeface="+mn-lt"/>
                <a:cs typeface="Arial MT"/>
              </a:rPr>
              <a:t>mostraram</a:t>
            </a:r>
            <a:r>
              <a:rPr lang="fr-CA" sz="800" spc="-10" dirty="0">
                <a:latin typeface="+mn-lt"/>
                <a:cs typeface="Arial MT"/>
              </a:rPr>
              <a:t> que a </a:t>
            </a:r>
            <a:r>
              <a:rPr lang="fr-CA" sz="800" spc="-10" dirty="0" err="1">
                <a:latin typeface="+mn-lt"/>
                <a:cs typeface="Arial MT"/>
              </a:rPr>
              <a:t>aplicação</a:t>
            </a:r>
            <a:r>
              <a:rPr lang="fr-CA" sz="800" spc="-10" dirty="0">
                <a:latin typeface="+mn-lt"/>
                <a:cs typeface="Arial MT"/>
              </a:rPr>
              <a:t> web </a:t>
            </a:r>
            <a:r>
              <a:rPr lang="fr-CA" sz="800" spc="-10" dirty="0" err="1">
                <a:latin typeface="+mn-lt"/>
                <a:cs typeface="Arial MT"/>
              </a:rPr>
              <a:t>possui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uma</a:t>
            </a:r>
            <a:r>
              <a:rPr lang="fr-CA" sz="800" spc="-10" dirty="0">
                <a:latin typeface="+mn-lt"/>
                <a:cs typeface="Arial MT"/>
              </a:rPr>
              <a:t> taxa de </a:t>
            </a:r>
            <a:r>
              <a:rPr lang="fr-CA" sz="800" spc="-10" dirty="0" err="1">
                <a:latin typeface="+mn-lt"/>
                <a:cs typeface="Arial MT"/>
              </a:rPr>
              <a:t>sucesso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satisfatória</a:t>
            </a:r>
            <a:r>
              <a:rPr lang="fr-CA" sz="800" spc="-10" dirty="0">
                <a:latin typeface="+mn-lt"/>
                <a:cs typeface="Arial MT"/>
              </a:rPr>
              <a:t> na </a:t>
            </a:r>
            <a:r>
              <a:rPr lang="fr-CA" sz="800" spc="-10" dirty="0" err="1">
                <a:latin typeface="+mn-lt"/>
                <a:cs typeface="Arial MT"/>
              </a:rPr>
              <a:t>interação</a:t>
            </a:r>
            <a:r>
              <a:rPr lang="fr-CA" sz="800" spc="-10" dirty="0">
                <a:latin typeface="+mn-lt"/>
                <a:cs typeface="Arial MT"/>
              </a:rPr>
              <a:t> dos </a:t>
            </a:r>
            <a:r>
              <a:rPr lang="fr-CA" sz="800" spc="-10" dirty="0" err="1">
                <a:latin typeface="+mn-lt"/>
                <a:cs typeface="Arial MT"/>
              </a:rPr>
              <a:t>usuários</a:t>
            </a:r>
            <a:r>
              <a:rPr lang="fr-CA" sz="800" spc="-10" dirty="0">
                <a:latin typeface="+mn-lt"/>
                <a:cs typeface="Arial MT"/>
              </a:rPr>
              <a:t>, com </a:t>
            </a:r>
            <a:r>
              <a:rPr lang="fr-CA" sz="800" spc="-10" dirty="0" err="1">
                <a:latin typeface="+mn-lt"/>
                <a:cs typeface="Arial MT"/>
              </a:rPr>
              <a:t>todos</a:t>
            </a:r>
            <a:r>
              <a:rPr lang="fr-CA" sz="800" spc="-10" dirty="0">
                <a:latin typeface="+mn-lt"/>
                <a:cs typeface="Arial MT"/>
              </a:rPr>
              <a:t> os </a:t>
            </a:r>
            <a:r>
              <a:rPr lang="fr-CA" sz="800" spc="-10" dirty="0" err="1">
                <a:latin typeface="+mn-lt"/>
                <a:cs typeface="Arial MT"/>
              </a:rPr>
              <a:t>cenários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propostos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sendo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concluídos</a:t>
            </a:r>
            <a:r>
              <a:rPr lang="fr-CA" sz="800" spc="-10" dirty="0">
                <a:latin typeface="+mn-lt"/>
                <a:cs typeface="Arial MT"/>
              </a:rPr>
              <a:t> com </a:t>
            </a:r>
            <a:r>
              <a:rPr lang="fr-CA" sz="800" spc="-10" dirty="0" err="1">
                <a:latin typeface="+mn-lt"/>
                <a:cs typeface="Arial MT"/>
              </a:rPr>
              <a:t>êxito</a:t>
            </a:r>
            <a:r>
              <a:rPr lang="fr-CA" sz="800" spc="-10" dirty="0">
                <a:latin typeface="+mn-lt"/>
                <a:cs typeface="Arial MT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spc="-10" dirty="0">
                <a:latin typeface="+mn-lt"/>
                <a:cs typeface="Arial MT"/>
              </a:rPr>
              <a:t>Os </a:t>
            </a:r>
            <a:r>
              <a:rPr lang="fr-CA" sz="800" spc="-10" dirty="0" err="1">
                <a:latin typeface="+mn-lt"/>
                <a:cs typeface="Arial MT"/>
              </a:rPr>
              <a:t>usuários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também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relataram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alta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satisfação</a:t>
            </a:r>
            <a:r>
              <a:rPr lang="fr-CA" sz="800" spc="-10" dirty="0">
                <a:latin typeface="+mn-lt"/>
                <a:cs typeface="Arial MT"/>
              </a:rPr>
              <a:t>, com </a:t>
            </a:r>
            <a:r>
              <a:rPr lang="fr-CA" sz="800" spc="-10" dirty="0" err="1">
                <a:latin typeface="+mn-lt"/>
                <a:cs typeface="Arial MT"/>
              </a:rPr>
              <a:t>avaliações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variando</a:t>
            </a:r>
            <a:r>
              <a:rPr lang="fr-CA" sz="800" spc="-10" dirty="0">
                <a:latin typeface="+mn-lt"/>
                <a:cs typeface="Arial MT"/>
              </a:rPr>
              <a:t> entre 4 (</a:t>
            </a:r>
            <a:r>
              <a:rPr lang="fr-CA" sz="800" spc="-10" dirty="0" err="1">
                <a:latin typeface="+mn-lt"/>
                <a:cs typeface="Arial MT"/>
              </a:rPr>
              <a:t>bom</a:t>
            </a:r>
            <a:r>
              <a:rPr lang="fr-CA" sz="800" spc="-10" dirty="0">
                <a:latin typeface="+mn-lt"/>
                <a:cs typeface="Arial MT"/>
              </a:rPr>
              <a:t>) e 5 (</a:t>
            </a:r>
            <a:r>
              <a:rPr lang="fr-CA" sz="800" spc="-10" dirty="0" err="1">
                <a:latin typeface="+mn-lt"/>
                <a:cs typeface="Arial MT"/>
              </a:rPr>
              <a:t>ótimo</a:t>
            </a:r>
            <a:r>
              <a:rPr lang="fr-CA" sz="800" spc="-10" dirty="0">
                <a:latin typeface="+mn-lt"/>
                <a:cs typeface="Arial MT"/>
              </a:rPr>
              <a:t>).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spc="-10" dirty="0">
                <a:latin typeface="+mn-lt"/>
                <a:cs typeface="Arial MT"/>
              </a:rPr>
              <a:t>No </a:t>
            </a:r>
            <a:r>
              <a:rPr lang="fr-CA" sz="800" spc="-10" dirty="0" err="1">
                <a:latin typeface="+mn-lt"/>
                <a:cs typeface="Arial MT"/>
              </a:rPr>
              <a:t>entanto</a:t>
            </a:r>
            <a:r>
              <a:rPr lang="fr-CA" sz="800" spc="-10" dirty="0">
                <a:latin typeface="+mn-lt"/>
                <a:cs typeface="Arial MT"/>
              </a:rPr>
              <a:t>, foi </a:t>
            </a:r>
            <a:r>
              <a:rPr lang="fr-CA" sz="800" spc="-10" dirty="0" err="1">
                <a:latin typeface="+mn-lt"/>
                <a:cs typeface="Arial MT"/>
              </a:rPr>
              <a:t>observada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uma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diferença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significativa</a:t>
            </a:r>
            <a:r>
              <a:rPr lang="fr-CA" sz="800" spc="-10" dirty="0">
                <a:latin typeface="+mn-lt"/>
                <a:cs typeface="Arial MT"/>
              </a:rPr>
              <a:t> no tempo de </a:t>
            </a:r>
            <a:r>
              <a:rPr lang="fr-CA" sz="800" spc="-10" dirty="0" err="1">
                <a:latin typeface="+mn-lt"/>
                <a:cs typeface="Arial MT"/>
              </a:rPr>
              <a:t>conclusão</a:t>
            </a:r>
            <a:r>
              <a:rPr lang="fr-CA" sz="800" spc="-10" dirty="0">
                <a:latin typeface="+mn-lt"/>
                <a:cs typeface="Arial MT"/>
              </a:rPr>
              <a:t> dos </a:t>
            </a:r>
            <a:r>
              <a:rPr lang="fr-CA" sz="800" spc="-10" dirty="0" err="1">
                <a:latin typeface="+mn-lt"/>
                <a:cs typeface="Arial MT"/>
              </a:rPr>
              <a:t>cenários</a:t>
            </a:r>
            <a:r>
              <a:rPr lang="fr-CA" sz="800" spc="-10" dirty="0">
                <a:latin typeface="+mn-lt"/>
                <a:cs typeface="Arial MT"/>
              </a:rPr>
              <a:t> entre os </a:t>
            </a:r>
            <a:r>
              <a:rPr lang="fr-CA" sz="800" spc="-10" dirty="0" err="1">
                <a:latin typeface="+mn-lt"/>
                <a:cs typeface="Arial MT"/>
              </a:rPr>
              <a:t>usuários</a:t>
            </a:r>
            <a:r>
              <a:rPr lang="fr-CA" sz="800" spc="-10" dirty="0">
                <a:latin typeface="+mn-lt"/>
                <a:cs typeface="Arial MT"/>
              </a:rPr>
              <a:t> e o </a:t>
            </a:r>
            <a:r>
              <a:rPr lang="fr-CA" sz="800" spc="-10" dirty="0" err="1">
                <a:latin typeface="+mn-lt"/>
                <a:cs typeface="Arial MT"/>
              </a:rPr>
              <a:t>especialista</a:t>
            </a:r>
            <a:r>
              <a:rPr lang="fr-CA" sz="800" spc="-10" dirty="0">
                <a:latin typeface="+mn-lt"/>
                <a:cs typeface="Arial MT"/>
              </a:rPr>
              <a:t>/</a:t>
            </a:r>
            <a:r>
              <a:rPr lang="fr-CA" sz="800" spc="-10" dirty="0" err="1">
                <a:latin typeface="+mn-lt"/>
                <a:cs typeface="Arial MT"/>
              </a:rPr>
              <a:t>desenvolvedor</a:t>
            </a:r>
            <a:r>
              <a:rPr lang="fr-CA" sz="800" spc="-10" dirty="0">
                <a:latin typeface="+mn-lt"/>
                <a:cs typeface="Arial MT"/>
              </a:rPr>
              <a:t>. </a:t>
            </a:r>
            <a:r>
              <a:rPr lang="fr-CA" sz="800" spc="-10" dirty="0" err="1">
                <a:latin typeface="+mn-lt"/>
                <a:cs typeface="Arial MT"/>
              </a:rPr>
              <a:t>Por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exemplo</a:t>
            </a:r>
            <a:r>
              <a:rPr lang="fr-CA" sz="800" spc="-10" dirty="0">
                <a:latin typeface="+mn-lt"/>
                <a:cs typeface="Arial MT"/>
              </a:rPr>
              <a:t>, no </a:t>
            </a:r>
            <a:r>
              <a:rPr lang="fr-CA" sz="800" spc="-10" dirty="0" err="1">
                <a:latin typeface="+mn-lt"/>
                <a:cs typeface="Arial MT"/>
              </a:rPr>
              <a:t>cenário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cinco</a:t>
            </a:r>
            <a:r>
              <a:rPr lang="fr-CA" sz="800" spc="-10" dirty="0">
                <a:latin typeface="+mn-lt"/>
                <a:cs typeface="Arial MT"/>
              </a:rPr>
              <a:t>, os </a:t>
            </a:r>
            <a:r>
              <a:rPr lang="fr-CA" sz="800" spc="-10" dirty="0" err="1">
                <a:latin typeface="+mn-lt"/>
                <a:cs typeface="Arial MT"/>
              </a:rPr>
              <a:t>usuários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levaram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em</a:t>
            </a:r>
            <a:r>
              <a:rPr lang="fr-CA" sz="800" spc="-10" dirty="0">
                <a:latin typeface="+mn-lt"/>
                <a:cs typeface="Arial MT"/>
              </a:rPr>
              <a:t> média 23.99 </a:t>
            </a:r>
            <a:r>
              <a:rPr lang="fr-CA" sz="800" spc="-10" dirty="0" err="1">
                <a:latin typeface="+mn-lt"/>
                <a:cs typeface="Arial MT"/>
              </a:rPr>
              <a:t>segundos</a:t>
            </a:r>
            <a:r>
              <a:rPr lang="fr-CA" sz="800" spc="-10" dirty="0">
                <a:latin typeface="+mn-lt"/>
                <a:cs typeface="Arial MT"/>
              </a:rPr>
              <a:t>, </a:t>
            </a:r>
            <a:r>
              <a:rPr lang="fr-CA" sz="800" spc="-10" dirty="0" err="1">
                <a:latin typeface="+mn-lt"/>
                <a:cs typeface="Arial MT"/>
              </a:rPr>
              <a:t>enquanto</a:t>
            </a:r>
            <a:r>
              <a:rPr lang="fr-CA" sz="800" spc="-10" dirty="0">
                <a:latin typeface="+mn-lt"/>
                <a:cs typeface="Arial MT"/>
              </a:rPr>
              <a:t> o </a:t>
            </a:r>
            <a:r>
              <a:rPr lang="fr-CA" sz="800" spc="-10" dirty="0" err="1">
                <a:latin typeface="+mn-lt"/>
                <a:cs typeface="Arial MT"/>
              </a:rPr>
              <a:t>especialista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levou</a:t>
            </a:r>
            <a:r>
              <a:rPr lang="fr-CA" sz="800" spc="-10" dirty="0">
                <a:latin typeface="+mn-lt"/>
                <a:cs typeface="Arial MT"/>
              </a:rPr>
              <a:t> 18 </a:t>
            </a:r>
            <a:r>
              <a:rPr lang="fr-CA" sz="800" spc="-10" dirty="0" err="1">
                <a:latin typeface="+mn-lt"/>
                <a:cs typeface="Arial MT"/>
              </a:rPr>
              <a:t>segundos</a:t>
            </a:r>
            <a:r>
              <a:rPr lang="fr-CA" sz="800" spc="-10" dirty="0">
                <a:latin typeface="+mn-lt"/>
                <a:cs typeface="Arial MT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spc="-10" dirty="0" err="1">
                <a:latin typeface="+mn-lt"/>
                <a:cs typeface="Arial MT"/>
              </a:rPr>
              <a:t>Essa</a:t>
            </a:r>
            <a:r>
              <a:rPr lang="fr-CA" sz="800" spc="-10" dirty="0">
                <a:latin typeface="+mn-lt"/>
                <a:cs typeface="Arial MT"/>
              </a:rPr>
              <a:t> </a:t>
            </a:r>
            <a:r>
              <a:rPr lang="fr-CA" sz="800" spc="-10" dirty="0" err="1">
                <a:latin typeface="+mn-lt"/>
                <a:cs typeface="Arial MT"/>
              </a:rPr>
              <a:t>discrepância</a:t>
            </a:r>
            <a:r>
              <a:rPr lang="fr-CA" sz="800" spc="-10" dirty="0">
                <a:latin typeface="+mn-lt"/>
                <a:cs typeface="Arial MT"/>
              </a:rPr>
              <a:t>, </a:t>
            </a:r>
            <a:r>
              <a:rPr lang="fr-CA" sz="800" spc="-10" dirty="0" err="1">
                <a:latin typeface="+mn-lt"/>
                <a:cs typeface="Arial MT"/>
              </a:rPr>
              <a:t>junto</a:t>
            </a:r>
            <a:r>
              <a:rPr lang="fr-CA" sz="800" spc="-10" dirty="0">
                <a:latin typeface="+mn-lt"/>
                <a:cs typeface="Arial MT"/>
              </a:rPr>
              <a:t> com o feedback dos </a:t>
            </a:r>
            <a:r>
              <a:rPr lang="fr-CA" sz="800" spc="-10" dirty="0" err="1">
                <a:latin typeface="+mn-lt"/>
                <a:cs typeface="Arial MT"/>
              </a:rPr>
              <a:t>usuários</a:t>
            </a:r>
            <a:r>
              <a:rPr lang="fr-CA" sz="800" spc="-10" dirty="0">
                <a:latin typeface="+mn-lt"/>
                <a:cs typeface="Arial MT"/>
              </a:rPr>
              <a:t>, aponta para </a:t>
            </a:r>
            <a:r>
              <a:rPr lang="fr-CA" sz="800" spc="-10" dirty="0" err="1">
                <a:latin typeface="+mn-lt"/>
                <a:cs typeface="Arial MT"/>
              </a:rPr>
              <a:t>oportunidades</a:t>
            </a:r>
            <a:r>
              <a:rPr lang="fr-CA" sz="800" spc="-10" dirty="0">
                <a:latin typeface="+mn-lt"/>
                <a:cs typeface="Arial MT"/>
              </a:rPr>
              <a:t> de </a:t>
            </a:r>
            <a:r>
              <a:rPr lang="fr-CA" sz="800" spc="-10" dirty="0" err="1">
                <a:latin typeface="+mn-lt"/>
                <a:cs typeface="Arial MT"/>
              </a:rPr>
              <a:t>melhoria</a:t>
            </a:r>
            <a:r>
              <a:rPr lang="fr-CA" sz="800" spc="-10" dirty="0">
                <a:latin typeface="+mn-lt"/>
                <a:cs typeface="Arial MT"/>
              </a:rPr>
              <a:t> na </a:t>
            </a:r>
            <a:r>
              <a:rPr lang="fr-CA" sz="800" spc="-10" dirty="0" err="1">
                <a:latin typeface="+mn-lt"/>
                <a:cs typeface="Arial MT"/>
              </a:rPr>
              <a:t>usabilidade</a:t>
            </a:r>
            <a:r>
              <a:rPr lang="fr-CA" sz="800" spc="-10" dirty="0">
                <a:latin typeface="+mn-lt"/>
                <a:cs typeface="Arial MT"/>
              </a:rPr>
              <a:t> da </a:t>
            </a:r>
            <a:r>
              <a:rPr lang="fr-CA" sz="800" spc="-10" dirty="0" err="1">
                <a:latin typeface="+mn-lt"/>
                <a:cs typeface="Arial MT"/>
              </a:rPr>
              <a:t>aplicação</a:t>
            </a:r>
            <a:r>
              <a:rPr lang="fr-CA" sz="800" spc="-10" dirty="0">
                <a:latin typeface="+mn-l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81050" y="3326286"/>
            <a:ext cx="14277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9847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telas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88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Conclusão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007" y="1612950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1497277"/>
            <a:ext cx="3148965" cy="2250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fr-CA" sz="1100" spc="-10" dirty="0" err="1">
                <a:latin typeface="Arial MT"/>
                <a:cs typeface="Arial MT"/>
              </a:rPr>
              <a:t>Gerency</a:t>
            </a:r>
            <a:r>
              <a:rPr lang="fr-CA" sz="1100" spc="-10" dirty="0">
                <a:latin typeface="Arial MT"/>
                <a:cs typeface="Arial MT"/>
              </a:rPr>
              <a:t> - </a:t>
            </a:r>
            <a:r>
              <a:rPr lang="fr-CA" sz="1100" spc="-10" dirty="0" err="1">
                <a:latin typeface="Arial MT"/>
                <a:cs typeface="Arial MT"/>
              </a:rPr>
              <a:t>Demo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52450" y="3326286"/>
            <a:ext cx="16563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110" y="0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03" y="0"/>
            <a:ext cx="4608195" cy="663575"/>
            <a:chOff x="0" y="0"/>
            <a:chExt cx="4608195" cy="66357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63220"/>
            </a:xfrm>
            <a:custGeom>
              <a:avLst/>
              <a:gdLst/>
              <a:ahLst/>
              <a:cxnLst/>
              <a:rect l="l" t="t" r="r" b="b"/>
              <a:pathLst>
                <a:path w="2304415" h="363220">
                  <a:moveTo>
                    <a:pt x="2303995" y="0"/>
                  </a:moveTo>
                  <a:lnTo>
                    <a:pt x="0" y="0"/>
                  </a:lnTo>
                  <a:lnTo>
                    <a:pt x="0" y="362788"/>
                  </a:lnTo>
                  <a:lnTo>
                    <a:pt x="2303995" y="36278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2786"/>
              <a:ext cx="4608060" cy="3005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349476"/>
            <a:ext cx="706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Sumário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031" y="830084"/>
            <a:ext cx="188391" cy="188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5384" y="8464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024" y="1063015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3024" y="1235087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2031" y="1471396"/>
            <a:ext cx="188391" cy="18839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5384" y="14877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3024" y="1704327"/>
            <a:ext cx="76809" cy="768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3024" y="1876399"/>
            <a:ext cx="76809" cy="768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3024" y="2048472"/>
            <a:ext cx="76809" cy="768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2031" y="2284780"/>
            <a:ext cx="188391" cy="18839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5384" y="230007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3024" y="2517711"/>
            <a:ext cx="76809" cy="768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3024" y="2689783"/>
            <a:ext cx="76809" cy="768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3024" y="2861856"/>
            <a:ext cx="76809" cy="768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6557" y="823758"/>
            <a:ext cx="1247140" cy="21749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5260" marR="5080" indent="-163195">
              <a:lnSpc>
                <a:spcPct val="102600"/>
              </a:lnSpc>
              <a:spcBef>
                <a:spcPts val="55"/>
              </a:spcBef>
            </a:pPr>
            <a:r>
              <a:rPr lang="pt-BR" sz="1100" spc="-10" dirty="0">
                <a:solidFill>
                  <a:srgbClr val="3333B2"/>
                </a:solidFill>
                <a:latin typeface="+mn-lt"/>
                <a:cs typeface="Arial MT"/>
              </a:rPr>
              <a:t>Introdução </a:t>
            </a:r>
            <a:r>
              <a:rPr sz="1100" spc="-10" dirty="0" err="1">
                <a:latin typeface="+mn-lt"/>
                <a:cs typeface="Arial MT"/>
                <a:hlinkClick r:id="rId2" action="ppaction://hlinksldjump"/>
              </a:rPr>
              <a:t>Contextualização</a:t>
            </a:r>
            <a:r>
              <a:rPr sz="1100" spc="-10" dirty="0">
                <a:latin typeface="+mn-lt"/>
                <a:cs typeface="Arial MT"/>
              </a:rPr>
              <a:t> </a:t>
            </a:r>
            <a:r>
              <a:rPr sz="1100" spc="-10" dirty="0">
                <a:latin typeface="+mn-lt"/>
                <a:cs typeface="Arial MT"/>
                <a:hlinkClick r:id="rId17" action="ppaction://hlinksldjump"/>
              </a:rPr>
              <a:t>Objetivos</a:t>
            </a:r>
            <a:endParaRPr sz="1100" dirty="0">
              <a:latin typeface="+mn-lt"/>
              <a:cs typeface="Arial MT"/>
            </a:endParaRPr>
          </a:p>
          <a:p>
            <a:pPr marL="175260" marR="78740" indent="-163195">
              <a:lnSpc>
                <a:spcPct val="102600"/>
              </a:lnSpc>
              <a:spcBef>
                <a:spcPts val="985"/>
              </a:spcBef>
            </a:pPr>
            <a:r>
              <a:rPr sz="1100" dirty="0">
                <a:solidFill>
                  <a:srgbClr val="3333B2"/>
                </a:solidFill>
                <a:latin typeface="+mn-lt"/>
                <a:cs typeface="Arial MT"/>
                <a:hlinkClick r:id="rId3" action="ppaction://hlinksldjump"/>
              </a:rPr>
              <a:t>Projeto</a:t>
            </a:r>
            <a:r>
              <a:rPr sz="1100" spc="-30" dirty="0">
                <a:solidFill>
                  <a:srgbClr val="3333B2"/>
                </a:solidFill>
                <a:latin typeface="+mn-lt"/>
                <a:cs typeface="Arial MT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+mn-lt"/>
                <a:cs typeface="Arial MT"/>
                <a:hlinkClick r:id="rId3" action="ppaction://hlinksldjump"/>
              </a:rPr>
              <a:t>do</a:t>
            </a:r>
            <a:r>
              <a:rPr sz="1100" spc="-30" dirty="0">
                <a:solidFill>
                  <a:srgbClr val="3333B2"/>
                </a:solidFill>
                <a:latin typeface="+mn-lt"/>
                <a:cs typeface="Arial MT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+mn-lt"/>
                <a:cs typeface="Arial MT"/>
                <a:hlinkClick r:id="rId3" action="ppaction://hlinksldjump"/>
              </a:rPr>
              <a:t>sistema</a:t>
            </a:r>
            <a:r>
              <a:rPr sz="1100" spc="-10" dirty="0">
                <a:solidFill>
                  <a:srgbClr val="3333B2"/>
                </a:solidFill>
                <a:latin typeface="+mn-lt"/>
                <a:cs typeface="Arial MT"/>
              </a:rPr>
              <a:t> </a:t>
            </a:r>
            <a:r>
              <a:rPr sz="1100" spc="-10" dirty="0">
                <a:latin typeface="+mn-lt"/>
                <a:cs typeface="Arial MT"/>
                <a:hlinkClick r:id="rId3" action="ppaction://hlinksldjump"/>
              </a:rPr>
              <a:t>Usuários</a:t>
            </a:r>
            <a:r>
              <a:rPr sz="1100" spc="-10" dirty="0">
                <a:latin typeface="+mn-lt"/>
                <a:cs typeface="Arial MT"/>
              </a:rPr>
              <a:t> </a:t>
            </a:r>
            <a:r>
              <a:rPr sz="1100" spc="-10" dirty="0">
                <a:latin typeface="+mn-lt"/>
                <a:cs typeface="Arial MT"/>
                <a:hlinkClick r:id="rId18" action="ppaction://hlinksldjump"/>
              </a:rPr>
              <a:t>Requisitos</a:t>
            </a:r>
            <a:r>
              <a:rPr sz="1100" spc="-10" dirty="0">
                <a:latin typeface="+mn-lt"/>
                <a:cs typeface="Arial MT"/>
              </a:rPr>
              <a:t> </a:t>
            </a:r>
            <a:r>
              <a:rPr sz="1100" spc="-10" dirty="0">
                <a:latin typeface="+mn-lt"/>
                <a:cs typeface="Arial MT"/>
                <a:hlinkClick r:id="rId19" action="ppaction://hlinksldjump"/>
              </a:rPr>
              <a:t>Tecnologias</a:t>
            </a:r>
            <a:endParaRPr sz="1100" dirty="0">
              <a:latin typeface="+mn-lt"/>
              <a:cs typeface="Arial MT"/>
            </a:endParaRPr>
          </a:p>
          <a:p>
            <a:pPr marL="175260" marR="170180" indent="-163195">
              <a:lnSpc>
                <a:spcPct val="102600"/>
              </a:lnSpc>
              <a:spcBef>
                <a:spcPts val="985"/>
              </a:spcBef>
            </a:pPr>
            <a:r>
              <a:rPr sz="1100" spc="-20" dirty="0">
                <a:solidFill>
                  <a:srgbClr val="3333B2"/>
                </a:solidFill>
                <a:latin typeface="+mn-lt"/>
                <a:cs typeface="Arial MT"/>
                <a:hlinkClick r:id="rId4" action="ppaction://hlinksldjump"/>
              </a:rPr>
              <a:t>Desenvolvimento</a:t>
            </a:r>
            <a:r>
              <a:rPr sz="1100" spc="-20" dirty="0">
                <a:solidFill>
                  <a:srgbClr val="3333B2"/>
                </a:solidFill>
                <a:latin typeface="+mn-lt"/>
                <a:cs typeface="Arial MT"/>
              </a:rPr>
              <a:t> </a:t>
            </a:r>
            <a:r>
              <a:rPr sz="1100" dirty="0">
                <a:latin typeface="+mn-lt"/>
                <a:cs typeface="Arial MT"/>
                <a:hlinkClick r:id="rId4" action="ppaction://hlinksldjump"/>
              </a:rPr>
              <a:t>Fluxo</a:t>
            </a:r>
            <a:r>
              <a:rPr sz="1100" spc="-40" dirty="0">
                <a:latin typeface="+mn-lt"/>
                <a:cs typeface="Arial MT"/>
                <a:hlinkClick r:id="rId4" action="ppaction://hlinksldjump"/>
              </a:rPr>
              <a:t> </a:t>
            </a:r>
            <a:r>
              <a:rPr sz="1100" dirty="0">
                <a:latin typeface="+mn-lt"/>
                <a:cs typeface="Arial MT"/>
                <a:hlinkClick r:id="rId4" action="ppaction://hlinksldjump"/>
              </a:rPr>
              <a:t>de</a:t>
            </a:r>
            <a:r>
              <a:rPr sz="1100" spc="-40" dirty="0">
                <a:latin typeface="+mn-lt"/>
                <a:cs typeface="Arial MT"/>
                <a:hlinkClick r:id="rId4" action="ppaction://hlinksldjump"/>
              </a:rPr>
              <a:t> </a:t>
            </a:r>
            <a:r>
              <a:rPr sz="1100" spc="-10" dirty="0">
                <a:latin typeface="+mn-lt"/>
                <a:cs typeface="Arial MT"/>
                <a:hlinkClick r:id="rId4" action="ppaction://hlinksldjump"/>
              </a:rPr>
              <a:t>telas</a:t>
            </a:r>
            <a:r>
              <a:rPr sz="1100" spc="-10" dirty="0">
                <a:latin typeface="+mn-lt"/>
                <a:cs typeface="Arial MT"/>
              </a:rPr>
              <a:t> </a:t>
            </a:r>
            <a:r>
              <a:rPr sz="1100" spc="-10" dirty="0">
                <a:latin typeface="+mn-lt"/>
                <a:cs typeface="Arial MT"/>
                <a:hlinkClick r:id="rId20" action="ppaction://hlinksldjump"/>
              </a:rPr>
              <a:t>Testes</a:t>
            </a:r>
            <a:r>
              <a:rPr sz="1100" spc="-10" dirty="0">
                <a:latin typeface="+mn-lt"/>
                <a:cs typeface="Arial MT"/>
              </a:rPr>
              <a:t> </a:t>
            </a:r>
            <a:r>
              <a:rPr sz="1100" spc="-10" dirty="0">
                <a:latin typeface="+mn-lt"/>
                <a:cs typeface="Arial MT"/>
                <a:hlinkClick r:id="rId21" action="ppaction://hlinksldjump"/>
              </a:rPr>
              <a:t>Conclusão</a:t>
            </a:r>
            <a:endParaRPr sz="1100" dirty="0">
              <a:latin typeface="+mn-l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3" name="object 23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36256" y="3326286"/>
            <a:ext cx="127251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26" name="object 26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27" name="object 7">
            <a:extLst>
              <a:ext uri="{FF2B5EF4-FFF2-40B4-BE49-F238E27FC236}">
                <a16:creationId xmlns:a16="http://schemas.microsoft.com/office/drawing/2014/main" id="{0376A56B-1E62-926D-C9AF-B7FB6199A8FF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3175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2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44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Definição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2450" y="906261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040" y="746460"/>
            <a:ext cx="3738055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fr-CA" sz="800" b="1" spc="-10" dirty="0">
              <a:solidFill>
                <a:schemeClr val="tx1"/>
              </a:solidFill>
              <a:latin typeface="+mn-lt"/>
              <a:cs typeface="Arial MT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CA" sz="800" b="1" spc="-10" dirty="0">
                <a:solidFill>
                  <a:schemeClr val="tx1"/>
                </a:solidFill>
                <a:latin typeface="+mn-l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pt-BR" sz="800" b="1" spc="-10" dirty="0" err="1">
                <a:solidFill>
                  <a:schemeClr val="tx1"/>
                </a:solidFill>
                <a:latin typeface="+mn-l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</a:t>
            </a:r>
            <a:r>
              <a:rPr lang="fr-CA" sz="800" b="1" spc="-10" dirty="0">
                <a:solidFill>
                  <a:schemeClr val="tx1"/>
                </a:solidFill>
                <a:latin typeface="+mn-l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dução</a:t>
            </a:r>
            <a:endParaRPr lang="fr-CA" sz="800" b="1" dirty="0">
              <a:solidFill>
                <a:schemeClr val="tx1"/>
              </a:solidFill>
              <a:effectLst/>
              <a:latin typeface="+mn-lt"/>
            </a:endParaRPr>
          </a:p>
          <a:p>
            <a:endParaRPr lang="fr-CA" sz="800" dirty="0">
              <a:latin typeface="+mn-lt"/>
            </a:endParaRPr>
          </a:p>
          <a:p>
            <a:pPr algn="just"/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pesquisa</a:t>
            </a:r>
            <a:r>
              <a:rPr lang="fr-CA" sz="800" dirty="0">
                <a:effectLst/>
                <a:latin typeface="+mn-lt"/>
              </a:rPr>
              <a:t> do SPC Brasil e da CNDL </a:t>
            </a:r>
            <a:r>
              <a:rPr lang="fr-CA" sz="800" dirty="0" err="1">
                <a:effectLst/>
                <a:latin typeface="+mn-lt"/>
              </a:rPr>
              <a:t>revelou</a:t>
            </a:r>
            <a:r>
              <a:rPr lang="fr-CA" sz="800" dirty="0">
                <a:effectLst/>
                <a:latin typeface="+mn-lt"/>
              </a:rPr>
              <a:t> que 45,8% dos </a:t>
            </a:r>
            <a:r>
              <a:rPr lang="fr-CA" sz="800" dirty="0" err="1">
                <a:effectLst/>
                <a:latin typeface="+mn-lt"/>
              </a:rPr>
              <a:t>entrevistados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não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têm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sistemático</a:t>
            </a:r>
            <a:r>
              <a:rPr lang="fr-CA" sz="800" dirty="0">
                <a:effectLst/>
                <a:latin typeface="+mn-lt"/>
              </a:rPr>
              <a:t> do </a:t>
            </a:r>
            <a:r>
              <a:rPr lang="fr-CA" sz="800" dirty="0" err="1">
                <a:effectLst/>
                <a:latin typeface="+mn-lt"/>
              </a:rPr>
              <a:t>orçamento</a:t>
            </a:r>
            <a:r>
              <a:rPr lang="fr-CA" sz="800" dirty="0">
                <a:effectLst/>
                <a:latin typeface="+mn-lt"/>
              </a:rPr>
              <a:t>, e 29,3% </a:t>
            </a:r>
            <a:r>
              <a:rPr lang="fr-CA" sz="800" dirty="0" err="1">
                <a:effectLst/>
                <a:latin typeface="+mn-lt"/>
              </a:rPr>
              <a:t>fazem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apenas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mental, um </a:t>
            </a:r>
            <a:r>
              <a:rPr lang="fr-CA" sz="800" dirty="0" err="1">
                <a:effectLst/>
                <a:latin typeface="+mn-lt"/>
              </a:rPr>
              <a:t>método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pouco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confiável</a:t>
            </a:r>
            <a:r>
              <a:rPr lang="fr-CA" sz="800" dirty="0">
                <a:effectLst/>
                <a:latin typeface="+mn-lt"/>
              </a:rPr>
              <a:t>. </a:t>
            </a:r>
            <a:r>
              <a:rPr lang="fr-CA" sz="800" dirty="0" err="1">
                <a:effectLst/>
                <a:latin typeface="+mn-lt"/>
              </a:rPr>
              <a:t>Isso</a:t>
            </a:r>
            <a:r>
              <a:rPr lang="fr-CA" sz="800" dirty="0">
                <a:effectLst/>
                <a:latin typeface="+mn-lt"/>
              </a:rPr>
              <a:t> se </a:t>
            </a:r>
            <a:r>
              <a:rPr lang="fr-CA" sz="800" dirty="0" err="1">
                <a:effectLst/>
                <a:latin typeface="+mn-lt"/>
              </a:rPr>
              <a:t>deve</a:t>
            </a:r>
            <a:r>
              <a:rPr lang="fr-CA" sz="800" dirty="0">
                <a:effectLst/>
                <a:latin typeface="+mn-lt"/>
              </a:rPr>
              <a:t> à </a:t>
            </a:r>
            <a:r>
              <a:rPr lang="fr-CA" sz="800" dirty="0" err="1">
                <a:effectLst/>
                <a:latin typeface="+mn-lt"/>
              </a:rPr>
              <a:t>complexidade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ferramentas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gerenciamento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pessoal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disponíveis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endParaRPr lang="fr-CA" sz="800" dirty="0"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No Brasil, a </a:t>
            </a:r>
            <a:r>
              <a:rPr lang="fr-CA" sz="800" dirty="0" err="1">
                <a:effectLst/>
                <a:latin typeface="+mn-lt"/>
              </a:rPr>
              <a:t>má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gestão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das</a:t>
            </a:r>
            <a:r>
              <a:rPr lang="fr-CA" sz="800" dirty="0">
                <a:effectLst/>
                <a:latin typeface="+mn-lt"/>
              </a:rPr>
              <a:t> finanças </a:t>
            </a:r>
            <a:r>
              <a:rPr lang="fr-CA" sz="800" dirty="0" err="1">
                <a:effectLst/>
                <a:latin typeface="+mn-lt"/>
              </a:rPr>
              <a:t>pessoais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é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problema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comum</a:t>
            </a:r>
            <a:r>
              <a:rPr lang="fr-CA" sz="800" dirty="0">
                <a:effectLst/>
                <a:latin typeface="+mn-lt"/>
              </a:rPr>
              <a:t>, com taxas de </a:t>
            </a:r>
            <a:r>
              <a:rPr lang="fr-CA" sz="800" dirty="0" err="1">
                <a:effectLst/>
                <a:latin typeface="+mn-lt"/>
              </a:rPr>
              <a:t>endividamento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familiar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níveis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preocupantes</a:t>
            </a:r>
            <a:r>
              <a:rPr lang="fr-CA" sz="800" dirty="0">
                <a:effectLst/>
                <a:latin typeface="+mn-lt"/>
              </a:rPr>
              <a:t>, conforme </a:t>
            </a:r>
            <a:r>
              <a:rPr lang="fr-CA" sz="800" dirty="0" err="1">
                <a:effectLst/>
                <a:latin typeface="+mn-lt"/>
              </a:rPr>
              <a:t>dados</a:t>
            </a:r>
            <a:r>
              <a:rPr lang="fr-CA" sz="800" dirty="0">
                <a:effectLst/>
                <a:latin typeface="+mn-lt"/>
              </a:rPr>
              <a:t> do IBGE. As </a:t>
            </a:r>
            <a:r>
              <a:rPr lang="fr-CA" sz="800" dirty="0" err="1">
                <a:effectLst/>
                <a:latin typeface="+mn-lt"/>
              </a:rPr>
              <a:t>principais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razões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incluem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educação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inadequada</a:t>
            </a:r>
            <a:r>
              <a:rPr lang="fr-CA" sz="800" dirty="0">
                <a:effectLst/>
                <a:latin typeface="+mn-lt"/>
              </a:rPr>
              <a:t> (46,8%), </a:t>
            </a:r>
            <a:r>
              <a:rPr lang="fr-CA" sz="800" dirty="0" err="1">
                <a:effectLst/>
                <a:latin typeface="+mn-lt"/>
              </a:rPr>
              <a:t>mudanças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econômicas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repentinas</a:t>
            </a:r>
            <a:r>
              <a:rPr lang="fr-CA" sz="800" dirty="0">
                <a:effectLst/>
                <a:latin typeface="+mn-lt"/>
              </a:rPr>
              <a:t> (29,1%), </a:t>
            </a:r>
            <a:r>
              <a:rPr lang="fr-CA" sz="800" dirty="0" err="1">
                <a:effectLst/>
                <a:latin typeface="+mn-lt"/>
              </a:rPr>
              <a:t>estilo</a:t>
            </a:r>
            <a:r>
              <a:rPr lang="fr-CA" sz="800" dirty="0">
                <a:effectLst/>
                <a:latin typeface="+mn-lt"/>
              </a:rPr>
              <a:t> de vida </a:t>
            </a:r>
            <a:r>
              <a:rPr lang="fr-CA" sz="800" dirty="0" err="1">
                <a:effectLst/>
                <a:latin typeface="+mn-lt"/>
              </a:rPr>
              <a:t>consumista</a:t>
            </a:r>
            <a:r>
              <a:rPr lang="fr-CA" sz="800" dirty="0">
                <a:effectLst/>
                <a:latin typeface="+mn-lt"/>
              </a:rPr>
              <a:t> (25,4%) e </a:t>
            </a:r>
            <a:r>
              <a:rPr lang="fr-CA" sz="800" dirty="0" err="1">
                <a:effectLst/>
                <a:latin typeface="+mn-lt"/>
              </a:rPr>
              <a:t>falta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consciência</a:t>
            </a:r>
            <a:r>
              <a:rPr lang="fr-CA" sz="800" dirty="0">
                <a:effectLst/>
                <a:latin typeface="+mn-lt"/>
              </a:rPr>
              <a:t> sobre a </a:t>
            </a:r>
            <a:r>
              <a:rPr lang="fr-CA" sz="800" dirty="0" err="1">
                <a:effectLst/>
                <a:latin typeface="+mn-lt"/>
              </a:rPr>
              <a:t>importância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poupar</a:t>
            </a:r>
            <a:r>
              <a:rPr lang="fr-CA" sz="800" dirty="0">
                <a:effectLst/>
                <a:latin typeface="+mn-lt"/>
              </a:rPr>
              <a:t> e investir (14,9%).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 err="1">
                <a:effectLst/>
                <a:latin typeface="+mn-lt"/>
              </a:rPr>
              <a:t>Muitos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brasileiros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querem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gerenciar</a:t>
            </a:r>
            <a:r>
              <a:rPr lang="fr-CA" sz="800" dirty="0">
                <a:effectLst/>
                <a:latin typeface="+mn-lt"/>
              </a:rPr>
              <a:t> suas finanças de forma </a:t>
            </a:r>
            <a:r>
              <a:rPr lang="fr-CA" sz="800" dirty="0" err="1">
                <a:effectLst/>
                <a:latin typeface="+mn-lt"/>
              </a:rPr>
              <a:t>independente</a:t>
            </a:r>
            <a:r>
              <a:rPr lang="fr-CA" sz="800" dirty="0">
                <a:effectLst/>
                <a:latin typeface="+mn-lt"/>
              </a:rPr>
              <a:t>, mas </a:t>
            </a:r>
            <a:r>
              <a:rPr lang="fr-CA" sz="800" dirty="0" err="1">
                <a:effectLst/>
                <a:latin typeface="+mn-lt"/>
              </a:rPr>
              <a:t>não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encontram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soluções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práticas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sem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anúncios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excessivos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endParaRPr lang="fr-CA" sz="800" dirty="0">
              <a:effectLst/>
              <a:latin typeface="+mn-l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1050" y="3326286"/>
            <a:ext cx="14277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3175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2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44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Definição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162" y="777877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040" y="746460"/>
            <a:ext cx="3738055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fr-CA" sz="800" b="1" u="sng" dirty="0" err="1">
                <a:effectLst/>
                <a:latin typeface="+mn-lt"/>
              </a:rPr>
              <a:t>Contexto</a:t>
            </a:r>
            <a:endParaRPr lang="fr-CA" sz="800" b="1" u="sng" dirty="0">
              <a:effectLst/>
              <a:latin typeface="+mn-lt"/>
            </a:endParaRP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A </a:t>
            </a:r>
            <a:r>
              <a:rPr lang="fr-CA" sz="800" dirty="0" err="1">
                <a:effectLst/>
                <a:latin typeface="+mn-lt"/>
              </a:rPr>
              <a:t>gestão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pessoal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é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necessidade</a:t>
            </a:r>
            <a:r>
              <a:rPr lang="fr-CA" sz="800" dirty="0">
                <a:effectLst/>
                <a:latin typeface="+mn-lt"/>
              </a:rPr>
              <a:t> urgente </a:t>
            </a:r>
            <a:r>
              <a:rPr lang="fr-CA" sz="800" dirty="0" err="1">
                <a:effectLst/>
                <a:latin typeface="+mn-lt"/>
              </a:rPr>
              <a:t>devido</a:t>
            </a:r>
            <a:r>
              <a:rPr lang="fr-CA" sz="800" dirty="0">
                <a:effectLst/>
                <a:latin typeface="+mn-lt"/>
              </a:rPr>
              <a:t> à </a:t>
            </a:r>
            <a:r>
              <a:rPr lang="fr-CA" sz="800" dirty="0" err="1">
                <a:effectLst/>
                <a:latin typeface="+mn-lt"/>
              </a:rPr>
              <a:t>complexidade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crescente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das</a:t>
            </a:r>
            <a:r>
              <a:rPr lang="fr-CA" sz="800" dirty="0">
                <a:effectLst/>
                <a:latin typeface="+mn-lt"/>
              </a:rPr>
              <a:t> finanças e à </a:t>
            </a:r>
            <a:r>
              <a:rPr lang="fr-CA" sz="800" dirty="0" err="1">
                <a:effectLst/>
                <a:latin typeface="+mn-lt"/>
              </a:rPr>
              <a:t>variedade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opções</a:t>
            </a:r>
            <a:r>
              <a:rPr lang="fr-CA" sz="800" dirty="0">
                <a:effectLst/>
                <a:latin typeface="+mn-lt"/>
              </a:rPr>
              <a:t> de gastos. </a:t>
            </a:r>
            <a:r>
              <a:rPr lang="fr-CA" sz="800" dirty="0" err="1">
                <a:effectLst/>
                <a:latin typeface="+mn-lt"/>
              </a:rPr>
              <a:t>Muitas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pessoas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enfrentam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dificuldades</a:t>
            </a:r>
            <a:r>
              <a:rPr lang="fr-CA" sz="800" dirty="0">
                <a:effectLst/>
                <a:latin typeface="+mn-lt"/>
              </a:rPr>
              <a:t> com as </a:t>
            </a:r>
            <a:r>
              <a:rPr lang="fr-CA" sz="800" dirty="0" err="1">
                <a:effectLst/>
                <a:latin typeface="+mn-lt"/>
              </a:rPr>
              <a:t>ferramentas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atuais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por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serem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inadequadas</a:t>
            </a:r>
            <a:r>
              <a:rPr lang="fr-CA" sz="800" dirty="0">
                <a:effectLst/>
                <a:latin typeface="+mn-lt"/>
              </a:rPr>
              <a:t>, complexas ou </a:t>
            </a:r>
            <a:r>
              <a:rPr lang="fr-CA" sz="800" dirty="0" err="1">
                <a:effectLst/>
                <a:latin typeface="+mn-lt"/>
              </a:rPr>
              <a:t>caras</a:t>
            </a:r>
            <a:r>
              <a:rPr lang="fr-CA" sz="800" dirty="0">
                <a:effectLst/>
                <a:latin typeface="+mn-lt"/>
              </a:rPr>
              <a:t>.</a:t>
            </a:r>
            <a:br>
              <a:rPr lang="fr-CA" sz="800" dirty="0">
                <a:effectLst/>
                <a:latin typeface="+mn-lt"/>
              </a:rPr>
            </a:br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b="1" u="sng" dirty="0" err="1">
                <a:effectLst/>
                <a:latin typeface="+mn-lt"/>
              </a:rPr>
              <a:t>Objetivos</a:t>
            </a:r>
            <a:r>
              <a:rPr lang="fr-CA" sz="800" b="1" u="sng" dirty="0">
                <a:effectLst/>
                <a:latin typeface="+mn-lt"/>
              </a:rPr>
              <a:t> do </a:t>
            </a:r>
            <a:r>
              <a:rPr lang="fr-CA" sz="800" b="1" u="sng" dirty="0" err="1">
                <a:effectLst/>
                <a:latin typeface="+mn-lt"/>
              </a:rPr>
              <a:t>Projeto</a:t>
            </a:r>
            <a:endParaRPr lang="fr-CA" sz="800" b="1" u="sng" dirty="0">
              <a:effectLst/>
              <a:latin typeface="+mn-lt"/>
            </a:endParaRP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Resolver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falta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efetivo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pessoais</a:t>
            </a:r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Evitar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consequências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negativas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como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endividamento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excessivo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falta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planejamento</a:t>
            </a:r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Desenvolver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sistema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acessível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fácil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usar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eficaz</a:t>
            </a:r>
            <a:r>
              <a:rPr lang="fr-CA" sz="800" dirty="0">
                <a:effectLst/>
                <a:latin typeface="+mn-lt"/>
              </a:rPr>
              <a:t> na </a:t>
            </a:r>
            <a:r>
              <a:rPr lang="fr-CA" sz="800" dirty="0" err="1">
                <a:effectLst/>
                <a:latin typeface="+mn-lt"/>
              </a:rPr>
              <a:t>gestão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diária</a:t>
            </a:r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Conscientizar</a:t>
            </a:r>
            <a:r>
              <a:rPr lang="fr-CA" sz="800" dirty="0">
                <a:effectLst/>
                <a:latin typeface="+mn-lt"/>
              </a:rPr>
              <a:t> sobre a </a:t>
            </a:r>
            <a:r>
              <a:rPr lang="fr-CA" sz="800" dirty="0" err="1">
                <a:effectLst/>
                <a:latin typeface="+mn-lt"/>
              </a:rPr>
              <a:t>importância</a:t>
            </a:r>
            <a:r>
              <a:rPr lang="fr-CA" sz="800" dirty="0">
                <a:effectLst/>
                <a:latin typeface="+mn-lt"/>
              </a:rPr>
              <a:t> da </a:t>
            </a:r>
            <a:r>
              <a:rPr lang="fr-CA" sz="800" dirty="0" err="1">
                <a:effectLst/>
                <a:latin typeface="+mn-lt"/>
              </a:rPr>
              <a:t>saúde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pessoal</a:t>
            </a:r>
            <a:endParaRPr lang="fr-CA" sz="800" dirty="0">
              <a:effectLst/>
              <a:latin typeface="+mn-lt"/>
            </a:endParaRP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b="1" u="sng" dirty="0" err="1">
                <a:effectLst/>
                <a:latin typeface="+mn-lt"/>
              </a:rPr>
              <a:t>Relevância</a:t>
            </a:r>
            <a:endParaRPr lang="fr-CA" sz="800" b="1" u="sng" dirty="0">
              <a:effectLst/>
              <a:latin typeface="+mn-lt"/>
            </a:endParaRP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Este </a:t>
            </a:r>
            <a:r>
              <a:rPr lang="fr-CA" sz="800" dirty="0" err="1">
                <a:effectLst/>
                <a:latin typeface="+mn-lt"/>
              </a:rPr>
              <a:t>projeto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é</a:t>
            </a:r>
            <a:r>
              <a:rPr lang="fr-CA" sz="800" dirty="0">
                <a:effectLst/>
                <a:latin typeface="+mn-lt"/>
              </a:rPr>
              <a:t> crucial para </a:t>
            </a:r>
            <a:r>
              <a:rPr lang="fr-CA" sz="800" dirty="0" err="1">
                <a:effectLst/>
                <a:latin typeface="+mn-lt"/>
              </a:rPr>
              <a:t>atender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necessidade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crítica</a:t>
            </a:r>
            <a:r>
              <a:rPr lang="fr-CA" sz="800" dirty="0">
                <a:effectLst/>
                <a:latin typeface="+mn-lt"/>
              </a:rPr>
              <a:t> do </a:t>
            </a:r>
            <a:r>
              <a:rPr lang="fr-CA" sz="800" dirty="0" err="1">
                <a:effectLst/>
                <a:latin typeface="+mn-lt"/>
              </a:rPr>
              <a:t>mercado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oferecendo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solução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inovadora</a:t>
            </a:r>
            <a:r>
              <a:rPr lang="fr-CA" sz="800" dirty="0">
                <a:effectLst/>
                <a:latin typeface="+mn-lt"/>
              </a:rPr>
              <a:t> para </a:t>
            </a:r>
            <a:r>
              <a:rPr lang="fr-CA" sz="800" dirty="0" err="1">
                <a:effectLst/>
                <a:latin typeface="+mn-lt"/>
              </a:rPr>
              <a:t>ajudar</a:t>
            </a:r>
            <a:r>
              <a:rPr lang="fr-CA" sz="800" dirty="0">
                <a:effectLst/>
                <a:latin typeface="+mn-lt"/>
              </a:rPr>
              <a:t> os </a:t>
            </a:r>
            <a:r>
              <a:rPr lang="fr-CA" sz="800" dirty="0" err="1">
                <a:effectLst/>
                <a:latin typeface="+mn-lt"/>
              </a:rPr>
              <a:t>usuários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gerenciar</a:t>
            </a:r>
            <a:r>
              <a:rPr lang="fr-CA" sz="800" dirty="0">
                <a:effectLst/>
                <a:latin typeface="+mn-lt"/>
              </a:rPr>
              <a:t> suas finanças de </a:t>
            </a:r>
            <a:r>
              <a:rPr lang="fr-CA" sz="800" dirty="0" err="1">
                <a:effectLst/>
                <a:latin typeface="+mn-lt"/>
              </a:rPr>
              <a:t>maneira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holística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simplificada</a:t>
            </a:r>
            <a:r>
              <a:rPr lang="fr-CA" sz="800" dirty="0">
                <a:effectLst/>
                <a:latin typeface="+mn-lt"/>
              </a:rPr>
              <a:t>.</a:t>
            </a: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161" y="1526977"/>
            <a:ext cx="76809" cy="7680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1050" y="3326286"/>
            <a:ext cx="14277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16" name="object 10">
            <a:extLst>
              <a:ext uri="{FF2B5EF4-FFF2-40B4-BE49-F238E27FC236}">
                <a16:creationId xmlns:a16="http://schemas.microsoft.com/office/drawing/2014/main" id="{AD33B767-115A-19C6-2191-912385AA12F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7360" y="2497604"/>
            <a:ext cx="76809" cy="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766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3175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2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844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Definição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problema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9960" y="915157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3040" y="746460"/>
            <a:ext cx="3738055" cy="2567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fr-CA" sz="800" dirty="0">
              <a:effectLst/>
              <a:latin typeface="+mn-lt"/>
            </a:endParaRPr>
          </a:p>
          <a:p>
            <a:r>
              <a:rPr lang="fr-CA" sz="800" b="1" u="sng" dirty="0" err="1">
                <a:effectLst/>
                <a:latin typeface="+mn-lt"/>
              </a:rPr>
              <a:t>Proposta</a:t>
            </a:r>
            <a:endParaRPr lang="fr-CA" sz="800" b="1" u="sng" dirty="0">
              <a:effectLst/>
              <a:latin typeface="+mn-lt"/>
            </a:endParaRPr>
          </a:p>
          <a:p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 err="1">
                <a:effectLst/>
                <a:latin typeface="+mn-lt"/>
              </a:rPr>
              <a:t>Desenvolver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aplicação</a:t>
            </a:r>
            <a:r>
              <a:rPr lang="fr-CA" sz="800" dirty="0">
                <a:effectLst/>
                <a:latin typeface="+mn-lt"/>
              </a:rPr>
              <a:t> web que </a:t>
            </a:r>
            <a:r>
              <a:rPr lang="fr-CA" sz="800" dirty="0" err="1">
                <a:effectLst/>
                <a:latin typeface="+mn-lt"/>
              </a:rPr>
              <a:t>simplifique</a:t>
            </a:r>
            <a:r>
              <a:rPr lang="fr-CA" sz="800" dirty="0">
                <a:effectLst/>
                <a:latin typeface="+mn-lt"/>
              </a:rPr>
              <a:t> o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das</a:t>
            </a:r>
            <a:r>
              <a:rPr lang="fr-CA" sz="800" dirty="0">
                <a:effectLst/>
                <a:latin typeface="+mn-lt"/>
              </a:rPr>
              <a:t> finanças </a:t>
            </a:r>
            <a:r>
              <a:rPr lang="fr-CA" sz="800" dirty="0" err="1">
                <a:effectLst/>
                <a:latin typeface="+mn-lt"/>
              </a:rPr>
              <a:t>pessoais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oferecendo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interface </a:t>
            </a:r>
            <a:r>
              <a:rPr lang="fr-CA" sz="800" dirty="0" err="1">
                <a:effectLst/>
                <a:latin typeface="+mn-lt"/>
              </a:rPr>
              <a:t>intuitiva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fácil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usar</a:t>
            </a:r>
            <a:r>
              <a:rPr lang="fr-CA" sz="800" dirty="0">
                <a:effectLst/>
                <a:latin typeface="+mn-lt"/>
              </a:rPr>
              <a:t>. As </a:t>
            </a:r>
            <a:r>
              <a:rPr lang="fr-CA" sz="800" dirty="0" err="1">
                <a:effectLst/>
                <a:latin typeface="+mn-lt"/>
              </a:rPr>
              <a:t>principais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funcionalidades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incluirão</a:t>
            </a:r>
            <a:r>
              <a:rPr lang="fr-CA" sz="800" dirty="0">
                <a:effectLst/>
                <a:latin typeface="+mn-lt"/>
              </a:rPr>
              <a:t>: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Registro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receitas</a:t>
            </a:r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Definição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metas</a:t>
            </a:r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Geração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relatórios</a:t>
            </a:r>
            <a:r>
              <a:rPr lang="fr-CA" sz="800" dirty="0">
                <a:effectLst/>
                <a:latin typeface="+mn-lt"/>
              </a:rPr>
              <a:t> para </a:t>
            </a:r>
            <a:r>
              <a:rPr lang="fr-CA" sz="800" dirty="0" err="1">
                <a:effectLst/>
                <a:latin typeface="+mn-lt"/>
              </a:rPr>
              <a:t>facilitar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tomada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decisões</a:t>
            </a:r>
            <a:r>
              <a:rPr lang="fr-CA" sz="800" dirty="0">
                <a:effectLst/>
                <a:latin typeface="+mn-lt"/>
              </a:rPr>
              <a:t> e a </a:t>
            </a:r>
            <a:r>
              <a:rPr lang="fr-CA" sz="800" dirty="0" err="1">
                <a:effectLst/>
                <a:latin typeface="+mn-lt"/>
              </a:rPr>
              <a:t>definição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objetivos</a:t>
            </a:r>
            <a:endParaRPr lang="fr-CA" sz="800" dirty="0">
              <a:effectLst/>
              <a:latin typeface="+mn-lt"/>
            </a:endParaRPr>
          </a:p>
          <a:p>
            <a:pPr algn="just"/>
            <a:endParaRPr lang="fr-CA" sz="1100" dirty="0">
              <a:effectLst/>
              <a:latin typeface="Helvetica Neue" panose="02000503000000020004" pitchFamily="2" charset="0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A </a:t>
            </a:r>
            <a:r>
              <a:rPr lang="fr-CA" sz="800" dirty="0" err="1">
                <a:effectLst/>
                <a:latin typeface="+mn-lt"/>
              </a:rPr>
              <a:t>aplicação</a:t>
            </a:r>
            <a:r>
              <a:rPr lang="fr-CA" sz="800" dirty="0">
                <a:effectLst/>
                <a:latin typeface="+mn-lt"/>
              </a:rPr>
              <a:t> visa </a:t>
            </a:r>
            <a:r>
              <a:rPr lang="fr-CA" sz="800" dirty="0" err="1">
                <a:effectLst/>
                <a:latin typeface="+mn-lt"/>
              </a:rPr>
              <a:t>ajudar</a:t>
            </a:r>
            <a:r>
              <a:rPr lang="fr-CA" sz="800" dirty="0">
                <a:effectLst/>
                <a:latin typeface="+mn-lt"/>
              </a:rPr>
              <a:t> os </a:t>
            </a:r>
            <a:r>
              <a:rPr lang="fr-CA" sz="800" dirty="0" err="1">
                <a:effectLst/>
                <a:latin typeface="+mn-lt"/>
              </a:rPr>
              <a:t>usuários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gerenciar</a:t>
            </a:r>
            <a:r>
              <a:rPr lang="fr-CA" sz="800" dirty="0">
                <a:effectLst/>
                <a:latin typeface="+mn-lt"/>
              </a:rPr>
              <a:t> suas finanças de forma </a:t>
            </a:r>
            <a:r>
              <a:rPr lang="fr-CA" sz="800" dirty="0" err="1">
                <a:effectLst/>
                <a:latin typeface="+mn-lt"/>
              </a:rPr>
              <a:t>inteligente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eficiente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evitando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endividamento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excessivo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falta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planejamento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futuro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estresse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relacionado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às</a:t>
            </a:r>
            <a:r>
              <a:rPr lang="fr-CA" sz="800" dirty="0">
                <a:effectLst/>
                <a:latin typeface="+mn-lt"/>
              </a:rPr>
              <a:t> finanças.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b="1" u="sng" dirty="0" err="1">
                <a:effectLst/>
                <a:latin typeface="+mn-lt"/>
              </a:rPr>
              <a:t>Desafios</a:t>
            </a:r>
            <a:r>
              <a:rPr lang="fr-CA" sz="800" b="1" u="sng" dirty="0">
                <a:effectLst/>
                <a:latin typeface="+mn-lt"/>
              </a:rPr>
              <a:t> </a:t>
            </a:r>
            <a:r>
              <a:rPr lang="fr-CA" sz="800" b="1" u="sng" dirty="0" err="1">
                <a:effectLst/>
                <a:latin typeface="+mn-lt"/>
              </a:rPr>
              <a:t>Atuais</a:t>
            </a:r>
            <a:endParaRPr lang="fr-CA" sz="800" b="1" u="sng" dirty="0">
              <a:effectLst/>
              <a:latin typeface="+mn-lt"/>
            </a:endParaRP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Métodos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tradicionais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como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planilhas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anotações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manuais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são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propensos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erros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desatualizações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Exigem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muito</a:t>
            </a:r>
            <a:r>
              <a:rPr lang="fr-CA" sz="800" dirty="0">
                <a:effectLst/>
                <a:latin typeface="+mn-lt"/>
              </a:rPr>
              <a:t> tempo e </a:t>
            </a:r>
            <a:r>
              <a:rPr lang="fr-CA" sz="800" dirty="0" err="1">
                <a:effectLst/>
                <a:latin typeface="+mn-lt"/>
              </a:rPr>
              <a:t>esforço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endParaRPr lang="fr-CA" sz="1100" dirty="0">
              <a:effectLst/>
              <a:latin typeface="Helvetica Neue" panose="02000503000000020004" pitchFamily="2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1050" y="3326286"/>
            <a:ext cx="14277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16" name="object 8">
            <a:extLst>
              <a:ext uri="{FF2B5EF4-FFF2-40B4-BE49-F238E27FC236}">
                <a16:creationId xmlns:a16="http://schemas.microsoft.com/office/drawing/2014/main" id="{BD7471A3-E410-E24E-72AF-5E883E8CBEC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674" y="2568575"/>
            <a:ext cx="76809" cy="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224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38335"/>
            <a:ext cx="605790" cy="22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780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Objetivos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162" y="815975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8650" y="763531"/>
            <a:ext cx="3810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fr-CA" sz="800" b="1" u="sng" dirty="0" err="1">
                <a:effectLst/>
                <a:latin typeface="+mn-lt"/>
              </a:rPr>
              <a:t>Objetivo</a:t>
            </a:r>
            <a:r>
              <a:rPr lang="fr-CA" sz="800" b="1" u="sng" dirty="0">
                <a:effectLst/>
                <a:latin typeface="+mn-lt"/>
              </a:rPr>
              <a:t> principal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 err="1">
                <a:effectLst/>
                <a:latin typeface="+mn-lt"/>
              </a:rPr>
              <a:t>Desenvolver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fornecer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plataforma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inovadora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confiável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gerenciamento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financeiro</a:t>
            </a:r>
            <a:r>
              <a:rPr lang="fr-CA" sz="800" dirty="0">
                <a:effectLst/>
                <a:latin typeface="+mn-lt"/>
              </a:rPr>
              <a:t> que </a:t>
            </a:r>
            <a:r>
              <a:rPr lang="fr-CA" sz="800" dirty="0" err="1">
                <a:effectLst/>
                <a:latin typeface="+mn-lt"/>
              </a:rPr>
              <a:t>atenda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às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diversas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necessidades</a:t>
            </a:r>
            <a:r>
              <a:rPr lang="fr-CA" sz="800" dirty="0">
                <a:effectLst/>
                <a:latin typeface="+mn-lt"/>
              </a:rPr>
              <a:t> dos clientes, </a:t>
            </a:r>
            <a:r>
              <a:rPr lang="fr-CA" sz="800" dirty="0" err="1">
                <a:effectLst/>
                <a:latin typeface="+mn-lt"/>
              </a:rPr>
              <a:t>promovendo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educação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facilitando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tomada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decisões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informadas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fomentando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inclusão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br>
              <a:rPr lang="fr-CA" sz="800" dirty="0">
                <a:effectLst/>
                <a:latin typeface="+mn-lt"/>
              </a:rPr>
            </a:br>
            <a:r>
              <a:rPr lang="fr-CA" sz="800" b="1" u="sng" spc="-10" dirty="0" err="1">
                <a:effectLst/>
                <a:latin typeface="+mn-lt"/>
              </a:rPr>
              <a:t>O</a:t>
            </a:r>
            <a:r>
              <a:rPr lang="fr-CA" sz="800" b="1" u="sng" spc="-10" dirty="0" err="1">
                <a:latin typeface="+mn-lt"/>
                <a:cs typeface="Arial MT"/>
              </a:rPr>
              <a:t>bjetivos</a:t>
            </a:r>
            <a:r>
              <a:rPr lang="fr-CA" sz="800" b="1" u="sng" spc="-15" dirty="0">
                <a:latin typeface="+mn-lt"/>
                <a:cs typeface="Arial MT"/>
              </a:rPr>
              <a:t> </a:t>
            </a:r>
            <a:r>
              <a:rPr lang="fr-CA" sz="800" b="1" u="sng" spc="-10" dirty="0" err="1">
                <a:latin typeface="+mn-lt"/>
                <a:cs typeface="Arial MT"/>
              </a:rPr>
              <a:t>específicos</a:t>
            </a:r>
            <a:endParaRPr lang="fr-CA" sz="800" b="1" u="sng" spc="-10" dirty="0">
              <a:latin typeface="+mn-lt"/>
              <a:cs typeface="Arial MT"/>
            </a:endParaRP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Ampliar</a:t>
            </a:r>
            <a:r>
              <a:rPr lang="fr-CA" sz="800" dirty="0">
                <a:effectLst/>
                <a:latin typeface="+mn-lt"/>
              </a:rPr>
              <a:t> a base de </a:t>
            </a:r>
            <a:r>
              <a:rPr lang="fr-CA" sz="800" dirty="0" err="1">
                <a:effectLst/>
                <a:latin typeface="+mn-lt"/>
              </a:rPr>
              <a:t>usuários</a:t>
            </a:r>
            <a:r>
              <a:rPr lang="fr-CA" sz="800" dirty="0">
                <a:effectLst/>
                <a:latin typeface="+mn-lt"/>
              </a:rPr>
              <a:t> com </a:t>
            </a:r>
            <a:r>
              <a:rPr lang="fr-CA" sz="800" dirty="0" err="1">
                <a:effectLst/>
                <a:latin typeface="+mn-lt"/>
              </a:rPr>
              <a:t>estratégias</a:t>
            </a:r>
            <a:r>
              <a:rPr lang="fr-CA" sz="800" dirty="0">
                <a:effectLst/>
                <a:latin typeface="+mn-lt"/>
              </a:rPr>
              <a:t> de marketing digital, </a:t>
            </a:r>
            <a:r>
              <a:rPr lang="fr-CA" sz="800" dirty="0" err="1">
                <a:effectLst/>
                <a:latin typeface="+mn-lt"/>
              </a:rPr>
              <a:t>focando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regiões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maior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consumo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conteúdo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Integrar</a:t>
            </a:r>
            <a:r>
              <a:rPr lang="fr-CA" sz="800" dirty="0">
                <a:effectLst/>
                <a:latin typeface="+mn-lt"/>
              </a:rPr>
              <a:t> novas </a:t>
            </a:r>
            <a:r>
              <a:rPr lang="fr-CA" sz="800" dirty="0" err="1">
                <a:effectLst/>
                <a:latin typeface="+mn-lt"/>
              </a:rPr>
              <a:t>ferramentas</a:t>
            </a:r>
            <a:r>
              <a:rPr lang="fr-CA" sz="800" dirty="0">
                <a:effectLst/>
                <a:latin typeface="+mn-lt"/>
              </a:rPr>
              <a:t> ao </a:t>
            </a:r>
            <a:r>
              <a:rPr lang="fr-CA" sz="800" dirty="0" err="1">
                <a:effectLst/>
                <a:latin typeface="+mn-lt"/>
              </a:rPr>
              <a:t>aplicativo</a:t>
            </a:r>
            <a:r>
              <a:rPr lang="fr-CA" sz="800" dirty="0">
                <a:effectLst/>
                <a:latin typeface="+mn-lt"/>
              </a:rPr>
              <a:t> de finanças </a:t>
            </a:r>
            <a:r>
              <a:rPr lang="fr-CA" sz="800" dirty="0" err="1">
                <a:effectLst/>
                <a:latin typeface="+mn-lt"/>
              </a:rPr>
              <a:t>pessoais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até</a:t>
            </a:r>
            <a:r>
              <a:rPr lang="fr-CA" sz="800" dirty="0">
                <a:effectLst/>
                <a:latin typeface="+mn-lt"/>
              </a:rPr>
              <a:t> o final do semestre, </a:t>
            </a:r>
            <a:r>
              <a:rPr lang="fr-CA" sz="800" dirty="0" err="1">
                <a:effectLst/>
                <a:latin typeface="+mn-lt"/>
              </a:rPr>
              <a:t>baseando</a:t>
            </a:r>
            <a:r>
              <a:rPr lang="fr-CA" sz="800" dirty="0">
                <a:effectLst/>
                <a:latin typeface="+mn-lt"/>
              </a:rPr>
              <a:t>-se no feedback dos clientes.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Elaborar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estratégia</a:t>
            </a:r>
            <a:r>
              <a:rPr lang="fr-CA" sz="800" dirty="0">
                <a:effectLst/>
                <a:latin typeface="+mn-lt"/>
              </a:rPr>
              <a:t> para </a:t>
            </a:r>
            <a:r>
              <a:rPr lang="fr-CA" sz="800" dirty="0" err="1">
                <a:effectLst/>
                <a:latin typeface="+mn-lt"/>
              </a:rPr>
              <a:t>tornar</a:t>
            </a:r>
            <a:r>
              <a:rPr lang="fr-CA" sz="800" dirty="0">
                <a:effectLst/>
                <a:latin typeface="+mn-lt"/>
              </a:rPr>
              <a:t> o </a:t>
            </a:r>
            <a:r>
              <a:rPr lang="fr-CA" sz="800" dirty="0" err="1">
                <a:effectLst/>
                <a:latin typeface="+mn-lt"/>
              </a:rPr>
              <a:t>aplicativo</a:t>
            </a:r>
            <a:r>
              <a:rPr lang="fr-CA" sz="800" dirty="0">
                <a:effectLst/>
                <a:latin typeface="+mn-lt"/>
              </a:rPr>
              <a:t> livre de </a:t>
            </a:r>
            <a:r>
              <a:rPr lang="fr-CA" sz="800" dirty="0" err="1">
                <a:effectLst/>
                <a:latin typeface="+mn-lt"/>
              </a:rPr>
              <a:t>anúncios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oferecendo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período</a:t>
            </a:r>
            <a:r>
              <a:rPr lang="fr-CA" sz="800" dirty="0">
                <a:effectLst/>
                <a:latin typeface="+mn-lt"/>
              </a:rPr>
              <a:t> de teste </a:t>
            </a:r>
            <a:r>
              <a:rPr lang="fr-CA" sz="800" dirty="0" err="1">
                <a:effectLst/>
                <a:latin typeface="+mn-lt"/>
              </a:rPr>
              <a:t>gratuito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Destacar</a:t>
            </a:r>
            <a:r>
              <a:rPr lang="fr-CA" sz="800" dirty="0">
                <a:effectLst/>
                <a:latin typeface="+mn-lt"/>
              </a:rPr>
              <a:t> os </a:t>
            </a:r>
            <a:r>
              <a:rPr lang="fr-CA" sz="800" dirty="0" err="1">
                <a:effectLst/>
                <a:latin typeface="+mn-lt"/>
              </a:rPr>
              <a:t>benefícios</a:t>
            </a:r>
            <a:r>
              <a:rPr lang="fr-CA" sz="800" dirty="0">
                <a:effectLst/>
                <a:latin typeface="+mn-lt"/>
              </a:rPr>
              <a:t> do </a:t>
            </a:r>
            <a:r>
              <a:rPr lang="fr-CA" sz="800" dirty="0" err="1">
                <a:effectLst/>
                <a:latin typeface="+mn-lt"/>
              </a:rPr>
              <a:t>aplicativo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durante</a:t>
            </a:r>
            <a:r>
              <a:rPr lang="fr-CA" sz="800" dirty="0">
                <a:effectLst/>
                <a:latin typeface="+mn-lt"/>
              </a:rPr>
              <a:t> o </a:t>
            </a:r>
            <a:r>
              <a:rPr lang="fr-CA" sz="800" dirty="0" err="1">
                <a:effectLst/>
                <a:latin typeface="+mn-lt"/>
              </a:rPr>
              <a:t>período</a:t>
            </a:r>
            <a:r>
              <a:rPr lang="fr-CA" sz="800" dirty="0">
                <a:effectLst/>
                <a:latin typeface="+mn-lt"/>
              </a:rPr>
              <a:t> de teste para </a:t>
            </a:r>
            <a:r>
              <a:rPr lang="fr-CA" sz="800" dirty="0" err="1">
                <a:effectLst/>
                <a:latin typeface="+mn-lt"/>
              </a:rPr>
              <a:t>convencer</a:t>
            </a:r>
            <a:r>
              <a:rPr lang="fr-CA" sz="800" dirty="0">
                <a:effectLst/>
                <a:latin typeface="+mn-lt"/>
              </a:rPr>
              <a:t> os </a:t>
            </a:r>
            <a:r>
              <a:rPr lang="fr-CA" sz="800" dirty="0" err="1">
                <a:effectLst/>
                <a:latin typeface="+mn-lt"/>
              </a:rPr>
              <a:t>usuários</a:t>
            </a:r>
            <a:r>
              <a:rPr lang="fr-CA" sz="800" dirty="0">
                <a:effectLst/>
                <a:latin typeface="+mn-lt"/>
              </a:rPr>
              <a:t> da sua </a:t>
            </a:r>
            <a:r>
              <a:rPr lang="fr-CA" sz="800" dirty="0" err="1">
                <a:effectLst/>
                <a:latin typeface="+mn-lt"/>
              </a:rPr>
              <a:t>importância</a:t>
            </a:r>
            <a:r>
              <a:rPr lang="fr-CA" sz="800" dirty="0">
                <a:effectLst/>
                <a:latin typeface="+mn-lt"/>
              </a:rPr>
              <a:t> para a </a:t>
            </a:r>
            <a:r>
              <a:rPr lang="fr-CA" sz="800" dirty="0" err="1">
                <a:effectLst/>
                <a:latin typeface="+mn-lt"/>
              </a:rPr>
              <a:t>saúde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dirty="0" err="1">
                <a:effectLst/>
                <a:latin typeface="+mn-lt"/>
              </a:rPr>
              <a:t>Introduzir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assinatura</a:t>
            </a:r>
            <a:r>
              <a:rPr lang="fr-CA" sz="800" dirty="0">
                <a:effectLst/>
                <a:latin typeface="+mn-lt"/>
              </a:rPr>
              <a:t> do </a:t>
            </a:r>
            <a:r>
              <a:rPr lang="fr-CA" sz="800" dirty="0" err="1">
                <a:effectLst/>
                <a:latin typeface="+mn-lt"/>
              </a:rPr>
              <a:t>serviço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após</a:t>
            </a:r>
            <a:r>
              <a:rPr lang="fr-CA" sz="800" dirty="0">
                <a:effectLst/>
                <a:latin typeface="+mn-lt"/>
              </a:rPr>
              <a:t> o </a:t>
            </a:r>
            <a:r>
              <a:rPr lang="fr-CA" sz="800" dirty="0" err="1">
                <a:effectLst/>
                <a:latin typeface="+mn-lt"/>
              </a:rPr>
              <a:t>período</a:t>
            </a:r>
            <a:r>
              <a:rPr lang="fr-CA" sz="800" dirty="0">
                <a:effectLst/>
                <a:latin typeface="+mn-lt"/>
              </a:rPr>
              <a:t> de teste para </a:t>
            </a:r>
            <a:r>
              <a:rPr lang="fr-CA" sz="800" dirty="0" err="1">
                <a:effectLst/>
                <a:latin typeface="+mn-lt"/>
              </a:rPr>
              <a:t>gerar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receita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recorrente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em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prazo</a:t>
            </a:r>
            <a:r>
              <a:rPr lang="fr-CA" sz="800" dirty="0">
                <a:effectLst/>
                <a:latin typeface="+mn-lt"/>
              </a:rPr>
              <a:t> de 3 </a:t>
            </a:r>
            <a:r>
              <a:rPr lang="fr-CA" sz="800" dirty="0" err="1">
                <a:effectLst/>
                <a:latin typeface="+mn-lt"/>
              </a:rPr>
              <a:t>meses</a:t>
            </a:r>
            <a:r>
              <a:rPr lang="fr-CA" sz="800" dirty="0">
                <a:effectLst/>
                <a:latin typeface="+mn-lt"/>
              </a:rPr>
              <a:t>.</a:t>
            </a: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6091" y="1501775"/>
            <a:ext cx="76809" cy="7680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857250" y="3326286"/>
            <a:ext cx="13515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26084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386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Perfis</a:t>
            </a:r>
            <a:r>
              <a:rPr sz="1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usuário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0050" y="847003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9411" y="768517"/>
            <a:ext cx="3909239" cy="21762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b="1" u="sng" dirty="0">
                <a:latin typeface="+mn-lt"/>
                <a:cs typeface="Arial MT"/>
              </a:rPr>
              <a:t>P</a:t>
            </a:r>
            <a:r>
              <a:rPr sz="800" b="1" u="sng" dirty="0" err="1">
                <a:latin typeface="+mn-lt"/>
                <a:cs typeface="Arial MT"/>
              </a:rPr>
              <a:t>erfis</a:t>
            </a:r>
            <a:r>
              <a:rPr sz="800" b="1" u="sng" spc="-25" dirty="0">
                <a:latin typeface="+mn-lt"/>
                <a:cs typeface="Arial MT"/>
              </a:rPr>
              <a:t> </a:t>
            </a:r>
            <a:r>
              <a:rPr sz="800" b="1" u="sng" dirty="0">
                <a:latin typeface="+mn-lt"/>
                <a:cs typeface="Arial MT"/>
              </a:rPr>
              <a:t>de</a:t>
            </a:r>
            <a:r>
              <a:rPr sz="800" b="1" u="sng" spc="-30" dirty="0">
                <a:latin typeface="+mn-lt"/>
                <a:cs typeface="Arial MT"/>
              </a:rPr>
              <a:t> </a:t>
            </a:r>
            <a:r>
              <a:rPr sz="800" b="1" u="sng" dirty="0" err="1">
                <a:latin typeface="+mn-lt"/>
                <a:cs typeface="Arial MT"/>
              </a:rPr>
              <a:t>usuário</a:t>
            </a:r>
            <a:endParaRPr lang="fr-CA" sz="800" b="1" u="sng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Estudantes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Jovens</a:t>
            </a:r>
            <a:r>
              <a:rPr lang="fr-CA" sz="800" dirty="0">
                <a:effectLst/>
                <a:latin typeface="+mn-lt"/>
              </a:rPr>
              <a:t> que </a:t>
            </a:r>
            <a:r>
              <a:rPr lang="fr-CA" sz="800" dirty="0" err="1">
                <a:effectLst/>
                <a:latin typeface="+mn-lt"/>
              </a:rPr>
              <a:t>estão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aprendendo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gerenciar</a:t>
            </a:r>
            <a:r>
              <a:rPr lang="fr-CA" sz="800" dirty="0">
                <a:effectLst/>
                <a:latin typeface="+mn-lt"/>
              </a:rPr>
              <a:t> suas finanças pela </a:t>
            </a:r>
            <a:r>
              <a:rPr lang="fr-CA" sz="800" dirty="0" err="1">
                <a:effectLst/>
                <a:latin typeface="+mn-lt"/>
              </a:rPr>
              <a:t>primeira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vez</a:t>
            </a:r>
            <a:r>
              <a:rPr lang="fr-CA" sz="800" dirty="0">
                <a:effectLst/>
                <a:latin typeface="+mn-lt"/>
              </a:rPr>
              <a:t>, com </a:t>
            </a:r>
            <a:r>
              <a:rPr lang="fr-CA" sz="800" dirty="0" err="1">
                <a:effectLst/>
                <a:latin typeface="+mn-lt"/>
              </a:rPr>
              <a:t>foco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orçamento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mensal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de gastos com </a:t>
            </a:r>
            <a:r>
              <a:rPr lang="fr-CA" sz="800" dirty="0" err="1">
                <a:effectLst/>
                <a:latin typeface="+mn-lt"/>
              </a:rPr>
              <a:t>alimentação</a:t>
            </a:r>
            <a:r>
              <a:rPr lang="fr-CA" sz="800" dirty="0">
                <a:effectLst/>
                <a:latin typeface="+mn-lt"/>
              </a:rPr>
              <a:t>, transporte e </a:t>
            </a:r>
            <a:r>
              <a:rPr lang="fr-CA" sz="800" dirty="0" err="1">
                <a:effectLst/>
                <a:latin typeface="+mn-lt"/>
              </a:rPr>
              <a:t>lazer</a:t>
            </a:r>
            <a:r>
              <a:rPr lang="fr-CA" sz="800" dirty="0">
                <a:effectLst/>
                <a:latin typeface="+mn-lt"/>
              </a:rPr>
              <a:t>, e </a:t>
            </a:r>
            <a:r>
              <a:rPr lang="fr-CA" sz="800" dirty="0" err="1">
                <a:effectLst/>
                <a:latin typeface="+mn-lt"/>
              </a:rPr>
              <a:t>planejamento</a:t>
            </a:r>
            <a:r>
              <a:rPr lang="fr-CA" sz="800" dirty="0">
                <a:effectLst/>
                <a:latin typeface="+mn-lt"/>
              </a:rPr>
              <a:t> para o </a:t>
            </a:r>
            <a:r>
              <a:rPr lang="fr-CA" sz="800" dirty="0" err="1">
                <a:effectLst/>
                <a:latin typeface="+mn-lt"/>
              </a:rPr>
              <a:t>futuro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  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Profissionais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Trabalhadores</a:t>
            </a:r>
            <a:r>
              <a:rPr lang="fr-CA" sz="800" dirty="0">
                <a:effectLst/>
                <a:latin typeface="+mn-lt"/>
              </a:rPr>
              <a:t> que </a:t>
            </a:r>
            <a:r>
              <a:rPr lang="fr-CA" sz="800" dirty="0" err="1">
                <a:effectLst/>
                <a:latin typeface="+mn-lt"/>
              </a:rPr>
              <a:t>buscam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otimizar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seu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controle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gerenciar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salários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investimentos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recorrentes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como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aluguel</a:t>
            </a:r>
            <a:r>
              <a:rPr lang="fr-CA" sz="800" dirty="0">
                <a:effectLst/>
                <a:latin typeface="+mn-lt"/>
              </a:rPr>
              <a:t> e contas </a:t>
            </a:r>
            <a:r>
              <a:rPr lang="fr-CA" sz="800" dirty="0" err="1">
                <a:effectLst/>
                <a:latin typeface="+mn-lt"/>
              </a:rPr>
              <a:t>domésticas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além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planejar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aposentadoria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metas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longo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prazo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  </a:t>
            </a: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Autônomos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Profissionais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independentes</a:t>
            </a:r>
            <a:r>
              <a:rPr lang="fr-CA" sz="800" dirty="0">
                <a:effectLst/>
                <a:latin typeface="+mn-lt"/>
              </a:rPr>
              <a:t> que </a:t>
            </a:r>
            <a:r>
              <a:rPr lang="fr-CA" sz="800" dirty="0" err="1">
                <a:effectLst/>
                <a:latin typeface="+mn-lt"/>
              </a:rPr>
              <a:t>precisam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acompanhar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perto</a:t>
            </a:r>
            <a:r>
              <a:rPr lang="fr-CA" sz="800" dirty="0">
                <a:effectLst/>
                <a:latin typeface="+mn-lt"/>
              </a:rPr>
              <a:t> suas </a:t>
            </a:r>
            <a:r>
              <a:rPr lang="fr-CA" sz="800" dirty="0" err="1">
                <a:effectLst/>
                <a:latin typeface="+mn-lt"/>
              </a:rPr>
              <a:t>receitas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variáveis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 com </a:t>
            </a:r>
            <a:r>
              <a:rPr lang="fr-CA" sz="800" dirty="0" err="1">
                <a:effectLst/>
                <a:latin typeface="+mn-lt"/>
              </a:rPr>
              <a:t>ferramentas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trabalho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impostos</a:t>
            </a:r>
            <a:r>
              <a:rPr lang="fr-CA" sz="800" dirty="0">
                <a:effectLst/>
                <a:latin typeface="+mn-lt"/>
              </a:rPr>
              <a:t>, e </a:t>
            </a:r>
            <a:r>
              <a:rPr lang="fr-CA" sz="800" dirty="0" err="1">
                <a:effectLst/>
                <a:latin typeface="+mn-lt"/>
              </a:rPr>
              <a:t>reserva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emergência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Famílias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Unidades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familiares</a:t>
            </a:r>
            <a:r>
              <a:rPr lang="fr-CA" sz="800" dirty="0">
                <a:effectLst/>
                <a:latin typeface="+mn-lt"/>
              </a:rPr>
              <a:t> que </a:t>
            </a:r>
            <a:r>
              <a:rPr lang="fr-CA" sz="800" dirty="0" err="1">
                <a:effectLst/>
                <a:latin typeface="+mn-lt"/>
              </a:rPr>
              <a:t>necessitam</a:t>
            </a:r>
            <a:r>
              <a:rPr lang="fr-CA" sz="800" dirty="0">
                <a:effectLst/>
                <a:latin typeface="+mn-lt"/>
              </a:rPr>
              <a:t> de um </a:t>
            </a:r>
            <a:r>
              <a:rPr lang="fr-CA" sz="800" dirty="0" err="1">
                <a:effectLst/>
                <a:latin typeface="+mn-lt"/>
              </a:rPr>
              <a:t>gerenciamento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conjunto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incluindo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orçamento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familiar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educação</a:t>
            </a:r>
            <a:r>
              <a:rPr lang="fr-CA" sz="800" dirty="0">
                <a:effectLst/>
                <a:latin typeface="+mn-lt"/>
              </a:rPr>
              <a:t> dos </a:t>
            </a:r>
            <a:r>
              <a:rPr lang="fr-CA" sz="800" dirty="0" err="1">
                <a:effectLst/>
                <a:latin typeface="+mn-lt"/>
              </a:rPr>
              <a:t>filhos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planejamento</a:t>
            </a:r>
            <a:r>
              <a:rPr lang="fr-CA" sz="800" dirty="0">
                <a:effectLst/>
                <a:latin typeface="+mn-lt"/>
              </a:rPr>
              <a:t> de férias, </a:t>
            </a:r>
            <a:r>
              <a:rPr lang="fr-CA" sz="800" dirty="0" err="1">
                <a:effectLst/>
                <a:latin typeface="+mn-lt"/>
              </a:rPr>
              <a:t>compra</a:t>
            </a:r>
            <a:r>
              <a:rPr lang="fr-CA" sz="800" dirty="0">
                <a:effectLst/>
                <a:latin typeface="+mn-lt"/>
              </a:rPr>
              <a:t> de bens </a:t>
            </a:r>
            <a:r>
              <a:rPr lang="fr-CA" sz="800" dirty="0" err="1">
                <a:effectLst/>
                <a:latin typeface="+mn-lt"/>
              </a:rPr>
              <a:t>duráveis</a:t>
            </a:r>
            <a:r>
              <a:rPr lang="fr-CA" sz="800" dirty="0">
                <a:effectLst/>
                <a:latin typeface="+mn-lt"/>
              </a:rPr>
              <a:t>, e </a:t>
            </a:r>
            <a:r>
              <a:rPr lang="fr-CA" sz="800" dirty="0" err="1">
                <a:effectLst/>
                <a:latin typeface="+mn-lt"/>
              </a:rPr>
              <a:t>poupança</a:t>
            </a:r>
            <a:r>
              <a:rPr lang="fr-CA" sz="800" dirty="0">
                <a:effectLst/>
                <a:latin typeface="+mn-lt"/>
              </a:rPr>
              <a:t> para </a:t>
            </a:r>
            <a:r>
              <a:rPr lang="fr-CA" sz="800" dirty="0" err="1">
                <a:effectLst/>
                <a:latin typeface="+mn-lt"/>
              </a:rPr>
              <a:t>educação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superior</a:t>
            </a:r>
            <a:r>
              <a:rPr lang="fr-CA" sz="800" dirty="0">
                <a:effectLst/>
                <a:latin typeface="+mn-lt"/>
              </a:rPr>
              <a:t> dos </a:t>
            </a:r>
            <a:r>
              <a:rPr lang="fr-CA" sz="800" dirty="0" err="1">
                <a:effectLst/>
                <a:latin typeface="+mn-lt"/>
              </a:rPr>
              <a:t>filhos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857250" y="3326286"/>
            <a:ext cx="1351521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26084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2643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Histórias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usuário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Requisitos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715" y="815975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8524" y="771189"/>
            <a:ext cx="3920126" cy="22433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fr-CA" sz="800" b="1" u="sng" dirty="0">
                <a:latin typeface="+mn-lt"/>
                <a:cs typeface="Arial MT"/>
              </a:rPr>
              <a:t>H</a:t>
            </a:r>
            <a:r>
              <a:rPr sz="800" b="1" u="sng" dirty="0" err="1">
                <a:latin typeface="+mn-lt"/>
                <a:cs typeface="Arial MT"/>
              </a:rPr>
              <a:t>istórias</a:t>
            </a:r>
            <a:r>
              <a:rPr sz="800" b="1" u="sng" spc="-35" dirty="0">
                <a:latin typeface="+mn-lt"/>
                <a:cs typeface="Arial MT"/>
              </a:rPr>
              <a:t> </a:t>
            </a:r>
            <a:r>
              <a:rPr sz="800" b="1" u="sng" dirty="0">
                <a:latin typeface="+mn-lt"/>
                <a:cs typeface="Arial MT"/>
              </a:rPr>
              <a:t>de</a:t>
            </a:r>
            <a:r>
              <a:rPr sz="800" b="1" u="sng" spc="-30" dirty="0">
                <a:latin typeface="+mn-lt"/>
                <a:cs typeface="Arial MT"/>
              </a:rPr>
              <a:t> </a:t>
            </a:r>
            <a:r>
              <a:rPr sz="800" b="1" u="sng" dirty="0" err="1">
                <a:latin typeface="+mn-lt"/>
                <a:cs typeface="Arial MT"/>
              </a:rPr>
              <a:t>usuário</a:t>
            </a:r>
            <a:r>
              <a:rPr sz="800" b="1" u="sng" spc="-35" dirty="0">
                <a:latin typeface="+mn-lt"/>
                <a:cs typeface="Arial MT"/>
              </a:rPr>
              <a:t> </a:t>
            </a:r>
            <a:r>
              <a:rPr lang="fr-CA" sz="800" b="1" u="sng" dirty="0">
                <a:latin typeface="+mn-lt"/>
                <a:cs typeface="Arial MT"/>
              </a:rPr>
              <a:t>/ R</a:t>
            </a:r>
            <a:r>
              <a:rPr sz="800" b="1" u="sng" dirty="0" err="1">
                <a:latin typeface="+mn-lt"/>
                <a:cs typeface="Arial MT"/>
              </a:rPr>
              <a:t>equisitos</a:t>
            </a:r>
            <a:endParaRPr lang="fr-CA" sz="800" b="1" u="sng" dirty="0">
              <a:latin typeface="+mn-lt"/>
              <a:cs typeface="Arial MT"/>
            </a:endParaRP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Cadastrar</a:t>
            </a:r>
            <a:r>
              <a:rPr lang="fr-CA" sz="800" i="1" dirty="0">
                <a:effectLst/>
                <a:latin typeface="+mn-lt"/>
              </a:rPr>
              <a:t> </a:t>
            </a:r>
            <a:r>
              <a:rPr lang="fr-CA" sz="800" i="1" dirty="0" err="1">
                <a:effectLst/>
                <a:latin typeface="+mn-lt"/>
              </a:rPr>
              <a:t>usuários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Criar</a:t>
            </a:r>
            <a:r>
              <a:rPr lang="fr-CA" sz="800" dirty="0">
                <a:effectLst/>
                <a:latin typeface="+mn-lt"/>
              </a:rPr>
              <a:t> contas </a:t>
            </a:r>
            <a:r>
              <a:rPr lang="fr-CA" sz="800" dirty="0" err="1">
                <a:effectLst/>
                <a:latin typeface="+mn-lt"/>
              </a:rPr>
              <a:t>pessoais</a:t>
            </a:r>
            <a:r>
              <a:rPr lang="fr-CA" sz="800" dirty="0">
                <a:effectLst/>
                <a:latin typeface="+mn-lt"/>
              </a:rPr>
              <a:t> com </a:t>
            </a:r>
            <a:r>
              <a:rPr lang="fr-CA" sz="800" dirty="0" err="1">
                <a:effectLst/>
                <a:latin typeface="+mn-lt"/>
              </a:rPr>
              <a:t>informações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básicas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como</a:t>
            </a:r>
            <a:r>
              <a:rPr lang="fr-CA" sz="800" dirty="0">
                <a:effectLst/>
                <a:latin typeface="+mn-lt"/>
              </a:rPr>
              <a:t> nome, e-mail e </a:t>
            </a:r>
            <a:r>
              <a:rPr lang="fr-CA" sz="800" dirty="0" err="1">
                <a:effectLst/>
                <a:latin typeface="+mn-lt"/>
              </a:rPr>
              <a:t>senha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>
                <a:effectLst/>
                <a:latin typeface="+mn-lt"/>
              </a:rPr>
              <a:t>Registrar </a:t>
            </a:r>
            <a:r>
              <a:rPr lang="fr-CA" sz="800" i="1" dirty="0" err="1">
                <a:effectLst/>
                <a:latin typeface="+mn-lt"/>
              </a:rPr>
              <a:t>receitas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Inserir</a:t>
            </a:r>
            <a:r>
              <a:rPr lang="fr-CA" sz="800" dirty="0">
                <a:effectLst/>
                <a:latin typeface="+mn-lt"/>
              </a:rPr>
              <a:t> fontes de </a:t>
            </a:r>
            <a:r>
              <a:rPr lang="fr-CA" sz="800" dirty="0" err="1">
                <a:effectLst/>
                <a:latin typeface="+mn-lt"/>
              </a:rPr>
              <a:t>renda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como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salários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receitas</a:t>
            </a:r>
            <a:r>
              <a:rPr lang="fr-CA" sz="800" dirty="0">
                <a:effectLst/>
                <a:latin typeface="+mn-lt"/>
              </a:rPr>
              <a:t> extras, </a:t>
            </a:r>
            <a:r>
              <a:rPr lang="fr-CA" sz="800" dirty="0" err="1">
                <a:effectLst/>
                <a:latin typeface="+mn-lt"/>
              </a:rPr>
              <a:t>investimentos</a:t>
            </a:r>
            <a:r>
              <a:rPr lang="fr-CA" sz="800" dirty="0">
                <a:effectLst/>
                <a:latin typeface="+mn-lt"/>
              </a:rPr>
              <a:t>, etc.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>
                <a:effectLst/>
                <a:latin typeface="+mn-lt"/>
              </a:rPr>
              <a:t>Registrar </a:t>
            </a:r>
            <a:r>
              <a:rPr lang="fr-CA" sz="800" i="1" dirty="0" err="1">
                <a:effectLst/>
                <a:latin typeface="+mn-lt"/>
              </a:rPr>
              <a:t>despesas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>
                <a:effectLst/>
                <a:latin typeface="+mn-lt"/>
              </a:rPr>
              <a:t>Registrar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diárias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mensais</a:t>
            </a:r>
            <a:r>
              <a:rPr lang="fr-CA" sz="800" dirty="0">
                <a:effectLst/>
                <a:latin typeface="+mn-lt"/>
              </a:rPr>
              <a:t> ou anuais, </a:t>
            </a:r>
            <a:r>
              <a:rPr lang="fr-CA" sz="800" dirty="0" err="1">
                <a:effectLst/>
                <a:latin typeface="+mn-lt"/>
              </a:rPr>
              <a:t>incluindo</a:t>
            </a:r>
            <a:r>
              <a:rPr lang="fr-CA" sz="800" dirty="0">
                <a:effectLst/>
                <a:latin typeface="+mn-lt"/>
              </a:rPr>
              <a:t> data, </a:t>
            </a:r>
            <a:r>
              <a:rPr lang="fr-CA" sz="800" dirty="0" err="1">
                <a:effectLst/>
                <a:latin typeface="+mn-lt"/>
              </a:rPr>
              <a:t>categoria</a:t>
            </a:r>
            <a:r>
              <a:rPr lang="fr-CA" sz="800" dirty="0">
                <a:effectLst/>
                <a:latin typeface="+mn-lt"/>
              </a:rPr>
              <a:t> (</a:t>
            </a:r>
            <a:r>
              <a:rPr lang="fr-CA" sz="800" dirty="0" err="1">
                <a:effectLst/>
                <a:latin typeface="+mn-lt"/>
              </a:rPr>
              <a:t>alimentação</a:t>
            </a:r>
            <a:r>
              <a:rPr lang="fr-CA" sz="800" dirty="0">
                <a:effectLst/>
                <a:latin typeface="+mn-lt"/>
              </a:rPr>
              <a:t>, transporte, </a:t>
            </a:r>
            <a:r>
              <a:rPr lang="fr-CA" sz="800" dirty="0" err="1">
                <a:effectLst/>
                <a:latin typeface="+mn-lt"/>
              </a:rPr>
              <a:t>moradia</a:t>
            </a:r>
            <a:r>
              <a:rPr lang="fr-CA" sz="800" dirty="0">
                <a:effectLst/>
                <a:latin typeface="+mn-lt"/>
              </a:rPr>
              <a:t>, etc.), </a:t>
            </a:r>
            <a:r>
              <a:rPr lang="fr-CA" sz="800" dirty="0" err="1">
                <a:effectLst/>
                <a:latin typeface="+mn-lt"/>
              </a:rPr>
              <a:t>valor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descrição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Visualizar</a:t>
            </a:r>
            <a:r>
              <a:rPr lang="fr-CA" sz="800" i="1" dirty="0">
                <a:effectLst/>
                <a:latin typeface="+mn-lt"/>
              </a:rPr>
              <a:t> </a:t>
            </a:r>
            <a:r>
              <a:rPr lang="fr-CA" sz="800" i="1" dirty="0" err="1">
                <a:effectLst/>
                <a:latin typeface="+mn-lt"/>
              </a:rPr>
              <a:t>despesas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>
                <a:effectLst/>
                <a:latin typeface="+mn-lt"/>
              </a:rPr>
              <a:t>Ter </a:t>
            </a:r>
            <a:r>
              <a:rPr lang="fr-CA" sz="800" dirty="0" err="1">
                <a:effectLst/>
                <a:latin typeface="+mn-lt"/>
              </a:rPr>
              <a:t>acesso</a:t>
            </a:r>
            <a:r>
              <a:rPr lang="fr-CA" sz="800" dirty="0">
                <a:effectLst/>
                <a:latin typeface="+mn-lt"/>
              </a:rPr>
              <a:t> a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visão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detalhada</a:t>
            </a:r>
            <a:r>
              <a:rPr lang="fr-CA" sz="800" dirty="0">
                <a:effectLst/>
                <a:latin typeface="+mn-lt"/>
              </a:rPr>
              <a:t> e </a:t>
            </a:r>
            <a:r>
              <a:rPr lang="fr-CA" sz="800" dirty="0" err="1">
                <a:effectLst/>
                <a:latin typeface="+mn-lt"/>
              </a:rPr>
              <a:t>organizada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todas</a:t>
            </a:r>
            <a:r>
              <a:rPr lang="fr-CA" sz="800" dirty="0">
                <a:effectLst/>
                <a:latin typeface="+mn-lt"/>
              </a:rPr>
              <a:t> as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registradas</a:t>
            </a:r>
            <a:r>
              <a:rPr lang="fr-CA" sz="800" dirty="0">
                <a:effectLst/>
                <a:latin typeface="+mn-lt"/>
              </a:rPr>
              <a:t>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Definir</a:t>
            </a:r>
            <a:r>
              <a:rPr lang="fr-CA" sz="800" i="1" dirty="0">
                <a:effectLst/>
                <a:latin typeface="+mn-lt"/>
              </a:rPr>
              <a:t> </a:t>
            </a:r>
            <a:r>
              <a:rPr lang="fr-CA" sz="800" i="1" dirty="0" err="1">
                <a:effectLst/>
                <a:latin typeface="+mn-lt"/>
              </a:rPr>
              <a:t>metas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Estabelecer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metas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como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economizar</a:t>
            </a:r>
            <a:r>
              <a:rPr lang="fr-CA" sz="800" dirty="0">
                <a:effectLst/>
                <a:latin typeface="+mn-lt"/>
              </a:rPr>
              <a:t> para </a:t>
            </a:r>
            <a:r>
              <a:rPr lang="fr-CA" sz="800" dirty="0" err="1">
                <a:effectLst/>
                <a:latin typeface="+mn-lt"/>
              </a:rPr>
              <a:t>uma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viagem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comprar</a:t>
            </a:r>
            <a:r>
              <a:rPr lang="fr-CA" sz="800" dirty="0">
                <a:effectLst/>
                <a:latin typeface="+mn-lt"/>
              </a:rPr>
              <a:t> um </a:t>
            </a:r>
            <a:r>
              <a:rPr lang="fr-CA" sz="800" dirty="0" err="1">
                <a:effectLst/>
                <a:latin typeface="+mn-lt"/>
              </a:rPr>
              <a:t>bem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específico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pagar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dívidas</a:t>
            </a:r>
            <a:r>
              <a:rPr lang="fr-CA" sz="800" dirty="0">
                <a:effectLst/>
                <a:latin typeface="+mn-lt"/>
              </a:rPr>
              <a:t>, etc.</a:t>
            </a:r>
          </a:p>
          <a:p>
            <a:pPr algn="just"/>
            <a:endParaRPr lang="fr-CA" sz="800" dirty="0">
              <a:effectLst/>
              <a:latin typeface="+mn-lt"/>
            </a:endParaRPr>
          </a:p>
          <a:p>
            <a:pPr algn="just"/>
            <a:r>
              <a:rPr lang="fr-CA" sz="800" dirty="0">
                <a:effectLst/>
                <a:latin typeface="+mn-lt"/>
              </a:rPr>
              <a:t>- </a:t>
            </a:r>
            <a:r>
              <a:rPr lang="fr-CA" sz="800" i="1" dirty="0" err="1">
                <a:effectLst/>
                <a:latin typeface="+mn-lt"/>
              </a:rPr>
              <a:t>Emitir</a:t>
            </a:r>
            <a:r>
              <a:rPr lang="fr-CA" sz="800" i="1" dirty="0">
                <a:effectLst/>
                <a:latin typeface="+mn-lt"/>
              </a:rPr>
              <a:t> um </a:t>
            </a:r>
            <a:r>
              <a:rPr lang="fr-CA" sz="800" i="1" dirty="0" err="1">
                <a:effectLst/>
                <a:latin typeface="+mn-lt"/>
              </a:rPr>
              <a:t>relatório</a:t>
            </a:r>
            <a:r>
              <a:rPr lang="fr-CA" sz="800" i="1" dirty="0">
                <a:effectLst/>
                <a:latin typeface="+mn-lt"/>
              </a:rPr>
              <a:t>: </a:t>
            </a:r>
            <a:r>
              <a:rPr lang="fr-CA" sz="800" dirty="0" err="1">
                <a:effectLst/>
                <a:latin typeface="+mn-lt"/>
              </a:rPr>
              <a:t>Gerar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relatórios</a:t>
            </a:r>
            <a:r>
              <a:rPr lang="fr-CA" sz="800" dirty="0">
                <a:effectLst/>
                <a:latin typeface="+mn-lt"/>
              </a:rPr>
              <a:t> que </a:t>
            </a:r>
            <a:r>
              <a:rPr lang="fr-CA" sz="800" dirty="0" err="1">
                <a:effectLst/>
                <a:latin typeface="+mn-lt"/>
              </a:rPr>
              <a:t>mostrem</a:t>
            </a:r>
            <a:r>
              <a:rPr lang="fr-CA" sz="800" dirty="0">
                <a:effectLst/>
                <a:latin typeface="+mn-lt"/>
              </a:rPr>
              <a:t> o </a:t>
            </a:r>
            <a:r>
              <a:rPr lang="fr-CA" sz="800" dirty="0" err="1">
                <a:effectLst/>
                <a:latin typeface="+mn-lt"/>
              </a:rPr>
              <a:t>histórico</a:t>
            </a:r>
            <a:r>
              <a:rPr lang="fr-CA" sz="800" dirty="0">
                <a:effectLst/>
                <a:latin typeface="+mn-lt"/>
              </a:rPr>
              <a:t> de </a:t>
            </a:r>
            <a:r>
              <a:rPr lang="fr-CA" sz="800" dirty="0" err="1">
                <a:effectLst/>
                <a:latin typeface="+mn-lt"/>
              </a:rPr>
              <a:t>despesas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receitas</a:t>
            </a:r>
            <a:r>
              <a:rPr lang="fr-CA" sz="800" dirty="0">
                <a:effectLst/>
                <a:latin typeface="+mn-lt"/>
              </a:rPr>
              <a:t>, saldo </a:t>
            </a:r>
            <a:r>
              <a:rPr lang="fr-CA" sz="800" dirty="0" err="1">
                <a:effectLst/>
                <a:latin typeface="+mn-lt"/>
              </a:rPr>
              <a:t>atual</a:t>
            </a:r>
            <a:r>
              <a:rPr lang="fr-CA" sz="800" dirty="0">
                <a:effectLst/>
                <a:latin typeface="+mn-lt"/>
              </a:rPr>
              <a:t>, </a:t>
            </a:r>
            <a:r>
              <a:rPr lang="fr-CA" sz="800" dirty="0" err="1">
                <a:effectLst/>
                <a:latin typeface="+mn-lt"/>
              </a:rPr>
              <a:t>progresso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em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relação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às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metas</a:t>
            </a:r>
            <a:r>
              <a:rPr lang="fr-CA" sz="800" dirty="0">
                <a:effectLst/>
                <a:latin typeface="+mn-lt"/>
              </a:rPr>
              <a:t> </a:t>
            </a:r>
            <a:r>
              <a:rPr lang="fr-CA" sz="800" dirty="0" err="1">
                <a:effectLst/>
                <a:latin typeface="+mn-lt"/>
              </a:rPr>
              <a:t>financeiras</a:t>
            </a:r>
            <a:r>
              <a:rPr lang="fr-CA" sz="800" dirty="0">
                <a:effectLst/>
                <a:latin typeface="+mn-lt"/>
              </a:rPr>
              <a:t>, entre </a:t>
            </a:r>
            <a:r>
              <a:rPr lang="fr-CA" sz="800" dirty="0" err="1">
                <a:effectLst/>
                <a:latin typeface="+mn-lt"/>
              </a:rPr>
              <a:t>outros</a:t>
            </a:r>
            <a:r>
              <a:rPr lang="fr-CA" sz="800" dirty="0">
                <a:effectLst/>
                <a:latin typeface="+mn-lt"/>
              </a:rPr>
              <a:t>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36256" y="3326286"/>
            <a:ext cx="127251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57" y="-16363"/>
            <a:ext cx="654685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9554" algn="r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fr-CA"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rodução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sz="600" spc="-25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sz="600" spc="-20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-16363"/>
            <a:ext cx="426084" cy="335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chemeClr val="bg1"/>
                </a:solidFill>
                <a:latin typeface="Arial MT"/>
                <a:cs typeface="Arial 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sz="6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2786"/>
            <a:ext cx="4608060" cy="300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48" y="349476"/>
            <a:ext cx="17964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Tecnologias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utilizadas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6648" y="590"/>
            <a:ext cx="378219" cy="360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4244" y="815275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6513" y="799400"/>
            <a:ext cx="3705937" cy="22326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b="1" u="sng" spc="-10" dirty="0" err="1">
                <a:latin typeface="+mn-lt"/>
                <a:cs typeface="Arial MT"/>
              </a:rPr>
              <a:t>T</a:t>
            </a:r>
            <a:r>
              <a:rPr sz="800" b="1" u="sng" spc="-10" dirty="0" err="1">
                <a:latin typeface="+mn-lt"/>
                <a:cs typeface="Arial MT"/>
              </a:rPr>
              <a:t>ecnologias</a:t>
            </a:r>
            <a:r>
              <a:rPr sz="800" b="1" u="sng" spc="-30" dirty="0">
                <a:latin typeface="+mn-lt"/>
                <a:cs typeface="Arial MT"/>
              </a:rPr>
              <a:t> </a:t>
            </a:r>
            <a:r>
              <a:rPr sz="800" b="1" u="sng" spc="-10" dirty="0" err="1">
                <a:latin typeface="+mn-lt"/>
                <a:cs typeface="Arial MT"/>
              </a:rPr>
              <a:t>utilizadas</a:t>
            </a:r>
            <a:endParaRPr lang="fr-CA" sz="800" b="1" u="sng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spc="-1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dirty="0" err="1">
                <a:latin typeface="+mn-lt"/>
                <a:cs typeface="Arial MT"/>
              </a:rPr>
              <a:t>Nosso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sistema</a:t>
            </a:r>
            <a:r>
              <a:rPr lang="fr-CA" sz="800" dirty="0">
                <a:latin typeface="+mn-lt"/>
                <a:cs typeface="Arial MT"/>
              </a:rPr>
              <a:t> foi </a:t>
            </a:r>
            <a:r>
              <a:rPr lang="fr-CA" sz="800" dirty="0" err="1">
                <a:latin typeface="+mn-lt"/>
                <a:cs typeface="Arial MT"/>
              </a:rPr>
              <a:t>desenvolvido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utilizando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tecnologias</a:t>
            </a:r>
            <a:r>
              <a:rPr lang="fr-CA" sz="800" dirty="0">
                <a:latin typeface="+mn-lt"/>
                <a:cs typeface="Arial MT"/>
              </a:rPr>
              <a:t> modernas e </a:t>
            </a:r>
            <a:r>
              <a:rPr lang="fr-CA" sz="800" dirty="0" err="1">
                <a:latin typeface="+mn-lt"/>
                <a:cs typeface="Arial MT"/>
              </a:rPr>
              <a:t>amplamente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reconhecidas</a:t>
            </a:r>
            <a:r>
              <a:rPr lang="fr-CA" sz="800" dirty="0">
                <a:latin typeface="+mn-lt"/>
                <a:cs typeface="Arial MT"/>
              </a:rPr>
              <a:t> no </a:t>
            </a:r>
            <a:r>
              <a:rPr lang="fr-CA" sz="800" dirty="0" err="1">
                <a:latin typeface="+mn-lt"/>
                <a:cs typeface="Arial MT"/>
              </a:rPr>
              <a:t>mercado</a:t>
            </a:r>
            <a:r>
              <a:rPr lang="fr-CA" sz="800" dirty="0">
                <a:latin typeface="+mn-lt"/>
                <a:cs typeface="Arial MT"/>
              </a:rPr>
              <a:t>, </a:t>
            </a:r>
            <a:r>
              <a:rPr lang="fr-CA" sz="800" dirty="0" err="1">
                <a:latin typeface="+mn-lt"/>
                <a:cs typeface="Arial MT"/>
              </a:rPr>
              <a:t>garantindo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alta</a:t>
            </a:r>
            <a:r>
              <a:rPr lang="fr-CA" sz="800" dirty="0">
                <a:latin typeface="+mn-lt"/>
                <a:cs typeface="Arial MT"/>
              </a:rPr>
              <a:t> performance e </a:t>
            </a:r>
            <a:r>
              <a:rPr lang="fr-CA" sz="800" dirty="0" err="1">
                <a:latin typeface="+mn-lt"/>
                <a:cs typeface="Arial MT"/>
              </a:rPr>
              <a:t>uma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experiência</a:t>
            </a:r>
            <a:r>
              <a:rPr lang="fr-CA" sz="800" dirty="0">
                <a:latin typeface="+mn-lt"/>
                <a:cs typeface="Arial MT"/>
              </a:rPr>
              <a:t> de </a:t>
            </a:r>
            <a:r>
              <a:rPr lang="fr-CA" sz="800" dirty="0" err="1">
                <a:latin typeface="+mn-lt"/>
                <a:cs typeface="Arial MT"/>
              </a:rPr>
              <a:t>usuário</a:t>
            </a:r>
            <a:r>
              <a:rPr lang="fr-CA" sz="800" dirty="0">
                <a:latin typeface="+mn-lt"/>
                <a:cs typeface="Arial MT"/>
              </a:rPr>
              <a:t> de </a:t>
            </a:r>
            <a:r>
              <a:rPr lang="fr-CA" sz="800" dirty="0" err="1">
                <a:latin typeface="+mn-lt"/>
                <a:cs typeface="Arial MT"/>
              </a:rPr>
              <a:t>qualidade</a:t>
            </a:r>
            <a:r>
              <a:rPr lang="fr-CA" sz="800" dirty="0">
                <a:latin typeface="+mn-lt"/>
                <a:cs typeface="Arial MT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dirty="0" err="1">
                <a:latin typeface="+mn-lt"/>
                <a:cs typeface="Arial MT"/>
              </a:rPr>
              <a:t>Utilizamos</a:t>
            </a:r>
            <a:r>
              <a:rPr lang="fr-CA" sz="800" dirty="0">
                <a:latin typeface="+mn-lt"/>
                <a:cs typeface="Arial MT"/>
              </a:rPr>
              <a:t> HTML5 para </a:t>
            </a:r>
            <a:r>
              <a:rPr lang="fr-CA" sz="800" dirty="0" err="1">
                <a:latin typeface="+mn-lt"/>
                <a:cs typeface="Arial MT"/>
              </a:rPr>
              <a:t>estruturar</a:t>
            </a:r>
            <a:r>
              <a:rPr lang="fr-CA" sz="800" dirty="0">
                <a:latin typeface="+mn-lt"/>
                <a:cs typeface="Arial MT"/>
              </a:rPr>
              <a:t> o </a:t>
            </a:r>
            <a:r>
              <a:rPr lang="fr-CA" sz="800" dirty="0" err="1">
                <a:latin typeface="+mn-lt"/>
                <a:cs typeface="Arial MT"/>
              </a:rPr>
              <a:t>conteúdo</a:t>
            </a:r>
            <a:r>
              <a:rPr lang="fr-CA" sz="800" dirty="0">
                <a:latin typeface="+mn-lt"/>
                <a:cs typeface="Arial MT"/>
              </a:rPr>
              <a:t> de </a:t>
            </a:r>
            <a:r>
              <a:rPr lang="fr-CA" sz="800" dirty="0" err="1">
                <a:latin typeface="+mn-lt"/>
                <a:cs typeface="Arial MT"/>
              </a:rPr>
              <a:t>nossas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páginas</a:t>
            </a:r>
            <a:r>
              <a:rPr lang="fr-CA" sz="800" dirty="0">
                <a:latin typeface="+mn-lt"/>
                <a:cs typeface="Arial MT"/>
              </a:rPr>
              <a:t> de </a:t>
            </a:r>
            <a:r>
              <a:rPr lang="fr-CA" sz="800" dirty="0" err="1">
                <a:latin typeface="+mn-lt"/>
                <a:cs typeface="Arial MT"/>
              </a:rPr>
              <a:t>maneira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semântica</a:t>
            </a:r>
            <a:r>
              <a:rPr lang="fr-CA" sz="800" dirty="0">
                <a:latin typeface="+mn-lt"/>
                <a:cs typeface="Arial MT"/>
              </a:rPr>
              <a:t> e </a:t>
            </a:r>
            <a:r>
              <a:rPr lang="fr-CA" sz="800" dirty="0" err="1">
                <a:latin typeface="+mn-lt"/>
                <a:cs typeface="Arial MT"/>
              </a:rPr>
              <a:t>acessível</a:t>
            </a:r>
            <a:r>
              <a:rPr lang="fr-CA" sz="800" dirty="0">
                <a:latin typeface="+mn-lt"/>
                <a:cs typeface="Arial MT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dirty="0">
                <a:latin typeface="+mn-lt"/>
                <a:cs typeface="Arial MT"/>
              </a:rPr>
              <a:t>O CSS3 foi </a:t>
            </a:r>
            <a:r>
              <a:rPr lang="fr-CA" sz="800" dirty="0" err="1">
                <a:latin typeface="+mn-lt"/>
                <a:cs typeface="Arial MT"/>
              </a:rPr>
              <a:t>empregado</a:t>
            </a:r>
            <a:r>
              <a:rPr lang="fr-CA" sz="800" dirty="0">
                <a:latin typeface="+mn-lt"/>
                <a:cs typeface="Arial MT"/>
              </a:rPr>
              <a:t> para </a:t>
            </a:r>
            <a:r>
              <a:rPr lang="fr-CA" sz="800" dirty="0" err="1">
                <a:latin typeface="+mn-lt"/>
                <a:cs typeface="Arial MT"/>
              </a:rPr>
              <a:t>estilizar</a:t>
            </a:r>
            <a:r>
              <a:rPr lang="fr-CA" sz="800" dirty="0">
                <a:latin typeface="+mn-lt"/>
                <a:cs typeface="Arial MT"/>
              </a:rPr>
              <a:t> e </a:t>
            </a:r>
            <a:r>
              <a:rPr lang="fr-CA" sz="800" dirty="0" err="1">
                <a:latin typeface="+mn-lt"/>
                <a:cs typeface="Arial MT"/>
              </a:rPr>
              <a:t>proporcionar</a:t>
            </a:r>
            <a:r>
              <a:rPr lang="fr-CA" sz="800" dirty="0">
                <a:latin typeface="+mn-lt"/>
                <a:cs typeface="Arial MT"/>
              </a:rPr>
              <a:t> um design </a:t>
            </a:r>
            <a:r>
              <a:rPr lang="fr-CA" sz="800" dirty="0" err="1">
                <a:latin typeface="+mn-lt"/>
                <a:cs typeface="Arial MT"/>
              </a:rPr>
              <a:t>responsivo</a:t>
            </a:r>
            <a:r>
              <a:rPr lang="fr-CA" sz="800" dirty="0">
                <a:latin typeface="+mn-lt"/>
                <a:cs typeface="Arial MT"/>
              </a:rPr>
              <a:t>, </a:t>
            </a:r>
            <a:r>
              <a:rPr lang="fr-CA" sz="800" dirty="0" err="1">
                <a:latin typeface="+mn-lt"/>
                <a:cs typeface="Arial MT"/>
              </a:rPr>
              <a:t>adaptando</a:t>
            </a:r>
            <a:r>
              <a:rPr lang="fr-CA" sz="800" dirty="0">
                <a:latin typeface="+mn-lt"/>
                <a:cs typeface="Arial MT"/>
              </a:rPr>
              <a:t>-se </a:t>
            </a:r>
            <a:r>
              <a:rPr lang="fr-CA" sz="800" dirty="0" err="1">
                <a:latin typeface="+mn-lt"/>
                <a:cs typeface="Arial MT"/>
              </a:rPr>
              <a:t>perfeitamente</a:t>
            </a:r>
            <a:r>
              <a:rPr lang="fr-CA" sz="800" dirty="0">
                <a:latin typeface="+mn-lt"/>
                <a:cs typeface="Arial MT"/>
              </a:rPr>
              <a:t> a </a:t>
            </a:r>
            <a:r>
              <a:rPr lang="fr-CA" sz="800" dirty="0" err="1">
                <a:latin typeface="+mn-lt"/>
                <a:cs typeface="Arial MT"/>
              </a:rPr>
              <a:t>diversos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dispositivos</a:t>
            </a:r>
            <a:r>
              <a:rPr lang="fr-CA" sz="800" dirty="0">
                <a:latin typeface="+mn-lt"/>
                <a:cs typeface="Arial MT"/>
              </a:rPr>
              <a:t> e </a:t>
            </a:r>
            <a:r>
              <a:rPr lang="fr-CA" sz="800" dirty="0" err="1">
                <a:latin typeface="+mn-lt"/>
                <a:cs typeface="Arial MT"/>
              </a:rPr>
              <a:t>tamanhos</a:t>
            </a:r>
            <a:r>
              <a:rPr lang="fr-CA" sz="800" dirty="0">
                <a:latin typeface="+mn-lt"/>
                <a:cs typeface="Arial MT"/>
              </a:rPr>
              <a:t> de </a:t>
            </a:r>
            <a:r>
              <a:rPr lang="fr-CA" sz="800" dirty="0" err="1">
                <a:latin typeface="+mn-lt"/>
                <a:cs typeface="Arial MT"/>
              </a:rPr>
              <a:t>tela</a:t>
            </a:r>
            <a:r>
              <a:rPr lang="fr-CA" sz="800" dirty="0">
                <a:latin typeface="+mn-lt"/>
                <a:cs typeface="Arial MT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dirty="0">
                <a:latin typeface="+mn-lt"/>
                <a:cs typeface="Arial MT"/>
              </a:rPr>
              <a:t>Para </a:t>
            </a:r>
            <a:r>
              <a:rPr lang="fr-CA" sz="800" dirty="0" err="1">
                <a:latin typeface="+mn-lt"/>
                <a:cs typeface="Arial MT"/>
              </a:rPr>
              <a:t>interatividade</a:t>
            </a:r>
            <a:r>
              <a:rPr lang="fr-CA" sz="800" dirty="0">
                <a:latin typeface="+mn-lt"/>
                <a:cs typeface="Arial MT"/>
              </a:rPr>
              <a:t> e </a:t>
            </a:r>
            <a:r>
              <a:rPr lang="fr-CA" sz="800" dirty="0" err="1">
                <a:latin typeface="+mn-lt"/>
                <a:cs typeface="Arial MT"/>
              </a:rPr>
              <a:t>funcionalidades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dinâmicas</a:t>
            </a:r>
            <a:r>
              <a:rPr lang="fr-CA" sz="800" dirty="0">
                <a:latin typeface="+mn-lt"/>
                <a:cs typeface="Arial MT"/>
              </a:rPr>
              <a:t>, </a:t>
            </a:r>
            <a:r>
              <a:rPr lang="fr-CA" sz="800" dirty="0" err="1">
                <a:latin typeface="+mn-lt"/>
                <a:cs typeface="Arial MT"/>
              </a:rPr>
              <a:t>utilizamos</a:t>
            </a:r>
            <a:r>
              <a:rPr lang="fr-CA" sz="800" dirty="0">
                <a:latin typeface="+mn-lt"/>
                <a:cs typeface="Arial MT"/>
              </a:rPr>
              <a:t> JavaScript, </a:t>
            </a:r>
            <a:r>
              <a:rPr lang="fr-CA" sz="800" dirty="0" err="1">
                <a:latin typeface="+mn-lt"/>
                <a:cs typeface="Arial MT"/>
              </a:rPr>
              <a:t>permitindo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uma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navegação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fluida</a:t>
            </a:r>
            <a:r>
              <a:rPr lang="fr-CA" sz="800" dirty="0">
                <a:latin typeface="+mn-lt"/>
                <a:cs typeface="Arial MT"/>
              </a:rPr>
              <a:t> e </a:t>
            </a:r>
            <a:r>
              <a:rPr lang="fr-CA" sz="800" dirty="0" err="1">
                <a:latin typeface="+mn-lt"/>
                <a:cs typeface="Arial MT"/>
              </a:rPr>
              <a:t>intuitiva</a:t>
            </a:r>
            <a:r>
              <a:rPr lang="fr-CA" sz="800" dirty="0">
                <a:latin typeface="+mn-lt"/>
                <a:cs typeface="Arial MT"/>
              </a:rPr>
              <a:t>. </a:t>
            </a: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fr-CA" sz="800" dirty="0">
              <a:latin typeface="+mn-l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CA" sz="800" dirty="0" err="1">
                <a:latin typeface="+mn-lt"/>
                <a:cs typeface="Arial MT"/>
              </a:rPr>
              <a:t>Estas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tecnologias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combinadas</a:t>
            </a:r>
            <a:r>
              <a:rPr lang="fr-CA" sz="800" dirty="0">
                <a:latin typeface="+mn-lt"/>
                <a:cs typeface="Arial MT"/>
              </a:rPr>
              <a:t> nos </a:t>
            </a:r>
            <a:r>
              <a:rPr lang="fr-CA" sz="800" dirty="0" err="1">
                <a:latin typeface="+mn-lt"/>
                <a:cs typeface="Arial MT"/>
              </a:rPr>
              <a:t>permitem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oferecer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uma</a:t>
            </a:r>
            <a:r>
              <a:rPr lang="fr-CA" sz="800" dirty="0">
                <a:latin typeface="+mn-lt"/>
                <a:cs typeface="Arial MT"/>
              </a:rPr>
              <a:t> </a:t>
            </a:r>
            <a:r>
              <a:rPr lang="fr-CA" sz="800" dirty="0" err="1">
                <a:latin typeface="+mn-lt"/>
                <a:cs typeface="Arial MT"/>
              </a:rPr>
              <a:t>plataforma</a:t>
            </a:r>
            <a:r>
              <a:rPr lang="fr-CA" sz="800" dirty="0">
                <a:latin typeface="+mn-lt"/>
                <a:cs typeface="Arial MT"/>
              </a:rPr>
              <a:t> robusta, </a:t>
            </a:r>
            <a:r>
              <a:rPr lang="fr-CA" sz="800" dirty="0" err="1">
                <a:latin typeface="+mn-lt"/>
                <a:cs typeface="Arial MT"/>
              </a:rPr>
              <a:t>eficiente</a:t>
            </a:r>
            <a:r>
              <a:rPr lang="fr-CA" sz="800" dirty="0">
                <a:latin typeface="+mn-lt"/>
                <a:cs typeface="Arial MT"/>
              </a:rPr>
              <a:t> e </a:t>
            </a:r>
            <a:r>
              <a:rPr lang="fr-CA" sz="800" dirty="0" err="1">
                <a:latin typeface="+mn-lt"/>
                <a:cs typeface="Arial MT"/>
              </a:rPr>
              <a:t>agradável</a:t>
            </a:r>
            <a:r>
              <a:rPr lang="fr-CA" sz="800" dirty="0">
                <a:latin typeface="+mn-lt"/>
                <a:cs typeface="Arial MT"/>
              </a:rPr>
              <a:t> de </a:t>
            </a:r>
            <a:r>
              <a:rPr lang="fr-CA" sz="800" dirty="0" err="1">
                <a:latin typeface="+mn-lt"/>
                <a:cs typeface="Arial MT"/>
              </a:rPr>
              <a:t>usar</a:t>
            </a:r>
            <a:r>
              <a:rPr lang="fr-CA" sz="800" dirty="0">
                <a:latin typeface="+mn-lt"/>
                <a:cs typeface="Arial MT"/>
              </a:rPr>
              <a:t>.</a:t>
            </a:r>
            <a:endParaRPr sz="800" dirty="0">
              <a:latin typeface="+mn-l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656513" y="3326286"/>
            <a:ext cx="1552258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dirty="0"/>
              <a:t>Ingrid,</a:t>
            </a:r>
            <a:r>
              <a:rPr lang="fr-CA" spc="-15" dirty="0"/>
              <a:t> </a:t>
            </a:r>
            <a:r>
              <a:rPr lang="fr-CA" spc="-10" dirty="0"/>
              <a:t>Isabelle,</a:t>
            </a:r>
            <a:r>
              <a:rPr lang="fr-CA" spc="-15" dirty="0"/>
              <a:t> </a:t>
            </a:r>
            <a:r>
              <a:rPr lang="fr-CA" spc="-15" dirty="0" err="1"/>
              <a:t>Sebastiao</a:t>
            </a:r>
            <a:r>
              <a:rPr lang="fr-CA" spc="-15" dirty="0"/>
              <a:t>, </a:t>
            </a:r>
            <a:r>
              <a:rPr lang="fr-CA" spc="-15" dirty="0" err="1"/>
              <a:t>Vitor</a:t>
            </a:r>
            <a:endParaRPr lang="fr-CA"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99296" y="3326286"/>
            <a:ext cx="841375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CA" sz="600" dirty="0" err="1">
                <a:solidFill>
                  <a:srgbClr val="FFFFFF"/>
                </a:solidFill>
                <a:latin typeface="Arial MT"/>
                <a:cs typeface="Arial MT"/>
              </a:rPr>
              <a:t>Gerency</a:t>
            </a:r>
            <a:endParaRPr sz="6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1338</Words>
  <Application>Microsoft Office PowerPoint</Application>
  <PresentationFormat>Personalizar</PresentationFormat>
  <Paragraphs>165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Gerency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projeto</dc:title>
  <dc:creator> Nome completo do aluno 1  Nome completo do aluno 2  Nome completo do aluno 3 [2mm] Prof. Nome do professor </dc:creator>
  <cp:lastModifiedBy>Ingrid Rebeca</cp:lastModifiedBy>
  <cp:revision>29</cp:revision>
  <dcterms:created xsi:type="dcterms:W3CDTF">2024-06-20T18:56:27Z</dcterms:created>
  <dcterms:modified xsi:type="dcterms:W3CDTF">2024-06-21T10:19:58Z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2024-06-20T00:00:00Z</vt:filetime>
  </property>
  <property fmtid="{D5CDD505-2E9C-101B-9397-08002B2CF9AE}" pid="5" name="PTEX.Fullbanner">
    <vt:lpwstr>This is MiKTeX-pdfTeX 4.13.0 (1.40.24)</vt:lpwstr>
  </property>
  <property fmtid="{D5CDD505-2E9C-101B-9397-08002B2CF9AE}" pid="6" name="Producer">
    <vt:lpwstr>MiKTeX pdfTeX-1.40.24</vt:lpwstr>
  </property>
</Properties>
</file>