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Open Sans" panose="020B0606030504020204" pitchFamily="34" charset="0"/>
      <p:regular r:id="rId14"/>
    </p:embeddedFont>
    <p:embeddedFont>
      <p:font typeface="Questrial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3" Type="http://schemas.openxmlformats.org/officeDocument/2006/relationships/image" Target="../media/image8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svg"/><Relationship Id="rId7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svg"/><Relationship Id="rId7" Type="http://schemas.openxmlformats.org/officeDocument/2006/relationships/image" Target="../media/image2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2.svg"/><Relationship Id="rId7" Type="http://schemas.openxmlformats.org/officeDocument/2006/relationships/image" Target="../media/image3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8.svg"/><Relationship Id="rId10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8.sv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svg"/><Relationship Id="rId7" Type="http://schemas.openxmlformats.org/officeDocument/2006/relationships/image" Target="../media/image4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76249" y="1734652"/>
            <a:ext cx="5646015" cy="7306607"/>
          </a:xfrm>
          <a:custGeom>
            <a:avLst/>
            <a:gdLst/>
            <a:ahLst/>
            <a:cxnLst/>
            <a:rect l="l" t="t" r="r" b="b"/>
            <a:pathLst>
              <a:path w="5646015" h="7306607">
                <a:moveTo>
                  <a:pt x="5646015" y="0"/>
                </a:moveTo>
                <a:lnTo>
                  <a:pt x="0" y="0"/>
                </a:lnTo>
                <a:lnTo>
                  <a:pt x="0" y="7306607"/>
                </a:lnTo>
                <a:lnTo>
                  <a:pt x="5646015" y="7306607"/>
                </a:lnTo>
                <a:lnTo>
                  <a:pt x="56460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0310" y="185262"/>
            <a:ext cx="2369736" cy="3103226"/>
          </a:xfrm>
          <a:custGeom>
            <a:avLst/>
            <a:gdLst/>
            <a:ahLst/>
            <a:cxnLst/>
            <a:rect l="l" t="t" r="r" b="b"/>
            <a:pathLst>
              <a:path w="2369736" h="3103226">
                <a:moveTo>
                  <a:pt x="0" y="0"/>
                </a:moveTo>
                <a:lnTo>
                  <a:pt x="2369736" y="0"/>
                </a:lnTo>
                <a:lnTo>
                  <a:pt x="2369736" y="3103225"/>
                </a:lnTo>
                <a:lnTo>
                  <a:pt x="0" y="3103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92458" y="8214417"/>
            <a:ext cx="4415176" cy="1653684"/>
          </a:xfrm>
          <a:custGeom>
            <a:avLst/>
            <a:gdLst/>
            <a:ahLst/>
            <a:cxnLst/>
            <a:rect l="l" t="t" r="r" b="b"/>
            <a:pathLst>
              <a:path w="4415176" h="1653684">
                <a:moveTo>
                  <a:pt x="0" y="0"/>
                </a:moveTo>
                <a:lnTo>
                  <a:pt x="4415176" y="0"/>
                </a:lnTo>
                <a:lnTo>
                  <a:pt x="4415176" y="1653684"/>
                </a:lnTo>
                <a:lnTo>
                  <a:pt x="0" y="16536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39238" y="4749260"/>
            <a:ext cx="9525" cy="89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06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Freeform 6"/>
          <p:cNvSpPr/>
          <p:nvPr/>
        </p:nvSpPr>
        <p:spPr>
          <a:xfrm flipH="1">
            <a:off x="10701528" y="2582223"/>
            <a:ext cx="7586472" cy="7586472"/>
          </a:xfrm>
          <a:custGeom>
            <a:avLst/>
            <a:gdLst/>
            <a:ahLst/>
            <a:cxnLst/>
            <a:rect l="l" t="t" r="r" b="b"/>
            <a:pathLst>
              <a:path w="7586472" h="7586472">
                <a:moveTo>
                  <a:pt x="7586472" y="0"/>
                </a:moveTo>
                <a:lnTo>
                  <a:pt x="0" y="0"/>
                </a:lnTo>
                <a:lnTo>
                  <a:pt x="0" y="7586473"/>
                </a:lnTo>
                <a:lnTo>
                  <a:pt x="7586472" y="7586473"/>
                </a:lnTo>
                <a:lnTo>
                  <a:pt x="758647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934342" y="4785895"/>
            <a:ext cx="6614040" cy="1103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7"/>
              </a:lnSpc>
            </a:pPr>
            <a:r>
              <a:rPr lang="en-US" sz="1555">
                <a:solidFill>
                  <a:srgbClr val="000000"/>
                </a:solidFill>
                <a:latin typeface="Questrial"/>
              </a:rPr>
              <a:t>Projeto apresentado ao Curso de Sistema de Informações da Pontifícia Universidade Católica de Minas Gerais</a:t>
            </a:r>
          </a:p>
          <a:p>
            <a:pPr algn="ctr">
              <a:lnSpc>
                <a:spcPts val="2177"/>
              </a:lnSpc>
            </a:pPr>
            <a:r>
              <a:rPr lang="en-US" sz="1555">
                <a:solidFill>
                  <a:srgbClr val="000000"/>
                </a:solidFill>
                <a:latin typeface="Questrial"/>
              </a:rPr>
              <a:t>Orientadora: Prof. Mestra Eveline Alonso Veloso. </a:t>
            </a:r>
          </a:p>
          <a:p>
            <a:pPr algn="ctr">
              <a:lnSpc>
                <a:spcPts val="2177"/>
              </a:lnSpc>
            </a:pPr>
            <a:endParaRPr lang="en-US" sz="1555">
              <a:solidFill>
                <a:srgbClr val="000000"/>
              </a:solidFill>
              <a:latin typeface="Quest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27064" y="1811219"/>
            <a:ext cx="8767048" cy="65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6"/>
              </a:lnSpc>
            </a:pPr>
            <a:r>
              <a:rPr lang="en-US" sz="3840">
                <a:solidFill>
                  <a:srgbClr val="FF7F50"/>
                </a:solidFill>
                <a:latin typeface="Questrial"/>
              </a:rPr>
              <a:t>Aplicações para Processos de Negócios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94724" y="2511546"/>
            <a:ext cx="12093276" cy="2131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7"/>
              </a:lnSpc>
            </a:pPr>
            <a:r>
              <a:rPr lang="en-US" sz="6083">
                <a:solidFill>
                  <a:srgbClr val="10AEB2"/>
                </a:solidFill>
                <a:latin typeface="Questrial"/>
              </a:rPr>
              <a:t>Varejo Online - Automatização de Processos.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34342" y="6032266"/>
            <a:ext cx="6614040" cy="193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7"/>
              </a:lnSpc>
            </a:pPr>
            <a:r>
              <a:rPr lang="en-US" sz="1555">
                <a:solidFill>
                  <a:srgbClr val="000000"/>
                </a:solidFill>
                <a:latin typeface="Questrial"/>
              </a:rPr>
              <a:t>Carlos Alberto Vieira de Souza</a:t>
            </a:r>
          </a:p>
          <a:p>
            <a:pPr algn="ctr">
              <a:lnSpc>
                <a:spcPts val="2177"/>
              </a:lnSpc>
            </a:pPr>
            <a:r>
              <a:rPr lang="en-US" sz="1555">
                <a:solidFill>
                  <a:srgbClr val="000000"/>
                </a:solidFill>
                <a:latin typeface="Questrial"/>
              </a:rPr>
              <a:t>Carlos Eduardo Lima Assis</a:t>
            </a:r>
          </a:p>
          <a:p>
            <a:pPr algn="ctr">
              <a:lnSpc>
                <a:spcPts val="2177"/>
              </a:lnSpc>
            </a:pPr>
            <a:r>
              <a:rPr lang="en-US" sz="1555">
                <a:solidFill>
                  <a:srgbClr val="000000"/>
                </a:solidFill>
                <a:latin typeface="Questrial"/>
              </a:rPr>
              <a:t>Laura de Freitas Mendes Losque</a:t>
            </a:r>
          </a:p>
          <a:p>
            <a:pPr algn="ctr">
              <a:lnSpc>
                <a:spcPts val="2177"/>
              </a:lnSpc>
            </a:pPr>
            <a:r>
              <a:rPr lang="en-US" sz="1555">
                <a:solidFill>
                  <a:srgbClr val="000000"/>
                </a:solidFill>
                <a:latin typeface="Questrial"/>
              </a:rPr>
              <a:t>Luana Horta de Souza</a:t>
            </a:r>
          </a:p>
          <a:p>
            <a:pPr algn="ctr">
              <a:lnSpc>
                <a:spcPts val="2177"/>
              </a:lnSpc>
            </a:pPr>
            <a:r>
              <a:rPr lang="en-US" sz="1555">
                <a:solidFill>
                  <a:srgbClr val="000000"/>
                </a:solidFill>
                <a:latin typeface="Questrial"/>
              </a:rPr>
              <a:t>Vitor Luz de Sales</a:t>
            </a:r>
          </a:p>
          <a:p>
            <a:pPr algn="ctr">
              <a:lnSpc>
                <a:spcPts val="2177"/>
              </a:lnSpc>
            </a:pPr>
            <a:r>
              <a:rPr lang="en-US" sz="1555">
                <a:solidFill>
                  <a:srgbClr val="000000"/>
                </a:solidFill>
                <a:latin typeface="Questrial"/>
              </a:rPr>
              <a:t>Yan Oyama Moura</a:t>
            </a:r>
          </a:p>
          <a:p>
            <a:pPr algn="ctr">
              <a:lnSpc>
                <a:spcPts val="2177"/>
              </a:lnSpc>
            </a:pPr>
            <a:endParaRPr lang="en-US" sz="1555">
              <a:solidFill>
                <a:srgbClr val="000000"/>
              </a:solidFill>
              <a:latin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701528" y="2582223"/>
            <a:ext cx="7586472" cy="7586472"/>
          </a:xfrm>
          <a:custGeom>
            <a:avLst/>
            <a:gdLst/>
            <a:ahLst/>
            <a:cxnLst/>
            <a:rect l="l" t="t" r="r" b="b"/>
            <a:pathLst>
              <a:path w="7586472" h="7586472">
                <a:moveTo>
                  <a:pt x="7586472" y="0"/>
                </a:moveTo>
                <a:lnTo>
                  <a:pt x="0" y="0"/>
                </a:lnTo>
                <a:lnTo>
                  <a:pt x="0" y="7586473"/>
                </a:lnTo>
                <a:lnTo>
                  <a:pt x="7586472" y="7586473"/>
                </a:lnTo>
                <a:lnTo>
                  <a:pt x="75864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972571" y="962224"/>
            <a:ext cx="575781" cy="678065"/>
          </a:xfrm>
          <a:custGeom>
            <a:avLst/>
            <a:gdLst/>
            <a:ahLst/>
            <a:cxnLst/>
            <a:rect l="l" t="t" r="r" b="b"/>
            <a:pathLst>
              <a:path w="575781" h="678065">
                <a:moveTo>
                  <a:pt x="0" y="0"/>
                </a:moveTo>
                <a:lnTo>
                  <a:pt x="575781" y="0"/>
                </a:lnTo>
                <a:lnTo>
                  <a:pt x="575781" y="678065"/>
                </a:lnTo>
                <a:lnTo>
                  <a:pt x="0" y="6780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13716" y="261038"/>
            <a:ext cx="14787427" cy="2163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21"/>
              </a:lnSpc>
            </a:pPr>
            <a:endParaRPr dirty="0"/>
          </a:p>
          <a:p>
            <a:pPr algn="ctr">
              <a:lnSpc>
                <a:spcPts val="5721"/>
              </a:lnSpc>
            </a:pPr>
            <a:r>
              <a:rPr lang="en-US" sz="4086" dirty="0" err="1">
                <a:solidFill>
                  <a:srgbClr val="FF7F50"/>
                </a:solidFill>
                <a:latin typeface="Questrial"/>
              </a:rPr>
              <a:t>INDICADORES</a:t>
            </a:r>
            <a:r>
              <a:rPr lang="en-US" sz="4086" dirty="0">
                <a:solidFill>
                  <a:srgbClr val="FF7F50"/>
                </a:solidFill>
                <a:latin typeface="Questrial"/>
              </a:rPr>
              <a:t> E </a:t>
            </a:r>
            <a:r>
              <a:rPr lang="en-US" sz="4086" dirty="0" err="1">
                <a:solidFill>
                  <a:srgbClr val="FF7F50"/>
                </a:solidFill>
                <a:latin typeface="Questrial"/>
              </a:rPr>
              <a:t>RELATÓRIOS</a:t>
            </a:r>
            <a:r>
              <a:rPr lang="en-US" sz="4086" dirty="0">
                <a:solidFill>
                  <a:srgbClr val="FF7F50"/>
                </a:solidFill>
                <a:latin typeface="Questrial"/>
              </a:rPr>
              <a:t> DE </a:t>
            </a:r>
            <a:r>
              <a:rPr lang="en-US" sz="4086" dirty="0" err="1">
                <a:solidFill>
                  <a:srgbClr val="FF7F50"/>
                </a:solidFill>
                <a:latin typeface="Questrial"/>
              </a:rPr>
              <a:t>QUALIDADE</a:t>
            </a:r>
            <a:r>
              <a:rPr lang="en-US" sz="4086" dirty="0">
                <a:solidFill>
                  <a:srgbClr val="FF7F50"/>
                </a:solidFill>
                <a:latin typeface="Questrial"/>
              </a:rPr>
              <a:t> DO </a:t>
            </a:r>
            <a:r>
              <a:rPr lang="en-US" sz="4086" dirty="0" err="1">
                <a:solidFill>
                  <a:srgbClr val="FF7F50"/>
                </a:solidFill>
                <a:latin typeface="Questrial"/>
              </a:rPr>
              <a:t>PRODUTO</a:t>
            </a:r>
            <a:endParaRPr lang="en-US" sz="4086" dirty="0">
              <a:solidFill>
                <a:srgbClr val="FF7F50"/>
              </a:solidFill>
              <a:latin typeface="Questrial"/>
            </a:endParaRPr>
          </a:p>
          <a:p>
            <a:pPr algn="ctr">
              <a:lnSpc>
                <a:spcPts val="5721"/>
              </a:lnSpc>
            </a:pPr>
            <a:endParaRPr lang="en-US" sz="4086" dirty="0">
              <a:solidFill>
                <a:srgbClr val="FF7F50"/>
              </a:solidFill>
              <a:latin typeface="Quest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87064" y="1894115"/>
            <a:ext cx="5771436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Questrial"/>
              </a:rPr>
              <a:t>Total de </a:t>
            </a:r>
            <a:r>
              <a:rPr lang="en-US" sz="4000" dirty="0" err="1">
                <a:solidFill>
                  <a:srgbClr val="000000"/>
                </a:solidFill>
                <a:latin typeface="Questrial"/>
              </a:rPr>
              <a:t>compras</a:t>
            </a:r>
            <a:r>
              <a:rPr lang="en-US" sz="4000" dirty="0">
                <a:solidFill>
                  <a:srgbClr val="000000"/>
                </a:solidFill>
                <a:latin typeface="Quest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estrial"/>
              </a:rPr>
              <a:t>por</a:t>
            </a:r>
            <a:r>
              <a:rPr lang="en-US" sz="4000" dirty="0">
                <a:solidFill>
                  <a:srgbClr val="000000"/>
                </a:solidFill>
                <a:latin typeface="Quest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estrial"/>
              </a:rPr>
              <a:t>dia</a:t>
            </a:r>
            <a:r>
              <a:rPr lang="en-US" sz="4000" dirty="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6" name="Freeform 6"/>
          <p:cNvSpPr/>
          <p:nvPr/>
        </p:nvSpPr>
        <p:spPr>
          <a:xfrm>
            <a:off x="2814773" y="2935875"/>
            <a:ext cx="13015919" cy="5385728"/>
          </a:xfrm>
          <a:custGeom>
            <a:avLst/>
            <a:gdLst/>
            <a:ahLst/>
            <a:cxnLst/>
            <a:rect l="l" t="t" r="r" b="b"/>
            <a:pathLst>
              <a:path w="13015919" h="5385728">
                <a:moveTo>
                  <a:pt x="0" y="0"/>
                </a:moveTo>
                <a:lnTo>
                  <a:pt x="13015919" y="0"/>
                </a:lnTo>
                <a:lnTo>
                  <a:pt x="13015919" y="5385728"/>
                </a:lnTo>
                <a:lnTo>
                  <a:pt x="0" y="53857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4490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701528" y="2582223"/>
            <a:ext cx="7586472" cy="7586472"/>
          </a:xfrm>
          <a:custGeom>
            <a:avLst/>
            <a:gdLst/>
            <a:ahLst/>
            <a:cxnLst/>
            <a:rect l="l" t="t" r="r" b="b"/>
            <a:pathLst>
              <a:path w="7586472" h="7586472">
                <a:moveTo>
                  <a:pt x="7586472" y="0"/>
                </a:moveTo>
                <a:lnTo>
                  <a:pt x="0" y="0"/>
                </a:lnTo>
                <a:lnTo>
                  <a:pt x="0" y="7586473"/>
                </a:lnTo>
                <a:lnTo>
                  <a:pt x="7586472" y="7586473"/>
                </a:lnTo>
                <a:lnTo>
                  <a:pt x="75864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972571" y="962224"/>
            <a:ext cx="575781" cy="678065"/>
          </a:xfrm>
          <a:custGeom>
            <a:avLst/>
            <a:gdLst/>
            <a:ahLst/>
            <a:cxnLst/>
            <a:rect l="l" t="t" r="r" b="b"/>
            <a:pathLst>
              <a:path w="575781" h="678065">
                <a:moveTo>
                  <a:pt x="0" y="0"/>
                </a:moveTo>
                <a:lnTo>
                  <a:pt x="575781" y="0"/>
                </a:lnTo>
                <a:lnTo>
                  <a:pt x="575781" y="678065"/>
                </a:lnTo>
                <a:lnTo>
                  <a:pt x="0" y="6780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814773" y="3009900"/>
            <a:ext cx="11242430" cy="6227472"/>
          </a:xfrm>
          <a:custGeom>
            <a:avLst/>
            <a:gdLst/>
            <a:ahLst/>
            <a:cxnLst/>
            <a:rect l="l" t="t" r="r" b="b"/>
            <a:pathLst>
              <a:path w="11242430" h="6227472">
                <a:moveTo>
                  <a:pt x="0" y="0"/>
                </a:moveTo>
                <a:lnTo>
                  <a:pt x="11242430" y="0"/>
                </a:lnTo>
                <a:lnTo>
                  <a:pt x="11242430" y="6227472"/>
                </a:lnTo>
                <a:lnTo>
                  <a:pt x="0" y="62274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48352" y="298270"/>
            <a:ext cx="14787427" cy="2163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21"/>
              </a:lnSpc>
            </a:pPr>
            <a:endParaRPr dirty="0"/>
          </a:p>
          <a:p>
            <a:pPr algn="ctr">
              <a:lnSpc>
                <a:spcPts val="5721"/>
              </a:lnSpc>
            </a:pPr>
            <a:r>
              <a:rPr lang="en-US" sz="4086" dirty="0" err="1">
                <a:solidFill>
                  <a:srgbClr val="FF7F50"/>
                </a:solidFill>
                <a:latin typeface="Questrial"/>
              </a:rPr>
              <a:t>INDICADORES</a:t>
            </a:r>
            <a:r>
              <a:rPr lang="en-US" sz="4086" dirty="0">
                <a:solidFill>
                  <a:srgbClr val="FF7F50"/>
                </a:solidFill>
                <a:latin typeface="Questrial"/>
              </a:rPr>
              <a:t> E </a:t>
            </a:r>
            <a:r>
              <a:rPr lang="en-US" sz="4086" dirty="0" err="1">
                <a:solidFill>
                  <a:srgbClr val="FF7F50"/>
                </a:solidFill>
                <a:latin typeface="Questrial"/>
              </a:rPr>
              <a:t>RELATÓRIOS</a:t>
            </a:r>
            <a:r>
              <a:rPr lang="en-US" sz="4086" dirty="0">
                <a:solidFill>
                  <a:srgbClr val="FF7F50"/>
                </a:solidFill>
                <a:latin typeface="Questrial"/>
              </a:rPr>
              <a:t> DE </a:t>
            </a:r>
            <a:r>
              <a:rPr lang="en-US" sz="4086" dirty="0" err="1">
                <a:solidFill>
                  <a:srgbClr val="FF7F50"/>
                </a:solidFill>
                <a:latin typeface="Questrial"/>
              </a:rPr>
              <a:t>QUALIDADE</a:t>
            </a:r>
            <a:r>
              <a:rPr lang="en-US" sz="4086" dirty="0">
                <a:solidFill>
                  <a:srgbClr val="FF7F50"/>
                </a:solidFill>
                <a:latin typeface="Questrial"/>
              </a:rPr>
              <a:t> DO </a:t>
            </a:r>
            <a:r>
              <a:rPr lang="en-US" sz="4086" dirty="0" err="1">
                <a:solidFill>
                  <a:srgbClr val="FF7F50"/>
                </a:solidFill>
                <a:latin typeface="Questrial"/>
              </a:rPr>
              <a:t>PRODUTO</a:t>
            </a:r>
            <a:endParaRPr lang="en-US" sz="4086" dirty="0">
              <a:solidFill>
                <a:srgbClr val="FF7F50"/>
              </a:solidFill>
              <a:latin typeface="Questrial"/>
            </a:endParaRPr>
          </a:p>
          <a:p>
            <a:pPr algn="ctr">
              <a:lnSpc>
                <a:spcPts val="5721"/>
              </a:lnSpc>
            </a:pPr>
            <a:endParaRPr lang="en-US" sz="4086" dirty="0">
              <a:solidFill>
                <a:srgbClr val="FF7F50"/>
              </a:solidFill>
              <a:latin typeface="Quest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14773" y="1883724"/>
            <a:ext cx="6909673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Questrial"/>
              </a:rPr>
              <a:t>Saída</a:t>
            </a:r>
            <a:r>
              <a:rPr lang="en-US" sz="4000" dirty="0">
                <a:solidFill>
                  <a:srgbClr val="000000"/>
                </a:solidFill>
                <a:latin typeface="Questrial"/>
              </a:rPr>
              <a:t> de </a:t>
            </a:r>
            <a:r>
              <a:rPr lang="en-US" sz="4000" dirty="0" err="1">
                <a:solidFill>
                  <a:srgbClr val="000000"/>
                </a:solidFill>
                <a:latin typeface="Questrial"/>
              </a:rPr>
              <a:t>cada</a:t>
            </a:r>
            <a:r>
              <a:rPr lang="en-US" sz="4000" dirty="0">
                <a:solidFill>
                  <a:srgbClr val="000000"/>
                </a:solidFill>
                <a:latin typeface="Quest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estrial"/>
              </a:rPr>
              <a:t>produto</a:t>
            </a:r>
            <a:r>
              <a:rPr lang="en-US" sz="4000" dirty="0">
                <a:solidFill>
                  <a:srgbClr val="000000"/>
                </a:solidFill>
                <a:latin typeface="Quest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estrial"/>
              </a:rPr>
              <a:t>por</a:t>
            </a:r>
            <a:r>
              <a:rPr lang="en-US" sz="4000" dirty="0">
                <a:solidFill>
                  <a:srgbClr val="000000"/>
                </a:solidFill>
                <a:latin typeface="Quest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estrial"/>
              </a:rPr>
              <a:t>dia</a:t>
            </a:r>
            <a:endParaRPr lang="en-US" sz="4000" dirty="0">
              <a:solidFill>
                <a:srgbClr val="000000"/>
              </a:solidFill>
              <a:latin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701528" y="2582223"/>
            <a:ext cx="7586472" cy="7586472"/>
          </a:xfrm>
          <a:custGeom>
            <a:avLst/>
            <a:gdLst/>
            <a:ahLst/>
            <a:cxnLst/>
            <a:rect l="l" t="t" r="r" b="b"/>
            <a:pathLst>
              <a:path w="7586472" h="7586472">
                <a:moveTo>
                  <a:pt x="7586472" y="0"/>
                </a:moveTo>
                <a:lnTo>
                  <a:pt x="0" y="0"/>
                </a:lnTo>
                <a:lnTo>
                  <a:pt x="0" y="7586473"/>
                </a:lnTo>
                <a:lnTo>
                  <a:pt x="7586472" y="7586473"/>
                </a:lnTo>
                <a:lnTo>
                  <a:pt x="75864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849133" y="717056"/>
            <a:ext cx="2246500" cy="2160725"/>
          </a:xfrm>
          <a:custGeom>
            <a:avLst/>
            <a:gdLst/>
            <a:ahLst/>
            <a:cxnLst/>
            <a:rect l="l" t="t" r="r" b="b"/>
            <a:pathLst>
              <a:path w="2246500" h="2160725">
                <a:moveTo>
                  <a:pt x="0" y="0"/>
                </a:moveTo>
                <a:lnTo>
                  <a:pt x="2246500" y="0"/>
                </a:lnTo>
                <a:lnTo>
                  <a:pt x="2246500" y="2160725"/>
                </a:lnTo>
                <a:lnTo>
                  <a:pt x="0" y="2160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093956" y="666329"/>
            <a:ext cx="5606074" cy="7538731"/>
          </a:xfrm>
          <a:custGeom>
            <a:avLst/>
            <a:gdLst/>
            <a:ahLst/>
            <a:cxnLst/>
            <a:rect l="l" t="t" r="r" b="b"/>
            <a:pathLst>
              <a:path w="5606074" h="7538731">
                <a:moveTo>
                  <a:pt x="0" y="0"/>
                </a:moveTo>
                <a:lnTo>
                  <a:pt x="5606075" y="0"/>
                </a:lnTo>
                <a:lnTo>
                  <a:pt x="5606075" y="7538731"/>
                </a:lnTo>
                <a:lnTo>
                  <a:pt x="0" y="75387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44000" y="6551376"/>
            <a:ext cx="2871484" cy="2145781"/>
          </a:xfrm>
          <a:custGeom>
            <a:avLst/>
            <a:gdLst/>
            <a:ahLst/>
            <a:cxnLst/>
            <a:rect l="l" t="t" r="r" b="b"/>
            <a:pathLst>
              <a:path w="2871484" h="2145781">
                <a:moveTo>
                  <a:pt x="0" y="0"/>
                </a:moveTo>
                <a:lnTo>
                  <a:pt x="2871484" y="0"/>
                </a:lnTo>
                <a:lnTo>
                  <a:pt x="2871484" y="2145781"/>
                </a:lnTo>
                <a:lnTo>
                  <a:pt x="0" y="21457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872432" y="3591360"/>
            <a:ext cx="499872" cy="499872"/>
          </a:xfrm>
          <a:custGeom>
            <a:avLst/>
            <a:gdLst/>
            <a:ahLst/>
            <a:cxnLst/>
            <a:rect l="l" t="t" r="r" b="b"/>
            <a:pathLst>
              <a:path w="499872" h="499872">
                <a:moveTo>
                  <a:pt x="0" y="0"/>
                </a:moveTo>
                <a:lnTo>
                  <a:pt x="499872" y="0"/>
                </a:lnTo>
                <a:lnTo>
                  <a:pt x="499872" y="499873"/>
                </a:lnTo>
                <a:lnTo>
                  <a:pt x="0" y="4998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712230" y="1059156"/>
            <a:ext cx="689788" cy="707805"/>
          </a:xfrm>
          <a:custGeom>
            <a:avLst/>
            <a:gdLst/>
            <a:ahLst/>
            <a:cxnLst/>
            <a:rect l="l" t="t" r="r" b="b"/>
            <a:pathLst>
              <a:path w="689788" h="707805">
                <a:moveTo>
                  <a:pt x="0" y="0"/>
                </a:moveTo>
                <a:lnTo>
                  <a:pt x="689788" y="0"/>
                </a:lnTo>
                <a:lnTo>
                  <a:pt x="689788" y="707806"/>
                </a:lnTo>
                <a:lnTo>
                  <a:pt x="0" y="7078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84816" y="914400"/>
            <a:ext cx="3083700" cy="883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7"/>
              </a:lnSpc>
            </a:pPr>
            <a:r>
              <a:rPr lang="en-US" sz="5083">
                <a:solidFill>
                  <a:srgbClr val="FF7F50"/>
                </a:solidFill>
                <a:latin typeface="Questrial"/>
              </a:rPr>
              <a:t>Conclusão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57124" y="2054575"/>
            <a:ext cx="12455859" cy="255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endParaRPr/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Agradecimento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Open Sans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Abertura para </a:t>
            </a:r>
            <a:r>
              <a:rPr lang="en-US" sz="2799" u="sng">
                <a:solidFill>
                  <a:srgbClr val="000000"/>
                </a:solidFill>
                <a:latin typeface="Open Sans"/>
              </a:rPr>
              <a:t>perguntas</a:t>
            </a:r>
          </a:p>
          <a:p>
            <a:pPr algn="l">
              <a:lnSpc>
                <a:spcPts val="4759"/>
              </a:lnSpc>
            </a:pPr>
            <a:endParaRPr lang="en-US" sz="2799" u="sng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1833" y="2510286"/>
            <a:ext cx="4829670" cy="4847297"/>
          </a:xfrm>
          <a:custGeom>
            <a:avLst/>
            <a:gdLst/>
            <a:ahLst/>
            <a:cxnLst/>
            <a:rect l="l" t="t" r="r" b="b"/>
            <a:pathLst>
              <a:path w="4829670" h="4847297">
                <a:moveTo>
                  <a:pt x="0" y="0"/>
                </a:moveTo>
                <a:lnTo>
                  <a:pt x="4829671" y="0"/>
                </a:lnTo>
                <a:lnTo>
                  <a:pt x="4829671" y="4847297"/>
                </a:lnTo>
                <a:lnTo>
                  <a:pt x="0" y="4847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701528" y="2582223"/>
            <a:ext cx="7586472" cy="7586472"/>
          </a:xfrm>
          <a:custGeom>
            <a:avLst/>
            <a:gdLst/>
            <a:ahLst/>
            <a:cxnLst/>
            <a:rect l="l" t="t" r="r" b="b"/>
            <a:pathLst>
              <a:path w="7586472" h="7586472">
                <a:moveTo>
                  <a:pt x="7586472" y="0"/>
                </a:moveTo>
                <a:lnTo>
                  <a:pt x="0" y="0"/>
                </a:lnTo>
                <a:lnTo>
                  <a:pt x="0" y="7586473"/>
                </a:lnTo>
                <a:lnTo>
                  <a:pt x="7586472" y="7586473"/>
                </a:lnTo>
                <a:lnTo>
                  <a:pt x="75864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589879" y="2896130"/>
            <a:ext cx="13266496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Questrial"/>
              </a:rPr>
              <a:t>O que será abordado e a importância do tema. </a:t>
            </a:r>
          </a:p>
          <a:p>
            <a:pPr algn="just">
              <a:lnSpc>
                <a:spcPts val="5040"/>
              </a:lnSpc>
            </a:pPr>
            <a:endParaRPr lang="en-US" sz="3600">
              <a:solidFill>
                <a:srgbClr val="000000"/>
              </a:solidFill>
              <a:latin typeface="Questrial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5021504" y="1776673"/>
            <a:ext cx="564215" cy="733612"/>
          </a:xfrm>
          <a:custGeom>
            <a:avLst/>
            <a:gdLst/>
            <a:ahLst/>
            <a:cxnLst/>
            <a:rect l="l" t="t" r="r" b="b"/>
            <a:pathLst>
              <a:path w="564215" h="733612">
                <a:moveTo>
                  <a:pt x="0" y="0"/>
                </a:moveTo>
                <a:lnTo>
                  <a:pt x="564214" y="0"/>
                </a:lnTo>
                <a:lnTo>
                  <a:pt x="564214" y="733613"/>
                </a:lnTo>
                <a:lnTo>
                  <a:pt x="0" y="7336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49296" y="6836276"/>
            <a:ext cx="2491664" cy="2043164"/>
          </a:xfrm>
          <a:custGeom>
            <a:avLst/>
            <a:gdLst/>
            <a:ahLst/>
            <a:cxnLst/>
            <a:rect l="l" t="t" r="r" b="b"/>
            <a:pathLst>
              <a:path w="2491664" h="2043164">
                <a:moveTo>
                  <a:pt x="0" y="0"/>
                </a:moveTo>
                <a:lnTo>
                  <a:pt x="2491664" y="0"/>
                </a:lnTo>
                <a:lnTo>
                  <a:pt x="2491664" y="2043165"/>
                </a:lnTo>
                <a:lnTo>
                  <a:pt x="0" y="20431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585718" y="1627268"/>
            <a:ext cx="4314330" cy="883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7"/>
              </a:lnSpc>
            </a:pPr>
            <a:r>
              <a:rPr lang="en-US" sz="5083">
                <a:solidFill>
                  <a:srgbClr val="FF7F50"/>
                </a:solidFill>
                <a:latin typeface="Questrial"/>
              </a:rPr>
              <a:t>INTRODUÇÃO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89879" y="1848611"/>
            <a:ext cx="564215" cy="733612"/>
          </a:xfrm>
          <a:custGeom>
            <a:avLst/>
            <a:gdLst/>
            <a:ahLst/>
            <a:cxnLst/>
            <a:rect l="l" t="t" r="r" b="b"/>
            <a:pathLst>
              <a:path w="564215" h="733612">
                <a:moveTo>
                  <a:pt x="0" y="0"/>
                </a:moveTo>
                <a:lnTo>
                  <a:pt x="564215" y="0"/>
                </a:lnTo>
                <a:lnTo>
                  <a:pt x="564215" y="733612"/>
                </a:lnTo>
                <a:lnTo>
                  <a:pt x="0" y="733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04570">
            <a:off x="-360959" y="2734127"/>
            <a:ext cx="4875709" cy="4228570"/>
          </a:xfrm>
          <a:custGeom>
            <a:avLst/>
            <a:gdLst/>
            <a:ahLst/>
            <a:cxnLst/>
            <a:rect l="l" t="t" r="r" b="b"/>
            <a:pathLst>
              <a:path w="4875709" h="4228570">
                <a:moveTo>
                  <a:pt x="0" y="0"/>
                </a:moveTo>
                <a:lnTo>
                  <a:pt x="4875710" y="0"/>
                </a:lnTo>
                <a:lnTo>
                  <a:pt x="4875710" y="4228570"/>
                </a:lnTo>
                <a:lnTo>
                  <a:pt x="0" y="422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6481" y="6179265"/>
            <a:ext cx="2107898" cy="2702434"/>
          </a:xfrm>
          <a:custGeom>
            <a:avLst/>
            <a:gdLst/>
            <a:ahLst/>
            <a:cxnLst/>
            <a:rect l="l" t="t" r="r" b="b"/>
            <a:pathLst>
              <a:path w="2107898" h="2702434">
                <a:moveTo>
                  <a:pt x="0" y="0"/>
                </a:moveTo>
                <a:lnTo>
                  <a:pt x="2107898" y="0"/>
                </a:lnTo>
                <a:lnTo>
                  <a:pt x="2107898" y="2702434"/>
                </a:lnTo>
                <a:lnTo>
                  <a:pt x="0" y="2702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54094" y="3474857"/>
            <a:ext cx="9691688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Propor a automatização de um um processo de varejo.</a:t>
            </a:r>
          </a:p>
          <a:p>
            <a:pPr algn="ctr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Freeform 6"/>
          <p:cNvSpPr/>
          <p:nvPr/>
        </p:nvSpPr>
        <p:spPr>
          <a:xfrm flipH="1">
            <a:off x="10701528" y="2582223"/>
            <a:ext cx="7586472" cy="7586472"/>
          </a:xfrm>
          <a:custGeom>
            <a:avLst/>
            <a:gdLst/>
            <a:ahLst/>
            <a:cxnLst/>
            <a:rect l="l" t="t" r="r" b="b"/>
            <a:pathLst>
              <a:path w="7586472" h="7586472">
                <a:moveTo>
                  <a:pt x="7586472" y="0"/>
                </a:moveTo>
                <a:lnTo>
                  <a:pt x="0" y="0"/>
                </a:lnTo>
                <a:lnTo>
                  <a:pt x="0" y="7586473"/>
                </a:lnTo>
                <a:lnTo>
                  <a:pt x="7586472" y="7586473"/>
                </a:lnTo>
                <a:lnTo>
                  <a:pt x="758647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21948" y="1699205"/>
            <a:ext cx="3449143" cy="883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7"/>
              </a:lnSpc>
            </a:pPr>
            <a:r>
              <a:rPr lang="en-US" sz="5083">
                <a:solidFill>
                  <a:srgbClr val="FF7F50"/>
                </a:solidFill>
                <a:latin typeface="Questrial"/>
              </a:rPr>
              <a:t>OBJETIVOS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20304" y="2662058"/>
            <a:ext cx="3252430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Questrial"/>
              </a:rPr>
              <a:t>Objetivo geral: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21948" y="4365762"/>
            <a:ext cx="4891088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Questrial"/>
              </a:rPr>
              <a:t>Objetivos específicos: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321948" y="5169037"/>
            <a:ext cx="11614071" cy="4045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Aplicar os conhecimentos adquiridos para desenvolver o software;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Permitir que usuários possam cadastrar produtos;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Permitir que usuários possam se cadastrar;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Permitir a realização da venda;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Aumentar o controle e segurança do usuário;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Melhorar o planejamento estratégico organizacional;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Centralizar a informação.</a:t>
            </a:r>
          </a:p>
          <a:p>
            <a:pPr algn="just">
              <a:lnSpc>
                <a:spcPts val="4759"/>
              </a:lnSpc>
            </a:pPr>
            <a:endParaRPr lang="en-US" sz="2799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89879" y="1063806"/>
            <a:ext cx="564215" cy="733612"/>
          </a:xfrm>
          <a:custGeom>
            <a:avLst/>
            <a:gdLst/>
            <a:ahLst/>
            <a:cxnLst/>
            <a:rect l="l" t="t" r="r" b="b"/>
            <a:pathLst>
              <a:path w="564215" h="733612">
                <a:moveTo>
                  <a:pt x="0" y="0"/>
                </a:moveTo>
                <a:lnTo>
                  <a:pt x="564215" y="0"/>
                </a:lnTo>
                <a:lnTo>
                  <a:pt x="564215" y="733612"/>
                </a:lnTo>
                <a:lnTo>
                  <a:pt x="0" y="733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701528" y="2582223"/>
            <a:ext cx="7586472" cy="7586472"/>
          </a:xfrm>
          <a:custGeom>
            <a:avLst/>
            <a:gdLst/>
            <a:ahLst/>
            <a:cxnLst/>
            <a:rect l="l" t="t" r="r" b="b"/>
            <a:pathLst>
              <a:path w="7586472" h="7586472">
                <a:moveTo>
                  <a:pt x="7586472" y="0"/>
                </a:moveTo>
                <a:lnTo>
                  <a:pt x="0" y="0"/>
                </a:lnTo>
                <a:lnTo>
                  <a:pt x="0" y="7586473"/>
                </a:lnTo>
                <a:lnTo>
                  <a:pt x="7586472" y="7586473"/>
                </a:lnTo>
                <a:lnTo>
                  <a:pt x="75864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54094" y="2690052"/>
            <a:ext cx="13133906" cy="295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Descrição dos processos atuais: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O modelo é uma pequena empresa composta por um funcionário que também é o dono e que faz vendas de roupas em sua loja física e algumas vendas online por Whatsapp e Instagram.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642489" y="5460267"/>
            <a:ext cx="3342269" cy="3798033"/>
          </a:xfrm>
          <a:custGeom>
            <a:avLst/>
            <a:gdLst/>
            <a:ahLst/>
            <a:cxnLst/>
            <a:rect l="l" t="t" r="r" b="b"/>
            <a:pathLst>
              <a:path w="3342269" h="3798033">
                <a:moveTo>
                  <a:pt x="0" y="0"/>
                </a:moveTo>
                <a:lnTo>
                  <a:pt x="3342269" y="0"/>
                </a:lnTo>
                <a:lnTo>
                  <a:pt x="3342269" y="3798033"/>
                </a:lnTo>
                <a:lnTo>
                  <a:pt x="0" y="37980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59606" y="8111296"/>
            <a:ext cx="2850302" cy="2057400"/>
          </a:xfrm>
          <a:custGeom>
            <a:avLst/>
            <a:gdLst/>
            <a:ahLst/>
            <a:cxnLst/>
            <a:rect l="l" t="t" r="r" b="b"/>
            <a:pathLst>
              <a:path w="2850302" h="2057400">
                <a:moveTo>
                  <a:pt x="0" y="0"/>
                </a:moveTo>
                <a:lnTo>
                  <a:pt x="2850303" y="0"/>
                </a:lnTo>
                <a:lnTo>
                  <a:pt x="285030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32686" y="1413059"/>
            <a:ext cx="3253840" cy="3712888"/>
          </a:xfrm>
          <a:custGeom>
            <a:avLst/>
            <a:gdLst/>
            <a:ahLst/>
            <a:cxnLst/>
            <a:rect l="l" t="t" r="r" b="b"/>
            <a:pathLst>
              <a:path w="3253840" h="3712888">
                <a:moveTo>
                  <a:pt x="0" y="0"/>
                </a:moveTo>
                <a:lnTo>
                  <a:pt x="3253841" y="0"/>
                </a:lnTo>
                <a:lnTo>
                  <a:pt x="3253841" y="3712888"/>
                </a:lnTo>
                <a:lnTo>
                  <a:pt x="0" y="37128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154094" y="914400"/>
            <a:ext cx="4353043" cy="883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7"/>
              </a:lnSpc>
            </a:pPr>
            <a:r>
              <a:rPr lang="en-US" sz="5083">
                <a:solidFill>
                  <a:srgbClr val="FF7F50"/>
                </a:solidFill>
                <a:latin typeface="Questrial"/>
              </a:rPr>
              <a:t>MODELAGENS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54094" y="1875435"/>
            <a:ext cx="4406980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Questrial"/>
              </a:rPr>
              <a:t>Processos Manuais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59392" y="5281735"/>
            <a:ext cx="488049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Questrial"/>
              </a:rPr>
              <a:t>Problemas e desafios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54094" y="6085011"/>
            <a:ext cx="13133906" cy="255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 As atualizações são complexas e propensas a erros, podem levar a inconsistências nos registros, duplicatas, comprometimento da segurança, perda de informações, falhas na cobrança, o que pode afetar a precisão e eficiência do gerenciamento de estoque, preços e vendas.</a:t>
            </a:r>
          </a:p>
          <a:p>
            <a:pPr algn="l">
              <a:lnSpc>
                <a:spcPts val="4759"/>
              </a:lnSpc>
            </a:pPr>
            <a:endParaRPr lang="en-US" sz="2799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701528" y="2582223"/>
            <a:ext cx="7586472" cy="7586472"/>
          </a:xfrm>
          <a:custGeom>
            <a:avLst/>
            <a:gdLst/>
            <a:ahLst/>
            <a:cxnLst/>
            <a:rect l="l" t="t" r="r" b="b"/>
            <a:pathLst>
              <a:path w="7586472" h="7586472">
                <a:moveTo>
                  <a:pt x="7586472" y="0"/>
                </a:moveTo>
                <a:lnTo>
                  <a:pt x="0" y="0"/>
                </a:lnTo>
                <a:lnTo>
                  <a:pt x="0" y="7586473"/>
                </a:lnTo>
                <a:lnTo>
                  <a:pt x="7586472" y="7586473"/>
                </a:lnTo>
                <a:lnTo>
                  <a:pt x="75864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054" y="6940107"/>
            <a:ext cx="4589879" cy="2119690"/>
          </a:xfrm>
          <a:custGeom>
            <a:avLst/>
            <a:gdLst/>
            <a:ahLst/>
            <a:cxnLst/>
            <a:rect l="l" t="t" r="r" b="b"/>
            <a:pathLst>
              <a:path w="4589879" h="2119690">
                <a:moveTo>
                  <a:pt x="0" y="0"/>
                </a:moveTo>
                <a:lnTo>
                  <a:pt x="4589879" y="0"/>
                </a:lnTo>
                <a:lnTo>
                  <a:pt x="4589879" y="2119690"/>
                </a:lnTo>
                <a:lnTo>
                  <a:pt x="0" y="2119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1978974"/>
            <a:ext cx="4871986" cy="3582654"/>
          </a:xfrm>
          <a:custGeom>
            <a:avLst/>
            <a:gdLst/>
            <a:ahLst/>
            <a:cxnLst/>
            <a:rect l="l" t="t" r="r" b="b"/>
            <a:pathLst>
              <a:path w="4871986" h="3582654">
                <a:moveTo>
                  <a:pt x="0" y="0"/>
                </a:moveTo>
                <a:lnTo>
                  <a:pt x="4871986" y="0"/>
                </a:lnTo>
                <a:lnTo>
                  <a:pt x="4871986" y="3582654"/>
                </a:lnTo>
                <a:lnTo>
                  <a:pt x="0" y="3582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730933" y="2502607"/>
            <a:ext cx="682555" cy="682555"/>
          </a:xfrm>
          <a:custGeom>
            <a:avLst/>
            <a:gdLst/>
            <a:ahLst/>
            <a:cxnLst/>
            <a:rect l="l" t="t" r="r" b="b"/>
            <a:pathLst>
              <a:path w="682555" h="682555">
                <a:moveTo>
                  <a:pt x="0" y="0"/>
                </a:moveTo>
                <a:lnTo>
                  <a:pt x="682554" y="0"/>
                </a:lnTo>
                <a:lnTo>
                  <a:pt x="682554" y="682554"/>
                </a:lnTo>
                <a:lnTo>
                  <a:pt x="0" y="682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301721" y="4401449"/>
            <a:ext cx="12876716" cy="295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A ferramenta utilizada para fazer a automatização é a da Sydle, onde foi feito o desenvolvimento e os testes do software.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Open Sans"/>
            </a:endParaRP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A ferramenta para fazer o Diagrama de Entidades e Relacionamentos (DER) foi o draw.io.</a:t>
            </a:r>
          </a:p>
          <a:p>
            <a:pPr algn="ctr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538946" y="2345225"/>
            <a:ext cx="4635764" cy="883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7"/>
              </a:lnSpc>
            </a:pPr>
            <a:r>
              <a:rPr lang="en-US" sz="5083">
                <a:solidFill>
                  <a:srgbClr val="FF7F50"/>
                </a:solidFill>
                <a:latin typeface="Questrial"/>
              </a:rPr>
              <a:t>FERRAMENTAS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38946" y="3328659"/>
            <a:ext cx="6201133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Questrial"/>
              </a:rPr>
              <a:t>Ferramentas e tecnologias: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74742" y="3446768"/>
            <a:ext cx="192250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sydle.one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70485" y="7847507"/>
            <a:ext cx="927131" cy="27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95"/>
              </a:lnSpc>
            </a:pPr>
            <a:r>
              <a:rPr lang="en-US" sz="1639">
                <a:solidFill>
                  <a:srgbClr val="FFFFFF"/>
                </a:solidFill>
                <a:latin typeface="Open Sans"/>
              </a:rPr>
              <a:t>sydle.one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81373" y="2148821"/>
            <a:ext cx="564215" cy="733612"/>
          </a:xfrm>
          <a:custGeom>
            <a:avLst/>
            <a:gdLst/>
            <a:ahLst/>
            <a:cxnLst/>
            <a:rect l="l" t="t" r="r" b="b"/>
            <a:pathLst>
              <a:path w="564215" h="733612">
                <a:moveTo>
                  <a:pt x="0" y="0"/>
                </a:moveTo>
                <a:lnTo>
                  <a:pt x="564215" y="0"/>
                </a:lnTo>
                <a:lnTo>
                  <a:pt x="564215" y="733612"/>
                </a:lnTo>
                <a:lnTo>
                  <a:pt x="0" y="733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701528" y="2582223"/>
            <a:ext cx="7586472" cy="7586472"/>
          </a:xfrm>
          <a:custGeom>
            <a:avLst/>
            <a:gdLst/>
            <a:ahLst/>
            <a:cxnLst/>
            <a:rect l="l" t="t" r="r" b="b"/>
            <a:pathLst>
              <a:path w="7586472" h="7586472">
                <a:moveTo>
                  <a:pt x="7586472" y="0"/>
                </a:moveTo>
                <a:lnTo>
                  <a:pt x="0" y="0"/>
                </a:lnTo>
                <a:lnTo>
                  <a:pt x="0" y="7586473"/>
                </a:lnTo>
                <a:lnTo>
                  <a:pt x="7586472" y="7586473"/>
                </a:lnTo>
                <a:lnTo>
                  <a:pt x="75864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0223" y="178262"/>
            <a:ext cx="4711763" cy="4807922"/>
          </a:xfrm>
          <a:custGeom>
            <a:avLst/>
            <a:gdLst/>
            <a:ahLst/>
            <a:cxnLst/>
            <a:rect l="l" t="t" r="r" b="b"/>
            <a:pathLst>
              <a:path w="4711763" h="4807922">
                <a:moveTo>
                  <a:pt x="0" y="0"/>
                </a:moveTo>
                <a:lnTo>
                  <a:pt x="4711763" y="0"/>
                </a:lnTo>
                <a:lnTo>
                  <a:pt x="4711763" y="4807922"/>
                </a:lnTo>
                <a:lnTo>
                  <a:pt x="0" y="48079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08994">
            <a:off x="721071" y="4567986"/>
            <a:ext cx="3044962" cy="3680723"/>
          </a:xfrm>
          <a:custGeom>
            <a:avLst/>
            <a:gdLst/>
            <a:ahLst/>
            <a:cxnLst/>
            <a:rect l="l" t="t" r="r" b="b"/>
            <a:pathLst>
              <a:path w="3044962" h="3680723">
                <a:moveTo>
                  <a:pt x="0" y="0"/>
                </a:moveTo>
                <a:lnTo>
                  <a:pt x="3044962" y="0"/>
                </a:lnTo>
                <a:lnTo>
                  <a:pt x="3044962" y="3680723"/>
                </a:lnTo>
                <a:lnTo>
                  <a:pt x="0" y="36807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16104" y="7334663"/>
            <a:ext cx="2073774" cy="2551624"/>
          </a:xfrm>
          <a:custGeom>
            <a:avLst/>
            <a:gdLst/>
            <a:ahLst/>
            <a:cxnLst/>
            <a:rect l="l" t="t" r="r" b="b"/>
            <a:pathLst>
              <a:path w="2073774" h="2551624">
                <a:moveTo>
                  <a:pt x="0" y="0"/>
                </a:moveTo>
                <a:lnTo>
                  <a:pt x="2073775" y="0"/>
                </a:lnTo>
                <a:lnTo>
                  <a:pt x="2073775" y="2551624"/>
                </a:lnTo>
                <a:lnTo>
                  <a:pt x="0" y="25516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86367" y="2053571"/>
            <a:ext cx="12901633" cy="1598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2"/>
              </a:lnSpc>
            </a:pPr>
            <a:r>
              <a:rPr lang="en-US" sz="4558">
                <a:solidFill>
                  <a:srgbClr val="FF7F50"/>
                </a:solidFill>
                <a:latin typeface="Questrial"/>
              </a:rPr>
              <a:t>IMPLEMENTAÇÃO E RESULTADOS ESPERADOS</a:t>
            </a:r>
          </a:p>
          <a:p>
            <a:pPr algn="ctr">
              <a:lnSpc>
                <a:spcPts val="6382"/>
              </a:lnSpc>
            </a:pPr>
            <a:endParaRPr lang="en-US" sz="4558">
              <a:solidFill>
                <a:srgbClr val="FF7F50"/>
              </a:solidFill>
              <a:latin typeface="Quest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73773" y="3338517"/>
            <a:ext cx="5782033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Questrial"/>
              </a:rPr>
              <a:t>Plano de implementação: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68475" y="3678241"/>
            <a:ext cx="12455859" cy="4045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endParaRPr/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As vendas são feitas a partir de um software.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Open Sans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Os clientes podem utilizar para navegar pelos produtos, adicionar os produtos ao carrinho, confirmar o carrinho, escolher o endereço de entrega, escolher a forma de envio, escolher a forma de pagamento e realizá-lo. </a:t>
            </a:r>
          </a:p>
          <a:p>
            <a:pPr algn="l">
              <a:lnSpc>
                <a:spcPts val="4759"/>
              </a:lnSpc>
            </a:pPr>
            <a:endParaRPr lang="en-US" sz="2799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701528" y="2582223"/>
            <a:ext cx="7586472" cy="7586472"/>
          </a:xfrm>
          <a:custGeom>
            <a:avLst/>
            <a:gdLst/>
            <a:ahLst/>
            <a:cxnLst/>
            <a:rect l="l" t="t" r="r" b="b"/>
            <a:pathLst>
              <a:path w="7586472" h="7586472">
                <a:moveTo>
                  <a:pt x="7586472" y="0"/>
                </a:moveTo>
                <a:lnTo>
                  <a:pt x="0" y="0"/>
                </a:lnTo>
                <a:lnTo>
                  <a:pt x="0" y="7586473"/>
                </a:lnTo>
                <a:lnTo>
                  <a:pt x="7586472" y="7586473"/>
                </a:lnTo>
                <a:lnTo>
                  <a:pt x="75864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0429" y="2010438"/>
            <a:ext cx="9390650" cy="6266125"/>
          </a:xfrm>
          <a:custGeom>
            <a:avLst/>
            <a:gdLst/>
            <a:ahLst/>
            <a:cxnLst/>
            <a:rect l="l" t="t" r="r" b="b"/>
            <a:pathLst>
              <a:path w="9390650" h="6266125">
                <a:moveTo>
                  <a:pt x="0" y="0"/>
                </a:moveTo>
                <a:lnTo>
                  <a:pt x="9390649" y="0"/>
                </a:lnTo>
                <a:lnTo>
                  <a:pt x="9390649" y="6266124"/>
                </a:lnTo>
                <a:lnTo>
                  <a:pt x="0" y="6266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778582" y="258590"/>
            <a:ext cx="6563392" cy="9769820"/>
          </a:xfrm>
          <a:custGeom>
            <a:avLst/>
            <a:gdLst/>
            <a:ahLst/>
            <a:cxnLst/>
            <a:rect l="l" t="t" r="r" b="b"/>
            <a:pathLst>
              <a:path w="6563392" h="9769820">
                <a:moveTo>
                  <a:pt x="0" y="0"/>
                </a:moveTo>
                <a:lnTo>
                  <a:pt x="6563393" y="0"/>
                </a:lnTo>
                <a:lnTo>
                  <a:pt x="6563393" y="9769820"/>
                </a:lnTo>
                <a:lnTo>
                  <a:pt x="0" y="97698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1090" y="1416910"/>
            <a:ext cx="1226125" cy="1106244"/>
          </a:xfrm>
          <a:custGeom>
            <a:avLst/>
            <a:gdLst/>
            <a:ahLst/>
            <a:cxnLst/>
            <a:rect l="l" t="t" r="r" b="b"/>
            <a:pathLst>
              <a:path w="1226125" h="1106244">
                <a:moveTo>
                  <a:pt x="0" y="0"/>
                </a:moveTo>
                <a:lnTo>
                  <a:pt x="1226125" y="0"/>
                </a:lnTo>
                <a:lnTo>
                  <a:pt x="1226125" y="1106245"/>
                </a:lnTo>
                <a:lnTo>
                  <a:pt x="0" y="11062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30590" y="656340"/>
            <a:ext cx="5612738" cy="3647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4131">
                <a:solidFill>
                  <a:srgbClr val="FF7F50"/>
                </a:solidFill>
                <a:latin typeface="Questrial"/>
              </a:rPr>
              <a:t>PROJETO DA ARQUITETURA DE DADOS DA SOLUÇÃO PROPOSTA</a:t>
            </a:r>
          </a:p>
          <a:p>
            <a:pPr algn="l">
              <a:lnSpc>
                <a:spcPts val="5784"/>
              </a:lnSpc>
            </a:pPr>
            <a:endParaRPr lang="en-US" sz="4131">
              <a:solidFill>
                <a:srgbClr val="FF7F50"/>
              </a:solidFill>
              <a:latin typeface="Quest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97215" y="3742270"/>
            <a:ext cx="5234229" cy="105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Questrial"/>
              </a:rPr>
              <a:t>Diagrama</a:t>
            </a:r>
            <a:r>
              <a:rPr lang="en-US" sz="3000" dirty="0">
                <a:solidFill>
                  <a:srgbClr val="000000"/>
                </a:solidFill>
                <a:latin typeface="Questrial"/>
              </a:rPr>
              <a:t> de </a:t>
            </a:r>
            <a:r>
              <a:rPr lang="en-US" sz="3000" dirty="0" err="1">
                <a:solidFill>
                  <a:srgbClr val="000000"/>
                </a:solidFill>
                <a:latin typeface="Questrial"/>
              </a:rPr>
              <a:t>Entidades</a:t>
            </a:r>
            <a:r>
              <a:rPr lang="en-US" sz="3000" dirty="0">
                <a:solidFill>
                  <a:srgbClr val="000000"/>
                </a:solidFill>
                <a:latin typeface="Questrial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Questrial"/>
              </a:rPr>
              <a:t>Relacionamentos</a:t>
            </a:r>
            <a:r>
              <a:rPr lang="en-US" sz="3000" dirty="0">
                <a:solidFill>
                  <a:srgbClr val="000000"/>
                </a:solidFill>
                <a:latin typeface="Questrial"/>
              </a:rPr>
              <a:t> (DER)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701528" y="2582223"/>
            <a:ext cx="7586472" cy="7586472"/>
          </a:xfrm>
          <a:custGeom>
            <a:avLst/>
            <a:gdLst/>
            <a:ahLst/>
            <a:cxnLst/>
            <a:rect l="l" t="t" r="r" b="b"/>
            <a:pathLst>
              <a:path w="7586472" h="7586472">
                <a:moveTo>
                  <a:pt x="7586472" y="0"/>
                </a:moveTo>
                <a:lnTo>
                  <a:pt x="0" y="0"/>
                </a:lnTo>
                <a:lnTo>
                  <a:pt x="0" y="7586473"/>
                </a:lnTo>
                <a:lnTo>
                  <a:pt x="7586472" y="7586473"/>
                </a:lnTo>
                <a:lnTo>
                  <a:pt x="75864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0429" y="2010438"/>
            <a:ext cx="9390650" cy="6266125"/>
          </a:xfrm>
          <a:custGeom>
            <a:avLst/>
            <a:gdLst/>
            <a:ahLst/>
            <a:cxnLst/>
            <a:rect l="l" t="t" r="r" b="b"/>
            <a:pathLst>
              <a:path w="9390650" h="6266125">
                <a:moveTo>
                  <a:pt x="0" y="0"/>
                </a:moveTo>
                <a:lnTo>
                  <a:pt x="9390649" y="0"/>
                </a:lnTo>
                <a:lnTo>
                  <a:pt x="9390649" y="6266124"/>
                </a:lnTo>
                <a:lnTo>
                  <a:pt x="0" y="6266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97476" y="2010438"/>
            <a:ext cx="943665" cy="851401"/>
          </a:xfrm>
          <a:custGeom>
            <a:avLst/>
            <a:gdLst/>
            <a:ahLst/>
            <a:cxnLst/>
            <a:rect l="l" t="t" r="r" b="b"/>
            <a:pathLst>
              <a:path w="943665" h="851401">
                <a:moveTo>
                  <a:pt x="0" y="0"/>
                </a:moveTo>
                <a:lnTo>
                  <a:pt x="943665" y="0"/>
                </a:lnTo>
                <a:lnTo>
                  <a:pt x="943665" y="851401"/>
                </a:lnTo>
                <a:lnTo>
                  <a:pt x="0" y="8514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820247" y="1313850"/>
            <a:ext cx="12019482" cy="8336850"/>
          </a:xfrm>
          <a:custGeom>
            <a:avLst/>
            <a:gdLst/>
            <a:ahLst/>
            <a:cxnLst/>
            <a:rect l="l" t="t" r="r" b="b"/>
            <a:pathLst>
              <a:path w="12019482" h="8336850">
                <a:moveTo>
                  <a:pt x="0" y="0"/>
                </a:moveTo>
                <a:lnTo>
                  <a:pt x="12019482" y="0"/>
                </a:lnTo>
                <a:lnTo>
                  <a:pt x="12019482" y="8336851"/>
                </a:lnTo>
                <a:lnTo>
                  <a:pt x="0" y="83368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54094" y="1663718"/>
            <a:ext cx="4486854" cy="2634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7"/>
              </a:lnSpc>
            </a:pPr>
            <a:r>
              <a:rPr lang="en-US" sz="5027">
                <a:solidFill>
                  <a:srgbClr val="FF7F50"/>
                </a:solidFill>
                <a:latin typeface="Questrial"/>
              </a:rPr>
              <a:t>MODELO RELACIONAL</a:t>
            </a:r>
          </a:p>
          <a:p>
            <a:pPr algn="ctr">
              <a:lnSpc>
                <a:spcPts val="7037"/>
              </a:lnSpc>
            </a:pPr>
            <a:endParaRPr lang="en-US" sz="5027">
              <a:solidFill>
                <a:srgbClr val="FF7F50"/>
              </a:solidFill>
              <a:latin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701528" y="2582223"/>
            <a:ext cx="7586472" cy="7586472"/>
          </a:xfrm>
          <a:custGeom>
            <a:avLst/>
            <a:gdLst/>
            <a:ahLst/>
            <a:cxnLst/>
            <a:rect l="l" t="t" r="r" b="b"/>
            <a:pathLst>
              <a:path w="7586472" h="7586472">
                <a:moveTo>
                  <a:pt x="7586472" y="0"/>
                </a:moveTo>
                <a:lnTo>
                  <a:pt x="0" y="0"/>
                </a:lnTo>
                <a:lnTo>
                  <a:pt x="0" y="7586473"/>
                </a:lnTo>
                <a:lnTo>
                  <a:pt x="7586472" y="7586473"/>
                </a:lnTo>
                <a:lnTo>
                  <a:pt x="75864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92376" y="2940985"/>
            <a:ext cx="13152799" cy="5469033"/>
          </a:xfrm>
          <a:custGeom>
            <a:avLst/>
            <a:gdLst/>
            <a:ahLst/>
            <a:cxnLst/>
            <a:rect l="l" t="t" r="r" b="b"/>
            <a:pathLst>
              <a:path w="13152799" h="5469033">
                <a:moveTo>
                  <a:pt x="0" y="0"/>
                </a:moveTo>
                <a:lnTo>
                  <a:pt x="13152800" y="0"/>
                </a:lnTo>
                <a:lnTo>
                  <a:pt x="13152800" y="5469033"/>
                </a:lnTo>
                <a:lnTo>
                  <a:pt x="0" y="5469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72571" y="962224"/>
            <a:ext cx="575781" cy="678065"/>
          </a:xfrm>
          <a:custGeom>
            <a:avLst/>
            <a:gdLst/>
            <a:ahLst/>
            <a:cxnLst/>
            <a:rect l="l" t="t" r="r" b="b"/>
            <a:pathLst>
              <a:path w="575781" h="678065">
                <a:moveTo>
                  <a:pt x="0" y="0"/>
                </a:moveTo>
                <a:lnTo>
                  <a:pt x="575781" y="0"/>
                </a:lnTo>
                <a:lnTo>
                  <a:pt x="575781" y="678065"/>
                </a:lnTo>
                <a:lnTo>
                  <a:pt x="0" y="6780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48352" y="239688"/>
            <a:ext cx="14635027" cy="2163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21"/>
              </a:lnSpc>
            </a:pPr>
            <a:endParaRPr dirty="0"/>
          </a:p>
          <a:p>
            <a:pPr algn="ctr">
              <a:lnSpc>
                <a:spcPts val="5721"/>
              </a:lnSpc>
            </a:pPr>
            <a:r>
              <a:rPr lang="en-US" sz="4086" dirty="0" err="1">
                <a:solidFill>
                  <a:srgbClr val="FF7F50"/>
                </a:solidFill>
                <a:latin typeface="Questrial"/>
              </a:rPr>
              <a:t>INDICADORES</a:t>
            </a:r>
            <a:r>
              <a:rPr lang="en-US" sz="4086" dirty="0">
                <a:solidFill>
                  <a:srgbClr val="FF7F50"/>
                </a:solidFill>
                <a:latin typeface="Questrial"/>
              </a:rPr>
              <a:t> E </a:t>
            </a:r>
            <a:r>
              <a:rPr lang="en-US" sz="4086" dirty="0" err="1">
                <a:solidFill>
                  <a:srgbClr val="FF7F50"/>
                </a:solidFill>
                <a:latin typeface="Questrial"/>
              </a:rPr>
              <a:t>RELATÓRIOS</a:t>
            </a:r>
            <a:r>
              <a:rPr lang="en-US" sz="4086" dirty="0">
                <a:solidFill>
                  <a:srgbClr val="FF7F50"/>
                </a:solidFill>
                <a:latin typeface="Questrial"/>
              </a:rPr>
              <a:t> DE </a:t>
            </a:r>
            <a:r>
              <a:rPr lang="en-US" sz="4086" dirty="0" err="1">
                <a:solidFill>
                  <a:srgbClr val="FF7F50"/>
                </a:solidFill>
                <a:latin typeface="Questrial"/>
              </a:rPr>
              <a:t>QUALIDADE</a:t>
            </a:r>
            <a:r>
              <a:rPr lang="en-US" sz="4086" dirty="0">
                <a:solidFill>
                  <a:srgbClr val="FF7F50"/>
                </a:solidFill>
                <a:latin typeface="Questrial"/>
              </a:rPr>
              <a:t> DO </a:t>
            </a:r>
            <a:r>
              <a:rPr lang="en-US" sz="4086" dirty="0" err="1">
                <a:solidFill>
                  <a:srgbClr val="FF7F50"/>
                </a:solidFill>
                <a:latin typeface="Questrial"/>
              </a:rPr>
              <a:t>PRODUTO</a:t>
            </a:r>
            <a:endParaRPr lang="en-US" sz="4086" dirty="0">
              <a:solidFill>
                <a:srgbClr val="FF7F50"/>
              </a:solidFill>
              <a:latin typeface="Questrial"/>
            </a:endParaRPr>
          </a:p>
          <a:p>
            <a:pPr algn="ctr">
              <a:lnSpc>
                <a:spcPts val="5721"/>
              </a:lnSpc>
            </a:pPr>
            <a:endParaRPr lang="en-US" sz="4086" dirty="0">
              <a:solidFill>
                <a:srgbClr val="FF7F50"/>
              </a:solidFill>
              <a:latin typeface="Quest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92376" y="1883724"/>
            <a:ext cx="5081111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Questrial"/>
              </a:rPr>
              <a:t>Clientes</a:t>
            </a:r>
            <a:r>
              <a:rPr lang="en-US" sz="4000" dirty="0">
                <a:solidFill>
                  <a:srgbClr val="000000"/>
                </a:solidFill>
                <a:latin typeface="Quest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estrial"/>
              </a:rPr>
              <a:t>novos</a:t>
            </a:r>
            <a:r>
              <a:rPr lang="en-US" sz="4000" dirty="0">
                <a:solidFill>
                  <a:srgbClr val="000000"/>
                </a:solidFill>
                <a:latin typeface="Quest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estrial"/>
              </a:rPr>
              <a:t>por</a:t>
            </a:r>
            <a:r>
              <a:rPr lang="en-US" sz="4000" dirty="0">
                <a:solidFill>
                  <a:srgbClr val="000000"/>
                </a:solidFill>
                <a:latin typeface="Quest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estrial"/>
              </a:rPr>
              <a:t>dia</a:t>
            </a:r>
            <a:r>
              <a:rPr lang="en-US" sz="4000" dirty="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398</Words>
  <Application>Microsoft Office PowerPoint</Application>
  <PresentationFormat>Personalizar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Questrial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a Tecnologia Está Transformando a Educação</dc:title>
  <cp:lastModifiedBy>Yan Oyama</cp:lastModifiedBy>
  <cp:revision>2</cp:revision>
  <dcterms:created xsi:type="dcterms:W3CDTF">2006-08-16T00:00:00Z</dcterms:created>
  <dcterms:modified xsi:type="dcterms:W3CDTF">2024-06-23T14:25:21Z</dcterms:modified>
  <dc:identifier>DAGI5BQsNyc</dc:identifier>
</cp:coreProperties>
</file>