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84" r:id="rId3"/>
    <p:sldId id="258" r:id="rId4"/>
    <p:sldId id="277" r:id="rId5"/>
    <p:sldId id="278" r:id="rId6"/>
    <p:sldId id="269" r:id="rId7"/>
    <p:sldId id="275" r:id="rId8"/>
    <p:sldId id="270" r:id="rId9"/>
    <p:sldId id="272" r:id="rId10"/>
    <p:sldId id="279" r:id="rId11"/>
    <p:sldId id="280" r:id="rId12"/>
    <p:sldId id="281" r:id="rId13"/>
    <p:sldId id="282" r:id="rId14"/>
    <p:sldId id="283" r:id="rId15"/>
    <p:sldId id="27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274ED-9EB3-4AD9-B6BA-551F715140E8}" v="6" dt="2024-06-24T12:05:17.582"/>
    <p1510:client id="{56693DB8-02D6-4C15-892E-8258513C6205}" v="774" dt="2024-06-23T00:28:36.089"/>
    <p1510:client id="{91C82BD7-28C1-4F22-8E37-63C4316924F2}" v="1022" dt="2024-06-22T21:59:05.951"/>
    <p1510:client id="{D316E0E1-1F79-4553-BA67-D6FCE73EEB0F}" v="389" dt="2024-06-22T22:42:18.951"/>
    <p1510:client id="{FBBC7139-B498-400A-92B6-B4995E7CCB2B}" v="452" dt="2024-06-22T22:36:57.42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8T22:07:45.443"/>
    </inkml:context>
    <inkml:brush xml:id="br0">
      <inkml:brushProperty name="width" value="0.1" units="cm"/>
      <inkml:brushProperty name="height" value="0.1" units="cm"/>
    </inkml:brush>
  </inkml:definitions>
  <inkml:trace contextRef="#ctx0" brushRef="#br0">14858 9493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8T22:07:45.444"/>
    </inkml:context>
    <inkml:brush xml:id="br0">
      <inkml:brushProperty name="width" value="0.1" units="cm"/>
      <inkml:brushProperty name="height" value="0.1" units="cm"/>
    </inkml:brush>
  </inkml:definitions>
  <inkml:trace contextRef="#ctx0" brushRef="#br0">14858 9493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8T22:07:45.445"/>
    </inkml:context>
    <inkml:brush xml:id="br0">
      <inkml:brushProperty name="width" value="0.1" units="cm"/>
      <inkml:brushProperty name="height" value="0.1" units="cm"/>
    </inkml:brush>
  </inkml:definitions>
  <inkml:trace contextRef="#ctx0" brushRef="#br0">14858 9493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8T22:07:45.446"/>
    </inkml:context>
    <inkml:brush xml:id="br0">
      <inkml:brushProperty name="width" value="0.1" units="cm"/>
      <inkml:brushProperty name="height" value="0.1" units="cm"/>
    </inkml:brush>
  </inkml:definitions>
  <inkml:trace contextRef="#ctx0" brushRef="#br0">2153 3924 16383 0 0,'2'4'0'0'0,"0"1"0"0"0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8T22:07:45.446"/>
    </inkml:context>
    <inkml:brush xml:id="br0">
      <inkml:brushProperty name="width" value="0.1" units="cm"/>
      <inkml:brushProperty name="height" value="0.1" units="cm"/>
    </inkml:brush>
  </inkml:definitions>
  <inkml:trace contextRef="#ctx0" brushRef="#br0">2153 3924 16383 0 0,'2'4'0'0'0,"0"1"0"0"0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4T23:33:44.991"/>
    </inkml:context>
    <inkml:brush xml:id="br0">
      <inkml:brushProperty name="width" value="0.1" units="cm"/>
      <inkml:brushProperty name="height" value="0.1" units="cm"/>
    </inkml:brush>
  </inkml:definitions>
  <inkml:trace contextRef="#ctx0" brushRef="#br0">2139 2890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4T23:33:44.991"/>
    </inkml:context>
    <inkml:brush xml:id="br0">
      <inkml:brushProperty name="width" value="0.1" units="cm"/>
      <inkml:brushProperty name="height" value="0.1" units="cm"/>
    </inkml:brush>
  </inkml:definitions>
  <inkml:trace contextRef="#ctx0" brushRef="#br0">2139 2890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4T23:33:44.991"/>
    </inkml:context>
    <inkml:brush xml:id="br0">
      <inkml:brushProperty name="width" value="0.1" units="cm"/>
      <inkml:brushProperty name="height" value="0.1" units="cm"/>
    </inkml:brush>
  </inkml:definitions>
  <inkml:trace contextRef="#ctx0" brushRef="#br0">2139 2890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04T23:33:44.991"/>
    </inkml:context>
    <inkml:brush xml:id="br0">
      <inkml:brushProperty name="width" value="0.1" units="cm"/>
      <inkml:brushProperty name="height" value="0.1" units="cm"/>
    </inkml:brush>
  </inkml:definitions>
  <inkml:trace contextRef="#ctx0" brushRef="#br0">2139 2890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6017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8129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4136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405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79379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01170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961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6919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3091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46000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5573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199729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6342" y="5858156"/>
            <a:ext cx="12175658" cy="975470"/>
          </a:xfrm>
        </p:spPr>
        <p:txBody>
          <a:bodyPr vert="horz" lIns="91440" tIns="45720" rIns="91440" bIns="45720" rtlCol="0" anchor="t">
            <a:noAutofit/>
          </a:bodyPr>
          <a:lstStyle/>
          <a:p>
            <a:pPr algn="l"/>
            <a:r>
              <a:rPr lang="de-DE" sz="1800" b="1" i="1" err="1">
                <a:latin typeface="Aptos"/>
                <a:ea typeface="+mn-lt"/>
                <a:cs typeface="+mn-lt"/>
              </a:rPr>
              <a:t>Participantes</a:t>
            </a:r>
            <a:r>
              <a:rPr lang="de-DE" sz="1800" b="1" i="1">
                <a:latin typeface="Aptos"/>
                <a:ea typeface="+mn-lt"/>
                <a:cs typeface="+mn-lt"/>
              </a:rPr>
              <a:t>:</a:t>
            </a:r>
            <a:endParaRPr lang="pt-BR" sz="1800" b="1" i="1">
              <a:latin typeface="Aptos"/>
              <a:ea typeface="+mn-lt"/>
              <a:cs typeface="+mn-lt"/>
            </a:endParaRPr>
          </a:p>
          <a:p>
            <a:pPr algn="l"/>
            <a:r>
              <a:rPr lang="de-DE" sz="1800">
                <a:latin typeface="Aptos"/>
                <a:ea typeface="+mn-lt"/>
                <a:cs typeface="+mn-lt"/>
              </a:rPr>
              <a:t>Filipe </a:t>
            </a:r>
            <a:r>
              <a:rPr lang="de-DE" sz="1800" err="1">
                <a:latin typeface="Aptos"/>
                <a:ea typeface="+mn-lt"/>
                <a:cs typeface="+mn-lt"/>
              </a:rPr>
              <a:t>Acacio</a:t>
            </a:r>
            <a:r>
              <a:rPr lang="de-DE" sz="1800">
                <a:latin typeface="Aptos"/>
                <a:ea typeface="+mn-lt"/>
                <a:cs typeface="+mn-lt"/>
              </a:rPr>
              <a:t> Costa, João Oliveira, Grégory </a:t>
            </a:r>
            <a:r>
              <a:rPr lang="de-DE" sz="1800" err="1">
                <a:latin typeface="Aptos"/>
                <a:ea typeface="+mn-lt"/>
                <a:cs typeface="+mn-lt"/>
              </a:rPr>
              <a:t>Stevão</a:t>
            </a:r>
            <a:r>
              <a:rPr lang="de-DE" sz="1800">
                <a:latin typeface="Aptos"/>
                <a:ea typeface="+mn-lt"/>
                <a:cs typeface="+mn-lt"/>
              </a:rPr>
              <a:t> </a:t>
            </a:r>
            <a:r>
              <a:rPr lang="de-DE" sz="1800" err="1">
                <a:latin typeface="Aptos"/>
                <a:ea typeface="+mn-lt"/>
                <a:cs typeface="+mn-lt"/>
              </a:rPr>
              <a:t>Amilar</a:t>
            </a:r>
            <a:r>
              <a:rPr lang="de-DE" sz="1800">
                <a:latin typeface="Aptos"/>
                <a:ea typeface="+mn-lt"/>
                <a:cs typeface="+mn-lt"/>
              </a:rPr>
              <a:t> Costa, Fabiana Santos Soares, Viviane </a:t>
            </a:r>
            <a:r>
              <a:rPr lang="de-DE" sz="1800" err="1">
                <a:latin typeface="Aptos"/>
                <a:ea typeface="+mn-lt"/>
                <a:cs typeface="+mn-lt"/>
              </a:rPr>
              <a:t>Aparecida</a:t>
            </a:r>
            <a:r>
              <a:rPr lang="de-DE" sz="1800">
                <a:latin typeface="Aptos"/>
                <a:ea typeface="+mn-lt"/>
                <a:cs typeface="+mn-lt"/>
              </a:rPr>
              <a:t> Campos de Oliveira </a:t>
            </a:r>
            <a:r>
              <a:rPr lang="de-DE" sz="1800" err="1">
                <a:latin typeface="Aptos"/>
                <a:ea typeface="+mn-lt"/>
                <a:cs typeface="+mn-lt"/>
              </a:rPr>
              <a:t>Pertence</a:t>
            </a:r>
            <a:r>
              <a:rPr lang="de-DE" sz="1800">
                <a:latin typeface="Aptos"/>
                <a:ea typeface="+mn-lt"/>
                <a:cs typeface="+mn-lt"/>
              </a:rPr>
              <a:t>, Gabriel </a:t>
            </a:r>
            <a:r>
              <a:rPr lang="de-DE" sz="1800" err="1">
                <a:latin typeface="Aptos"/>
                <a:ea typeface="+mn-lt"/>
                <a:cs typeface="+mn-lt"/>
              </a:rPr>
              <a:t>Amorim</a:t>
            </a:r>
            <a:r>
              <a:rPr lang="de-DE" sz="1800">
                <a:latin typeface="Aptos"/>
                <a:ea typeface="+mn-lt"/>
                <a:cs typeface="+mn-lt"/>
              </a:rPr>
              <a:t> Santos Maia.</a:t>
            </a:r>
          </a:p>
        </p:txBody>
      </p:sp>
      <p:pic>
        <p:nvPicPr>
          <p:cNvPr id="5" name="Imagem 4" descr="Logotipo&#10;&#10;Descrição gerada automaticamente">
            <a:extLst>
              <a:ext uri="{FF2B5EF4-FFF2-40B4-BE49-F238E27FC236}">
                <a16:creationId xmlns:a16="http://schemas.microsoft.com/office/drawing/2014/main" id="{3898757F-DCC1-F76A-30D5-B058A75AC05B}"/>
              </a:ext>
            </a:extLst>
          </p:cNvPr>
          <p:cNvPicPr>
            <a:picLocks noChangeAspect="1"/>
          </p:cNvPicPr>
          <p:nvPr/>
        </p:nvPicPr>
        <p:blipFill>
          <a:blip r:embed="rId2"/>
          <a:stretch>
            <a:fillRect/>
          </a:stretch>
        </p:blipFill>
        <p:spPr>
          <a:xfrm>
            <a:off x="4084637" y="1077632"/>
            <a:ext cx="4054475" cy="4024313"/>
          </a:xfrm>
          <a:prstGeom prst="rect">
            <a:avLst/>
          </a:prstGeom>
        </p:spPr>
      </p:pic>
      <p:sp>
        <p:nvSpPr>
          <p:cNvPr id="6" name="CaixaDeTexto 5">
            <a:extLst>
              <a:ext uri="{FF2B5EF4-FFF2-40B4-BE49-F238E27FC236}">
                <a16:creationId xmlns:a16="http://schemas.microsoft.com/office/drawing/2014/main" id="{DAC1821C-D97B-2FE0-04AD-418231410F6B}"/>
              </a:ext>
            </a:extLst>
          </p:cNvPr>
          <p:cNvSpPr txBox="1"/>
          <p:nvPr/>
        </p:nvSpPr>
        <p:spPr>
          <a:xfrm>
            <a:off x="25400" y="128587"/>
            <a:ext cx="121650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err="1">
                <a:cs typeface="Segoe UI"/>
              </a:rPr>
              <a:t>Instituto</a:t>
            </a:r>
            <a:r>
              <a:rPr lang="de-DE" b="1">
                <a:cs typeface="Segoe UI"/>
              </a:rPr>
              <a:t> de </a:t>
            </a:r>
            <a:r>
              <a:rPr lang="de-DE" b="1" err="1">
                <a:cs typeface="Segoe UI"/>
              </a:rPr>
              <a:t>Informática</a:t>
            </a:r>
            <a:r>
              <a:rPr lang="de-DE" b="1">
                <a:cs typeface="Segoe UI"/>
              </a:rPr>
              <a:t> e </a:t>
            </a:r>
            <a:r>
              <a:rPr lang="de-DE" b="1" err="1">
                <a:cs typeface="Segoe UI"/>
              </a:rPr>
              <a:t>Ciências</a:t>
            </a:r>
            <a:r>
              <a:rPr lang="de-DE" b="1">
                <a:cs typeface="Segoe UI"/>
              </a:rPr>
              <a:t> </a:t>
            </a:r>
            <a:r>
              <a:rPr lang="de-DE" b="1" err="1">
                <a:cs typeface="Segoe UI"/>
              </a:rPr>
              <a:t>Exatas</a:t>
            </a:r>
            <a:r>
              <a:rPr lang="de-DE" b="1">
                <a:cs typeface="Segoe UI"/>
              </a:rPr>
              <a:t> – </a:t>
            </a:r>
            <a:r>
              <a:rPr lang="de-DE" b="1" err="1">
                <a:cs typeface="Segoe UI"/>
              </a:rPr>
              <a:t>Pontifícia</a:t>
            </a:r>
            <a:r>
              <a:rPr lang="de-DE" b="1">
                <a:cs typeface="Segoe UI"/>
              </a:rPr>
              <a:t> </a:t>
            </a:r>
            <a:r>
              <a:rPr lang="de-DE" b="1" err="1">
                <a:cs typeface="Segoe UI"/>
              </a:rPr>
              <a:t>Universidade</a:t>
            </a:r>
            <a:r>
              <a:rPr lang="de-DE" b="1">
                <a:cs typeface="Segoe UI"/>
              </a:rPr>
              <a:t> </a:t>
            </a:r>
            <a:r>
              <a:rPr lang="de-DE" b="1" err="1">
                <a:cs typeface="Segoe UI"/>
              </a:rPr>
              <a:t>Católica</a:t>
            </a:r>
            <a:r>
              <a:rPr lang="de-DE" b="1">
                <a:cs typeface="Segoe UI"/>
              </a:rPr>
              <a:t> de Minas Gerais ​ (PUC MINAS)</a:t>
            </a:r>
          </a:p>
          <a:p>
            <a:pPr algn="ctr"/>
            <a:r>
              <a:rPr lang="de-DE" b="1" err="1">
                <a:ea typeface="+mn-lt"/>
                <a:cs typeface="+mn-lt"/>
              </a:rPr>
              <a:t>Projeto</a:t>
            </a:r>
            <a:r>
              <a:rPr lang="de-DE" b="1">
                <a:ea typeface="+mn-lt"/>
                <a:cs typeface="+mn-lt"/>
              </a:rPr>
              <a:t>: </a:t>
            </a:r>
            <a:r>
              <a:rPr lang="de-DE" b="1" err="1">
                <a:ea typeface="+mn-lt"/>
                <a:cs typeface="+mn-lt"/>
              </a:rPr>
              <a:t>Aplicações</a:t>
            </a:r>
            <a:r>
              <a:rPr lang="de-DE" b="1">
                <a:ea typeface="+mn-lt"/>
                <a:cs typeface="+mn-lt"/>
              </a:rPr>
              <a:t> </a:t>
            </a:r>
            <a:r>
              <a:rPr lang="de-DE" b="1" err="1">
                <a:ea typeface="+mn-lt"/>
                <a:cs typeface="+mn-lt"/>
              </a:rPr>
              <a:t>para</a:t>
            </a:r>
            <a:r>
              <a:rPr lang="de-DE" b="1">
                <a:ea typeface="+mn-lt"/>
                <a:cs typeface="+mn-lt"/>
              </a:rPr>
              <a:t> </a:t>
            </a:r>
            <a:r>
              <a:rPr lang="de-DE" b="1" err="1">
                <a:ea typeface="+mn-lt"/>
                <a:cs typeface="+mn-lt"/>
              </a:rPr>
              <a:t>Processos</a:t>
            </a:r>
            <a:r>
              <a:rPr lang="de-DE" b="1">
                <a:ea typeface="+mn-lt"/>
                <a:cs typeface="+mn-lt"/>
              </a:rPr>
              <a:t> de </a:t>
            </a:r>
            <a:r>
              <a:rPr lang="de-DE" b="1" err="1">
                <a:ea typeface="+mn-lt"/>
                <a:cs typeface="+mn-lt"/>
              </a:rPr>
              <a:t>Negócios</a:t>
            </a:r>
            <a:r>
              <a:rPr lang="de-DE" b="1">
                <a:ea typeface="+mn-lt"/>
                <a:cs typeface="+mn-lt"/>
              </a:rPr>
              <a:t> - </a:t>
            </a:r>
            <a:r>
              <a:rPr lang="de-DE" b="1" err="1">
                <a:ea typeface="+mn-lt"/>
                <a:cs typeface="+mn-lt"/>
              </a:rPr>
              <a:t>Turma</a:t>
            </a:r>
            <a:r>
              <a:rPr lang="de-DE" b="1">
                <a:ea typeface="+mn-lt"/>
                <a:cs typeface="+mn-lt"/>
              </a:rPr>
              <a:t> 01 - 2024/1</a:t>
            </a:r>
            <a:endParaRPr lang="de-DE"/>
          </a:p>
        </p:txBody>
      </p:sp>
    </p:spTree>
    <p:extLst>
      <p:ext uri="{BB962C8B-B14F-4D97-AF65-F5344CB8AC3E}">
        <p14:creationId xmlns:p14="http://schemas.microsoft.com/office/powerpoint/2010/main" val="1895858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D7851CC-11E9-7CFD-F841-D9FE3C8B6D7B}"/>
              </a:ext>
            </a:extLst>
          </p:cNvPr>
          <p:cNvSpPr txBox="1"/>
          <p:nvPr/>
        </p:nvSpPr>
        <p:spPr>
          <a:xfrm>
            <a:off x="270340" y="2333"/>
            <a:ext cx="116471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600" b="1" err="1">
                <a:solidFill>
                  <a:srgbClr val="0D0D0D"/>
                </a:solidFill>
                <a:latin typeface="Aptos Display"/>
              </a:rPr>
              <a:t>Arquitetura</a:t>
            </a:r>
            <a:r>
              <a:rPr lang="de-DE" sz="3600" b="1">
                <a:solidFill>
                  <a:srgbClr val="0D0D0D"/>
                </a:solidFill>
                <a:latin typeface="Aptos Display"/>
              </a:rPr>
              <a:t> de </a:t>
            </a:r>
            <a:r>
              <a:rPr lang="de-DE" sz="3600" b="1" err="1">
                <a:solidFill>
                  <a:srgbClr val="0D0D0D"/>
                </a:solidFill>
                <a:latin typeface="Aptos Display"/>
              </a:rPr>
              <a:t>dados</a:t>
            </a:r>
            <a:r>
              <a:rPr lang="de-DE" sz="3600">
                <a:solidFill>
                  <a:srgbClr val="0D0D0D"/>
                </a:solidFill>
                <a:latin typeface="Aptos Display"/>
              </a:rPr>
              <a:t> da </a:t>
            </a:r>
            <a:r>
              <a:rPr lang="de-DE" sz="3600" err="1">
                <a:solidFill>
                  <a:srgbClr val="0D0D0D"/>
                </a:solidFill>
                <a:latin typeface="Aptos Display"/>
              </a:rPr>
              <a:t>solução</a:t>
            </a:r>
            <a:r>
              <a:rPr lang="de-DE" sz="3600">
                <a:solidFill>
                  <a:srgbClr val="0D0D0D"/>
                </a:solidFill>
                <a:latin typeface="Aptos Display"/>
              </a:rPr>
              <a:t> </a:t>
            </a:r>
            <a:r>
              <a:rPr lang="de-DE" sz="3600" err="1">
                <a:solidFill>
                  <a:srgbClr val="0D0D0D"/>
                </a:solidFill>
                <a:latin typeface="Aptos Display"/>
              </a:rPr>
              <a:t>desenvolvida</a:t>
            </a:r>
            <a:endParaRPr lang="pt-BR" sz="3600" err="1">
              <a:solidFill>
                <a:srgbClr val="0D0D0D"/>
              </a:solidFill>
              <a:latin typeface="Aptos Display"/>
            </a:endParaRPr>
          </a:p>
        </p:txBody>
      </p:sp>
      <p:pic>
        <p:nvPicPr>
          <p:cNvPr id="15" name="Imagem 14" descr="Logotipo&#10;&#10;Descrição gerada automaticamente">
            <a:extLst>
              <a:ext uri="{FF2B5EF4-FFF2-40B4-BE49-F238E27FC236}">
                <a16:creationId xmlns:a16="http://schemas.microsoft.com/office/drawing/2014/main" id="{C9B1CEF1-F0B1-205A-F55E-5573430674EF}"/>
              </a:ext>
            </a:extLst>
          </p:cNvPr>
          <p:cNvPicPr>
            <a:picLocks noChangeAspect="1"/>
          </p:cNvPicPr>
          <p:nvPr/>
        </p:nvPicPr>
        <p:blipFill>
          <a:blip r:embed="rId2"/>
          <a:stretch>
            <a:fillRect/>
          </a:stretch>
        </p:blipFill>
        <p:spPr>
          <a:xfrm>
            <a:off x="10876337" y="5313922"/>
            <a:ext cx="1196975" cy="1182688"/>
          </a:xfrm>
          <a:prstGeom prst="rect">
            <a:avLst/>
          </a:prstGeom>
        </p:spPr>
      </p:pic>
      <p:cxnSp>
        <p:nvCxnSpPr>
          <p:cNvPr id="5" name="Conector de Seta Reta 4">
            <a:extLst>
              <a:ext uri="{FF2B5EF4-FFF2-40B4-BE49-F238E27FC236}">
                <a16:creationId xmlns:a16="http://schemas.microsoft.com/office/drawing/2014/main" id="{FC9CC867-88FC-412D-DA2A-E0A94DDBD4F7}"/>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
        <p:nvSpPr>
          <p:cNvPr id="4" name="CaixaDeTexto 3">
            <a:extLst>
              <a:ext uri="{FF2B5EF4-FFF2-40B4-BE49-F238E27FC236}">
                <a16:creationId xmlns:a16="http://schemas.microsoft.com/office/drawing/2014/main" id="{F097C031-DCB8-2A77-C7CE-53E8AB76A3D5}"/>
              </a:ext>
            </a:extLst>
          </p:cNvPr>
          <p:cNvSpPr txBox="1"/>
          <p:nvPr/>
        </p:nvSpPr>
        <p:spPr>
          <a:xfrm>
            <a:off x="4926851" y="5907370"/>
            <a:ext cx="2331758" cy="4141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pt-BR" sz="2000" b="1">
                <a:solidFill>
                  <a:srgbClr val="000000"/>
                </a:solidFill>
                <a:latin typeface="Aptos Display"/>
                <a:ea typeface="+mn-lt"/>
                <a:cs typeface="Times New Roman"/>
              </a:rPr>
              <a:t>Modelo Relacional</a:t>
            </a:r>
          </a:p>
        </p:txBody>
      </p:sp>
      <p:pic>
        <p:nvPicPr>
          <p:cNvPr id="3" name="Imagem 2" descr="Interface gráfica do usuário, Aplicativo, Teams&#10;&#10;Descrição gerada automaticamente">
            <a:extLst>
              <a:ext uri="{FF2B5EF4-FFF2-40B4-BE49-F238E27FC236}">
                <a16:creationId xmlns:a16="http://schemas.microsoft.com/office/drawing/2014/main" id="{FEC124AF-CE8E-14C1-672B-47F88C47791B}"/>
              </a:ext>
            </a:extLst>
          </p:cNvPr>
          <p:cNvPicPr>
            <a:picLocks noChangeAspect="1"/>
          </p:cNvPicPr>
          <p:nvPr/>
        </p:nvPicPr>
        <p:blipFill>
          <a:blip r:embed="rId3"/>
          <a:stretch>
            <a:fillRect/>
          </a:stretch>
        </p:blipFill>
        <p:spPr>
          <a:xfrm>
            <a:off x="1326094" y="653143"/>
            <a:ext cx="9056772" cy="5829795"/>
          </a:xfrm>
          <a:prstGeom prst="rect">
            <a:avLst/>
          </a:prstGeom>
        </p:spPr>
      </p:pic>
    </p:spTree>
    <p:extLst>
      <p:ext uri="{BB962C8B-B14F-4D97-AF65-F5344CB8AC3E}">
        <p14:creationId xmlns:p14="http://schemas.microsoft.com/office/powerpoint/2010/main" val="73736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D7851CC-11E9-7CFD-F841-D9FE3C8B6D7B}"/>
              </a:ext>
            </a:extLst>
          </p:cNvPr>
          <p:cNvSpPr txBox="1"/>
          <p:nvPr/>
        </p:nvSpPr>
        <p:spPr>
          <a:xfrm>
            <a:off x="270340" y="2333"/>
            <a:ext cx="116471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600" b="1" err="1">
                <a:solidFill>
                  <a:srgbClr val="0D0D0D"/>
                </a:solidFill>
                <a:latin typeface="Aptos Display"/>
              </a:rPr>
              <a:t>Relatórios</a:t>
            </a:r>
            <a:r>
              <a:rPr lang="de-DE" sz="3600" b="1">
                <a:solidFill>
                  <a:srgbClr val="0D0D0D"/>
                </a:solidFill>
                <a:latin typeface="Aptos Display"/>
              </a:rPr>
              <a:t> </a:t>
            </a:r>
            <a:r>
              <a:rPr lang="de-DE" sz="3600" err="1">
                <a:solidFill>
                  <a:srgbClr val="0D0D0D"/>
                </a:solidFill>
                <a:latin typeface="Aptos Display"/>
              </a:rPr>
              <a:t>analíticos</a:t>
            </a:r>
            <a:endParaRPr lang="de-DE" sz="3600">
              <a:solidFill>
                <a:srgbClr val="0D0D0D"/>
              </a:solidFill>
              <a:latin typeface="Aptos Display"/>
            </a:endParaRPr>
          </a:p>
        </p:txBody>
      </p:sp>
      <p:pic>
        <p:nvPicPr>
          <p:cNvPr id="15" name="Imagem 14" descr="Logotipo&#10;&#10;Descrição gerada automaticamente">
            <a:extLst>
              <a:ext uri="{FF2B5EF4-FFF2-40B4-BE49-F238E27FC236}">
                <a16:creationId xmlns:a16="http://schemas.microsoft.com/office/drawing/2014/main" id="{C9B1CEF1-F0B1-205A-F55E-5573430674EF}"/>
              </a:ext>
            </a:extLst>
          </p:cNvPr>
          <p:cNvPicPr>
            <a:picLocks noChangeAspect="1"/>
          </p:cNvPicPr>
          <p:nvPr/>
        </p:nvPicPr>
        <p:blipFill>
          <a:blip r:embed="rId2"/>
          <a:stretch>
            <a:fillRect/>
          </a:stretch>
        </p:blipFill>
        <p:spPr>
          <a:xfrm>
            <a:off x="10876337" y="5313922"/>
            <a:ext cx="1196975" cy="1182688"/>
          </a:xfrm>
          <a:prstGeom prst="rect">
            <a:avLst/>
          </a:prstGeom>
        </p:spPr>
      </p:pic>
      <p:cxnSp>
        <p:nvCxnSpPr>
          <p:cNvPr id="5" name="Conector de Seta Reta 4">
            <a:extLst>
              <a:ext uri="{FF2B5EF4-FFF2-40B4-BE49-F238E27FC236}">
                <a16:creationId xmlns:a16="http://schemas.microsoft.com/office/drawing/2014/main" id="{FC9CC867-88FC-412D-DA2A-E0A94DDBD4F7}"/>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pic>
        <p:nvPicPr>
          <p:cNvPr id="2" name="Imagem 1" descr="Tabela&#10;&#10;Descrição gerada automaticamente">
            <a:extLst>
              <a:ext uri="{FF2B5EF4-FFF2-40B4-BE49-F238E27FC236}">
                <a16:creationId xmlns:a16="http://schemas.microsoft.com/office/drawing/2014/main" id="{27FE4022-63D9-B1C1-18D6-04928FC34367}"/>
              </a:ext>
            </a:extLst>
          </p:cNvPr>
          <p:cNvPicPr>
            <a:picLocks noChangeAspect="1"/>
          </p:cNvPicPr>
          <p:nvPr/>
        </p:nvPicPr>
        <p:blipFill rotWithShape="1">
          <a:blip r:embed="rId3"/>
          <a:srcRect l="588" t="2941" r="1004" b="226"/>
          <a:stretch/>
        </p:blipFill>
        <p:spPr>
          <a:xfrm>
            <a:off x="189099" y="1718143"/>
            <a:ext cx="11818472" cy="3354715"/>
          </a:xfrm>
          <a:prstGeom prst="rect">
            <a:avLst/>
          </a:prstGeom>
        </p:spPr>
      </p:pic>
      <p:sp>
        <p:nvSpPr>
          <p:cNvPr id="3" name="CaixaDeTexto 2">
            <a:extLst>
              <a:ext uri="{FF2B5EF4-FFF2-40B4-BE49-F238E27FC236}">
                <a16:creationId xmlns:a16="http://schemas.microsoft.com/office/drawing/2014/main" id="{B849D174-0DE3-A110-531C-4C5A4FF8B2A3}"/>
              </a:ext>
            </a:extLst>
          </p:cNvPr>
          <p:cNvSpPr txBox="1"/>
          <p:nvPr/>
        </p:nvSpPr>
        <p:spPr>
          <a:xfrm>
            <a:off x="286872" y="921870"/>
            <a:ext cx="11618256" cy="707886"/>
          </a:xfrm>
          <a:prstGeom prst="rect">
            <a:avLst/>
          </a:prstGeom>
        </p:spPr>
        <p:txBody>
          <a:bodyPr vert="horz" lIns="91440" tIns="45720" rIns="91440" bIns="45720" rtlCol="0" anchor="t">
            <a:noAutofit/>
          </a:bodyPr>
          <a:lstStyle/>
          <a:p>
            <a:pPr>
              <a:lnSpc>
                <a:spcPct val="90000"/>
              </a:lnSpc>
            </a:pPr>
            <a:r>
              <a:rPr lang="pt-BR" i="1">
                <a:solidFill>
                  <a:srgbClr val="000000"/>
                </a:solidFill>
                <a:latin typeface="Aptos Display"/>
                <a:ea typeface="+mn-lt"/>
                <a:cs typeface="Times New Roman"/>
              </a:rPr>
              <a:t>Relatório analítico de cadastro de usuários visando fornecer uma visão abrangente e acionável dos dados relacionados aos usuários:</a:t>
            </a:r>
          </a:p>
        </p:txBody>
      </p:sp>
    </p:spTree>
    <p:extLst>
      <p:ext uri="{BB962C8B-B14F-4D97-AF65-F5344CB8AC3E}">
        <p14:creationId xmlns:p14="http://schemas.microsoft.com/office/powerpoint/2010/main" val="50405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D7851CC-11E9-7CFD-F841-D9FE3C8B6D7B}"/>
              </a:ext>
            </a:extLst>
          </p:cNvPr>
          <p:cNvSpPr txBox="1"/>
          <p:nvPr/>
        </p:nvSpPr>
        <p:spPr>
          <a:xfrm>
            <a:off x="270340" y="2333"/>
            <a:ext cx="116471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600" b="1" err="1">
                <a:solidFill>
                  <a:srgbClr val="0D0D0D"/>
                </a:solidFill>
                <a:latin typeface="Aptos Display"/>
              </a:rPr>
              <a:t>Relatórios</a:t>
            </a:r>
            <a:r>
              <a:rPr lang="de-DE" sz="3600" b="1">
                <a:solidFill>
                  <a:srgbClr val="0D0D0D"/>
                </a:solidFill>
                <a:latin typeface="Aptos Display"/>
              </a:rPr>
              <a:t> </a:t>
            </a:r>
            <a:r>
              <a:rPr lang="de-DE" sz="3600" err="1">
                <a:solidFill>
                  <a:srgbClr val="0D0D0D"/>
                </a:solidFill>
                <a:latin typeface="Aptos Display"/>
              </a:rPr>
              <a:t>analíticos</a:t>
            </a:r>
            <a:endParaRPr lang="de-DE" sz="3600">
              <a:solidFill>
                <a:srgbClr val="0D0D0D"/>
              </a:solidFill>
              <a:latin typeface="Aptos Display"/>
            </a:endParaRPr>
          </a:p>
        </p:txBody>
      </p:sp>
      <p:pic>
        <p:nvPicPr>
          <p:cNvPr id="15" name="Imagem 14" descr="Logotipo&#10;&#10;Descrição gerada automaticamente">
            <a:extLst>
              <a:ext uri="{FF2B5EF4-FFF2-40B4-BE49-F238E27FC236}">
                <a16:creationId xmlns:a16="http://schemas.microsoft.com/office/drawing/2014/main" id="{C9B1CEF1-F0B1-205A-F55E-5573430674EF}"/>
              </a:ext>
            </a:extLst>
          </p:cNvPr>
          <p:cNvPicPr>
            <a:picLocks noChangeAspect="1"/>
          </p:cNvPicPr>
          <p:nvPr/>
        </p:nvPicPr>
        <p:blipFill>
          <a:blip r:embed="rId2"/>
          <a:stretch>
            <a:fillRect/>
          </a:stretch>
        </p:blipFill>
        <p:spPr>
          <a:xfrm>
            <a:off x="10876337" y="5313922"/>
            <a:ext cx="1196975" cy="1182688"/>
          </a:xfrm>
          <a:prstGeom prst="rect">
            <a:avLst/>
          </a:prstGeom>
        </p:spPr>
      </p:pic>
      <p:cxnSp>
        <p:nvCxnSpPr>
          <p:cNvPr id="5" name="Conector de Seta Reta 4">
            <a:extLst>
              <a:ext uri="{FF2B5EF4-FFF2-40B4-BE49-F238E27FC236}">
                <a16:creationId xmlns:a16="http://schemas.microsoft.com/office/drawing/2014/main" id="{FC9CC867-88FC-412D-DA2A-E0A94DDBD4F7}"/>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pic>
        <p:nvPicPr>
          <p:cNvPr id="2" name="Imagem 1" descr="Gráfico&#10;&#10;Descrição gerada automaticamente">
            <a:extLst>
              <a:ext uri="{FF2B5EF4-FFF2-40B4-BE49-F238E27FC236}">
                <a16:creationId xmlns:a16="http://schemas.microsoft.com/office/drawing/2014/main" id="{5B19E61C-903D-D2EC-69BD-C95643E2CC59}"/>
              </a:ext>
            </a:extLst>
          </p:cNvPr>
          <p:cNvPicPr>
            <a:picLocks noChangeAspect="1"/>
          </p:cNvPicPr>
          <p:nvPr/>
        </p:nvPicPr>
        <p:blipFill rotWithShape="1">
          <a:blip r:embed="rId3"/>
          <a:srcRect l="889" t="1939" r="1244" b="854"/>
          <a:stretch/>
        </p:blipFill>
        <p:spPr>
          <a:xfrm>
            <a:off x="857250" y="633413"/>
            <a:ext cx="9215450" cy="5867819"/>
          </a:xfrm>
          <a:prstGeom prst="rect">
            <a:avLst/>
          </a:prstGeom>
        </p:spPr>
      </p:pic>
      <p:sp>
        <p:nvSpPr>
          <p:cNvPr id="4" name="CaixaDeTexto 3">
            <a:extLst>
              <a:ext uri="{FF2B5EF4-FFF2-40B4-BE49-F238E27FC236}">
                <a16:creationId xmlns:a16="http://schemas.microsoft.com/office/drawing/2014/main" id="{E6C81513-067C-8805-0948-0B71520411EC}"/>
              </a:ext>
            </a:extLst>
          </p:cNvPr>
          <p:cNvSpPr txBox="1"/>
          <p:nvPr/>
        </p:nvSpPr>
        <p:spPr>
          <a:xfrm>
            <a:off x="8962559" y="2358557"/>
            <a:ext cx="3109256" cy="2719785"/>
          </a:xfrm>
          <a:prstGeom prst="rect">
            <a:avLst/>
          </a:prstGeom>
        </p:spPr>
        <p:txBody>
          <a:bodyPr vert="horz" lIns="91440" tIns="45720" rIns="91440" bIns="45720" rtlCol="0" anchor="t">
            <a:noAutofit/>
          </a:bodyPr>
          <a:lstStyle/>
          <a:p>
            <a:pPr>
              <a:lnSpc>
                <a:spcPct val="90000"/>
              </a:lnSpc>
            </a:pPr>
            <a:r>
              <a:rPr lang="pt-BR" i="1">
                <a:solidFill>
                  <a:srgbClr val="000000"/>
                </a:solidFill>
                <a:latin typeface="Aptos Display"/>
                <a:ea typeface="+mn-lt"/>
                <a:cs typeface="Times New Roman"/>
              </a:rPr>
              <a:t>Relatório analítico de status dos exemplares. No gráfico observamos que atualmente existem 2 livros com status aberto, e 4 livros com status concluído. </a:t>
            </a:r>
          </a:p>
        </p:txBody>
      </p:sp>
    </p:spTree>
    <p:extLst>
      <p:ext uri="{BB962C8B-B14F-4D97-AF65-F5344CB8AC3E}">
        <p14:creationId xmlns:p14="http://schemas.microsoft.com/office/powerpoint/2010/main" val="224856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D7851CC-11E9-7CFD-F841-D9FE3C8B6D7B}"/>
              </a:ext>
            </a:extLst>
          </p:cNvPr>
          <p:cNvSpPr txBox="1"/>
          <p:nvPr/>
        </p:nvSpPr>
        <p:spPr>
          <a:xfrm>
            <a:off x="270340" y="2333"/>
            <a:ext cx="116471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600" b="1" err="1">
                <a:solidFill>
                  <a:srgbClr val="0D0D0D"/>
                </a:solidFill>
                <a:latin typeface="Aptos Display"/>
              </a:rPr>
              <a:t>Relatórios</a:t>
            </a:r>
            <a:r>
              <a:rPr lang="de-DE" sz="3600" b="1">
                <a:solidFill>
                  <a:srgbClr val="0D0D0D"/>
                </a:solidFill>
                <a:latin typeface="Aptos Display"/>
              </a:rPr>
              <a:t> </a:t>
            </a:r>
            <a:r>
              <a:rPr lang="de-DE" sz="3600" err="1">
                <a:solidFill>
                  <a:srgbClr val="0D0D0D"/>
                </a:solidFill>
                <a:latin typeface="Aptos Display"/>
              </a:rPr>
              <a:t>analíticos</a:t>
            </a:r>
            <a:endParaRPr lang="de-DE" sz="3600">
              <a:solidFill>
                <a:srgbClr val="0D0D0D"/>
              </a:solidFill>
              <a:latin typeface="Aptos Display"/>
            </a:endParaRPr>
          </a:p>
        </p:txBody>
      </p:sp>
      <p:pic>
        <p:nvPicPr>
          <p:cNvPr id="15" name="Imagem 14" descr="Logotipo&#10;&#10;Descrição gerada automaticamente">
            <a:extLst>
              <a:ext uri="{FF2B5EF4-FFF2-40B4-BE49-F238E27FC236}">
                <a16:creationId xmlns:a16="http://schemas.microsoft.com/office/drawing/2014/main" id="{C9B1CEF1-F0B1-205A-F55E-5573430674EF}"/>
              </a:ext>
            </a:extLst>
          </p:cNvPr>
          <p:cNvPicPr>
            <a:picLocks noChangeAspect="1"/>
          </p:cNvPicPr>
          <p:nvPr/>
        </p:nvPicPr>
        <p:blipFill>
          <a:blip r:embed="rId2"/>
          <a:stretch>
            <a:fillRect/>
          </a:stretch>
        </p:blipFill>
        <p:spPr>
          <a:xfrm>
            <a:off x="10876337" y="5313922"/>
            <a:ext cx="1196975" cy="1182688"/>
          </a:xfrm>
          <a:prstGeom prst="rect">
            <a:avLst/>
          </a:prstGeom>
        </p:spPr>
      </p:pic>
      <p:cxnSp>
        <p:nvCxnSpPr>
          <p:cNvPr id="5" name="Conector de Seta Reta 4">
            <a:extLst>
              <a:ext uri="{FF2B5EF4-FFF2-40B4-BE49-F238E27FC236}">
                <a16:creationId xmlns:a16="http://schemas.microsoft.com/office/drawing/2014/main" id="{FC9CC867-88FC-412D-DA2A-E0A94DDBD4F7}"/>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pic>
        <p:nvPicPr>
          <p:cNvPr id="3" name="Imagem 2" descr="Gráfico&#10;&#10;Descrição gerada automaticamente">
            <a:extLst>
              <a:ext uri="{FF2B5EF4-FFF2-40B4-BE49-F238E27FC236}">
                <a16:creationId xmlns:a16="http://schemas.microsoft.com/office/drawing/2014/main" id="{011E90E1-DBBD-9A66-0833-88046A12F469}"/>
              </a:ext>
            </a:extLst>
          </p:cNvPr>
          <p:cNvPicPr>
            <a:picLocks noChangeAspect="1"/>
          </p:cNvPicPr>
          <p:nvPr/>
        </p:nvPicPr>
        <p:blipFill rotWithShape="1">
          <a:blip r:embed="rId3"/>
          <a:srcRect l="492" t="1149" r="1205" b="1702"/>
          <a:stretch/>
        </p:blipFill>
        <p:spPr>
          <a:xfrm>
            <a:off x="381000" y="509587"/>
            <a:ext cx="9461509" cy="6101901"/>
          </a:xfrm>
          <a:prstGeom prst="rect">
            <a:avLst/>
          </a:prstGeom>
        </p:spPr>
      </p:pic>
      <p:sp>
        <p:nvSpPr>
          <p:cNvPr id="2" name="CaixaDeTexto 1">
            <a:extLst>
              <a:ext uri="{FF2B5EF4-FFF2-40B4-BE49-F238E27FC236}">
                <a16:creationId xmlns:a16="http://schemas.microsoft.com/office/drawing/2014/main" id="{9809BF7C-8638-8321-B3BC-4F37D2235466}"/>
              </a:ext>
            </a:extLst>
          </p:cNvPr>
          <p:cNvSpPr txBox="1"/>
          <p:nvPr/>
        </p:nvSpPr>
        <p:spPr>
          <a:xfrm>
            <a:off x="8923338" y="2597150"/>
            <a:ext cx="3116263" cy="1929271"/>
          </a:xfrm>
          <a:prstGeom prst="rect">
            <a:avLst/>
          </a:prstGeom>
        </p:spPr>
        <p:txBody>
          <a:bodyPr vert="horz" lIns="91440" tIns="45720" rIns="91440" bIns="45720" rtlCol="0" anchor="t">
            <a:noAutofit/>
          </a:bodyPr>
          <a:lstStyle/>
          <a:p>
            <a:pPr>
              <a:lnSpc>
                <a:spcPct val="90000"/>
              </a:lnSpc>
            </a:pPr>
            <a:r>
              <a:rPr lang="pt-BR" i="1">
                <a:solidFill>
                  <a:srgbClr val="000000"/>
                </a:solidFill>
                <a:latin typeface="Aptos Display"/>
                <a:ea typeface="+mn-lt"/>
                <a:cs typeface="Times New Roman"/>
              </a:rPr>
              <a:t>Índice de livros danificados e devoluções no prazo (em %). </a:t>
            </a:r>
            <a:endParaRPr lang="pt-BR"/>
          </a:p>
          <a:p>
            <a:pPr>
              <a:lnSpc>
                <a:spcPct val="90000"/>
              </a:lnSpc>
            </a:pPr>
            <a:r>
              <a:rPr lang="pt-BR" i="1">
                <a:solidFill>
                  <a:srgbClr val="000000"/>
                </a:solidFill>
                <a:latin typeface="Aptos Display"/>
                <a:ea typeface="+mn-lt"/>
                <a:cs typeface="Times New Roman"/>
              </a:rPr>
              <a:t>A esquerda temos os </a:t>
            </a:r>
            <a:r>
              <a:rPr lang="pt-BR" b="1" i="1">
                <a:solidFill>
                  <a:srgbClr val="000000"/>
                </a:solidFill>
                <a:latin typeface="Aptos Display"/>
                <a:ea typeface="+mn-lt"/>
                <a:cs typeface="Times New Roman"/>
              </a:rPr>
              <a:t>exemplares danificados em %,</a:t>
            </a:r>
            <a:r>
              <a:rPr lang="pt-BR" i="1">
                <a:solidFill>
                  <a:srgbClr val="000000"/>
                </a:solidFill>
                <a:latin typeface="Aptos Display"/>
                <a:ea typeface="+mn-lt"/>
                <a:cs typeface="Times New Roman"/>
              </a:rPr>
              <a:t> e a direita as devoluções no prazo (também em %)</a:t>
            </a:r>
            <a:endParaRPr lang="pt-BR"/>
          </a:p>
        </p:txBody>
      </p:sp>
    </p:spTree>
    <p:extLst>
      <p:ext uri="{BB962C8B-B14F-4D97-AF65-F5344CB8AC3E}">
        <p14:creationId xmlns:p14="http://schemas.microsoft.com/office/powerpoint/2010/main" val="365878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D7851CC-11E9-7CFD-F841-D9FE3C8B6D7B}"/>
              </a:ext>
            </a:extLst>
          </p:cNvPr>
          <p:cNvSpPr txBox="1"/>
          <p:nvPr/>
        </p:nvSpPr>
        <p:spPr>
          <a:xfrm>
            <a:off x="270340" y="2333"/>
            <a:ext cx="116471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600" b="1" err="1">
                <a:solidFill>
                  <a:srgbClr val="0D0D0D"/>
                </a:solidFill>
                <a:latin typeface="Aptos Display"/>
              </a:rPr>
              <a:t>Indicadores</a:t>
            </a:r>
            <a:r>
              <a:rPr lang="de-DE" sz="3600" b="1">
                <a:solidFill>
                  <a:srgbClr val="0D0D0D"/>
                </a:solidFill>
                <a:latin typeface="Aptos Display"/>
              </a:rPr>
              <a:t> de </a:t>
            </a:r>
            <a:r>
              <a:rPr lang="de-DE" sz="3600" b="1" err="1">
                <a:solidFill>
                  <a:srgbClr val="0D0D0D"/>
                </a:solidFill>
                <a:latin typeface="Aptos Display"/>
              </a:rPr>
              <a:t>desempenho</a:t>
            </a:r>
            <a:r>
              <a:rPr lang="de-DE" sz="3600" b="1">
                <a:solidFill>
                  <a:srgbClr val="0D0D0D"/>
                </a:solidFill>
                <a:latin typeface="Aptos Display"/>
              </a:rPr>
              <a:t> </a:t>
            </a:r>
            <a:endParaRPr lang="de-DE" sz="3600">
              <a:solidFill>
                <a:srgbClr val="0D0D0D"/>
              </a:solidFill>
              <a:latin typeface="Aptos Display"/>
            </a:endParaRPr>
          </a:p>
        </p:txBody>
      </p:sp>
      <p:pic>
        <p:nvPicPr>
          <p:cNvPr id="15" name="Imagem 14" descr="Logotipo&#10;&#10;Descrição gerada automaticamente">
            <a:extLst>
              <a:ext uri="{FF2B5EF4-FFF2-40B4-BE49-F238E27FC236}">
                <a16:creationId xmlns:a16="http://schemas.microsoft.com/office/drawing/2014/main" id="{C9B1CEF1-F0B1-205A-F55E-5573430674EF}"/>
              </a:ext>
            </a:extLst>
          </p:cNvPr>
          <p:cNvPicPr>
            <a:picLocks noChangeAspect="1"/>
          </p:cNvPicPr>
          <p:nvPr/>
        </p:nvPicPr>
        <p:blipFill>
          <a:blip r:embed="rId2"/>
          <a:stretch>
            <a:fillRect/>
          </a:stretch>
        </p:blipFill>
        <p:spPr>
          <a:xfrm>
            <a:off x="10876337" y="5313922"/>
            <a:ext cx="1196975" cy="1182688"/>
          </a:xfrm>
          <a:prstGeom prst="rect">
            <a:avLst/>
          </a:prstGeom>
        </p:spPr>
      </p:pic>
      <p:cxnSp>
        <p:nvCxnSpPr>
          <p:cNvPr id="5" name="Conector de Seta Reta 4">
            <a:extLst>
              <a:ext uri="{FF2B5EF4-FFF2-40B4-BE49-F238E27FC236}">
                <a16:creationId xmlns:a16="http://schemas.microsoft.com/office/drawing/2014/main" id="{FC9CC867-88FC-412D-DA2A-E0A94DDBD4F7}"/>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
        <p:nvSpPr>
          <p:cNvPr id="2" name="CaixaDeTexto 1">
            <a:extLst>
              <a:ext uri="{FF2B5EF4-FFF2-40B4-BE49-F238E27FC236}">
                <a16:creationId xmlns:a16="http://schemas.microsoft.com/office/drawing/2014/main" id="{852C4840-B691-EE14-8A6D-9171BC291405}"/>
              </a:ext>
            </a:extLst>
          </p:cNvPr>
          <p:cNvSpPr txBox="1"/>
          <p:nvPr/>
        </p:nvSpPr>
        <p:spPr>
          <a:xfrm>
            <a:off x="630518" y="652929"/>
            <a:ext cx="11282082" cy="923330"/>
          </a:xfrm>
          <a:prstGeom prst="rect">
            <a:avLst/>
          </a:prstGeom>
        </p:spPr>
        <p:txBody>
          <a:bodyPr vert="horz" lIns="91440" tIns="45720" rIns="91440" bIns="45720" rtlCol="0" anchor="t">
            <a:noAutofit/>
          </a:bodyPr>
          <a:lstStyle/>
          <a:p>
            <a:pPr algn="just"/>
            <a:r>
              <a:rPr lang="pt-BR" i="1">
                <a:solidFill>
                  <a:srgbClr val="000000"/>
                </a:solidFill>
                <a:latin typeface="Aptos Display"/>
                <a:ea typeface="+mn-lt"/>
                <a:cs typeface="Times New Roman"/>
              </a:rPr>
              <a:t>Com os indicadores identificados a partir dos relatórios analíticos desenvolvidos, é possível monitorar os processos de maneira mais efetiva, auxiliando na identificação de áreas ou processos que precisem de melhorias, além de embasar com dados a tomada de decisão para otimizar o funcionamento da Biblioteca.</a:t>
            </a:r>
          </a:p>
        </p:txBody>
      </p:sp>
      <p:graphicFrame>
        <p:nvGraphicFramePr>
          <p:cNvPr id="14" name="Tabela 13">
            <a:extLst>
              <a:ext uri="{FF2B5EF4-FFF2-40B4-BE49-F238E27FC236}">
                <a16:creationId xmlns:a16="http://schemas.microsoft.com/office/drawing/2014/main" id="{48E55B5F-EE59-89A8-1427-527EBCCB3E3E}"/>
              </a:ext>
            </a:extLst>
          </p:cNvPr>
          <p:cNvGraphicFramePr>
            <a:graphicFrameLocks noGrp="1"/>
          </p:cNvGraphicFramePr>
          <p:nvPr>
            <p:extLst>
              <p:ext uri="{D42A27DB-BD31-4B8C-83A1-F6EECF244321}">
                <p14:modId xmlns:p14="http://schemas.microsoft.com/office/powerpoint/2010/main" val="1383543097"/>
              </p:ext>
            </p:extLst>
          </p:nvPr>
        </p:nvGraphicFramePr>
        <p:xfrm>
          <a:off x="1074271" y="1711549"/>
          <a:ext cx="9804398" cy="4403090"/>
        </p:xfrm>
        <a:graphic>
          <a:graphicData uri="http://schemas.openxmlformats.org/drawingml/2006/table">
            <a:tbl>
              <a:tblPr bandRow="1">
                <a:tableStyleId>{5C22544A-7EE6-4342-B048-85BDC9FD1C3A}</a:tableStyleId>
              </a:tblPr>
              <a:tblGrid>
                <a:gridCol w="1358900">
                  <a:extLst>
                    <a:ext uri="{9D8B030D-6E8A-4147-A177-3AD203B41FA5}">
                      <a16:colId xmlns:a16="http://schemas.microsoft.com/office/drawing/2014/main" val="138660396"/>
                    </a:ext>
                  </a:extLst>
                </a:gridCol>
                <a:gridCol w="2032000">
                  <a:extLst>
                    <a:ext uri="{9D8B030D-6E8A-4147-A177-3AD203B41FA5}">
                      <a16:colId xmlns:a16="http://schemas.microsoft.com/office/drawing/2014/main" val="7571561"/>
                    </a:ext>
                  </a:extLst>
                </a:gridCol>
                <a:gridCol w="1727199">
                  <a:extLst>
                    <a:ext uri="{9D8B030D-6E8A-4147-A177-3AD203B41FA5}">
                      <a16:colId xmlns:a16="http://schemas.microsoft.com/office/drawing/2014/main" val="562678501"/>
                    </a:ext>
                  </a:extLst>
                </a:gridCol>
                <a:gridCol w="2019299">
                  <a:extLst>
                    <a:ext uri="{9D8B030D-6E8A-4147-A177-3AD203B41FA5}">
                      <a16:colId xmlns:a16="http://schemas.microsoft.com/office/drawing/2014/main" val="1721265487"/>
                    </a:ext>
                  </a:extLst>
                </a:gridCol>
                <a:gridCol w="1365250">
                  <a:extLst>
                    <a:ext uri="{9D8B030D-6E8A-4147-A177-3AD203B41FA5}">
                      <a16:colId xmlns:a16="http://schemas.microsoft.com/office/drawing/2014/main" val="332471999"/>
                    </a:ext>
                  </a:extLst>
                </a:gridCol>
                <a:gridCol w="1301750">
                  <a:extLst>
                    <a:ext uri="{9D8B030D-6E8A-4147-A177-3AD203B41FA5}">
                      <a16:colId xmlns:a16="http://schemas.microsoft.com/office/drawing/2014/main" val="3138656528"/>
                    </a:ext>
                  </a:extLst>
                </a:gridCol>
              </a:tblGrid>
              <a:tr h="431800">
                <a:tc>
                  <a:txBody>
                    <a:bodyPr/>
                    <a:lstStyle/>
                    <a:p>
                      <a:pPr algn="ctr" fontAlgn="ctr"/>
                      <a:r>
                        <a:rPr lang="pt-BR" sz="1400" b="1">
                          <a:effectLst/>
                          <a:latin typeface="Times New Roman"/>
                        </a:rPr>
                        <a:t>Indicador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400" b="1">
                          <a:effectLst/>
                          <a:latin typeface="Times New Roman"/>
                        </a:rPr>
                        <a:t>Objetivo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400" b="1">
                          <a:effectLst/>
                          <a:latin typeface="Times New Roman"/>
                        </a:rPr>
                        <a:t>Descrição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400" b="1">
                          <a:effectLst/>
                          <a:latin typeface="Times New Roman"/>
                        </a:rPr>
                        <a:t>Fórmula de cálculo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400" b="1">
                          <a:effectLst/>
                          <a:latin typeface="Times New Roman"/>
                        </a:rPr>
                        <a:t>Fontes de dados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400" b="1">
                          <a:effectLst/>
                          <a:latin typeface="Times New Roman"/>
                        </a:rPr>
                        <a:t>Perspectiva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5282000"/>
                  </a:ext>
                </a:extLst>
              </a:tr>
              <a:tr h="698500">
                <a:tc>
                  <a:txBody>
                    <a:bodyPr/>
                    <a:lstStyle/>
                    <a:p>
                      <a:pPr algn="ctr" fontAlgn="ctr"/>
                      <a:r>
                        <a:rPr lang="pt-BR" sz="1200">
                          <a:effectLst/>
                          <a:latin typeface="Calibri"/>
                        </a:rPr>
                        <a:t>Taxa de Empréstimo de Livros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ctr"/>
                      <a:r>
                        <a:rPr lang="pt-BR" sz="1200">
                          <a:effectLst/>
                          <a:latin typeface="Calibri"/>
                        </a:rPr>
                        <a:t>Medir a frequência de uso/empréstimos e movimentação de estoque.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Percentual de livros emprestados em relação ao total de livros da Biblioteca.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pt-BR" sz="1200">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Tabela de Gestão de Livros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Processos Internos.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9766952"/>
                  </a:ext>
                </a:extLst>
              </a:tr>
              <a:tr h="596900">
                <a:tc>
                  <a:txBody>
                    <a:bodyPr/>
                    <a:lstStyle/>
                    <a:p>
                      <a:pPr algn="ctr" fontAlgn="ctr"/>
                      <a:r>
                        <a:rPr lang="pt-BR" sz="1200">
                          <a:effectLst/>
                          <a:latin typeface="Calibri"/>
                        </a:rPr>
                        <a:t>Tempo Médio de Empréstimo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Medir a duração média dos empréstimos.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Média de dias que os livros ficam emprestados.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pt-BR" sz="1200">
                          <a:effectLst/>
                          <a:latin typeface="Calibri"/>
                        </a:rPr>
                        <a:t>Total de dias de empréstimo/Total de empréstimos.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Tabela de Gestão de Livros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Movimentação do Estoque.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2814276"/>
                  </a:ext>
                </a:extLst>
              </a:tr>
              <a:tr h="596900">
                <a:tc>
                  <a:txBody>
                    <a:bodyPr/>
                    <a:lstStyle/>
                    <a:p>
                      <a:pPr algn="ctr" fontAlgn="ctr"/>
                      <a:r>
                        <a:rPr lang="pt-BR" sz="1200">
                          <a:effectLst/>
                          <a:latin typeface="Calibri"/>
                        </a:rPr>
                        <a:t>Índice de Multas por atraso.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Medir a frequência dos atrasos nas devoluções.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Média das multas aplicadas.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pt-BR" sz="1200">
                          <a:effectLst/>
                          <a:latin typeface="Calibri"/>
                        </a:rPr>
                        <a:t>Total de Multas Aplicadas</a:t>
                      </a:r>
                      <a:r>
                        <a:rPr lang="pt-BR" sz="1200" b="1">
                          <a:effectLst/>
                          <a:latin typeface="Calibri"/>
                        </a:rPr>
                        <a:t>/</a:t>
                      </a:r>
                      <a:r>
                        <a:rPr lang="pt-BR" sz="1200" kern="1200" noProof="0" err="1">
                          <a:solidFill>
                            <a:schemeClr val="dk1"/>
                          </a:solidFill>
                          <a:effectLst/>
                          <a:latin typeface="Calibri"/>
                          <a:ea typeface="+mn-ea"/>
                          <a:cs typeface="+mn-cs"/>
                        </a:rPr>
                        <a:t>Qtd</a:t>
                      </a:r>
                      <a:r>
                        <a:rPr lang="pt-BR" sz="1200" kern="1200" noProof="0">
                          <a:solidFill>
                            <a:schemeClr val="dk1"/>
                          </a:solidFill>
                          <a:effectLst/>
                          <a:latin typeface="Calibri"/>
                          <a:ea typeface="+mn-ea"/>
                          <a:cs typeface="+mn-cs"/>
                        </a:rPr>
                        <a:t> de Devoluções</a:t>
                      </a:r>
                      <a:endParaRPr lang="pt-BR" sz="1200" kern="1200">
                        <a:solidFill>
                          <a:schemeClr val="dk1"/>
                        </a:solidFill>
                        <a:effectLst/>
                        <a:latin typeface="Calibri"/>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Tabela de Devolução de Livros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Processos Financeiros.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6366447"/>
                  </a:ext>
                </a:extLst>
              </a:tr>
              <a:tr h="698500">
                <a:tc>
                  <a:txBody>
                    <a:bodyPr/>
                    <a:lstStyle/>
                    <a:p>
                      <a:pPr algn="ctr" fontAlgn="ctr"/>
                      <a:r>
                        <a:rPr lang="pt-BR" sz="1200">
                          <a:effectLst/>
                          <a:latin typeface="Calibri"/>
                        </a:rPr>
                        <a:t>Distribuição Geográfica dos Usuários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Identificar a distribuição demográfica dos usuários cadastrados na Biblioteca.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Percentual de usuários por região.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pt-BR" sz="1200">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Tabela de Cadastro de Usuários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Usuários por Região.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4722236"/>
                  </a:ext>
                </a:extLst>
              </a:tr>
              <a:tr h="596900">
                <a:tc>
                  <a:txBody>
                    <a:bodyPr/>
                    <a:lstStyle/>
                    <a:p>
                      <a:pPr algn="ctr" fontAlgn="ctr"/>
                      <a:r>
                        <a:rPr lang="pt-BR" sz="1200">
                          <a:effectLst/>
                          <a:latin typeface="Calibri"/>
                        </a:rPr>
                        <a:t>Índice de Livros Danificados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Monitorar condição física dos livros do acervo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Percentual de livros danificados em relação ao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pt-BR" sz="1200">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Tabela Gestão de Livros e Devolução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Qualidade do acervo.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2369554"/>
                  </a:ext>
                </a:extLst>
              </a:tr>
              <a:tr h="596900">
                <a:tc>
                  <a:txBody>
                    <a:bodyPr/>
                    <a:lstStyle/>
                    <a:p>
                      <a:pPr algn="ctr" fontAlgn="ctr"/>
                      <a:r>
                        <a:rPr lang="pt-BR" sz="1200">
                          <a:effectLst/>
                          <a:latin typeface="Calibri"/>
                        </a:rPr>
                        <a:t>Percentual de Devoluções no Prazo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Análise da pontualidade na devolução dos livros.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Percentual de livros devolvidos em relação ao total de livros emprestados.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pt-BR" sz="1200">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Tabela de Devolução de Livros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200">
                          <a:effectLst/>
                          <a:latin typeface="Calibri"/>
                        </a:rPr>
                        <a:t>Processos Internos.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2176914"/>
                  </a:ext>
                </a:extLst>
              </a:tr>
            </a:tbl>
          </a:graphicData>
        </a:graphic>
      </p:graphicFrame>
      <p:graphicFrame>
        <p:nvGraphicFramePr>
          <p:cNvPr id="26" name="Tabela 25">
            <a:extLst>
              <a:ext uri="{FF2B5EF4-FFF2-40B4-BE49-F238E27FC236}">
                <a16:creationId xmlns:a16="http://schemas.microsoft.com/office/drawing/2014/main" id="{1718B548-4E63-5C45-158A-37BB947F5E7E}"/>
              </a:ext>
            </a:extLst>
          </p:cNvPr>
          <p:cNvGraphicFramePr>
            <a:graphicFrameLocks noGrp="1"/>
          </p:cNvGraphicFramePr>
          <p:nvPr>
            <p:extLst>
              <p:ext uri="{D42A27DB-BD31-4B8C-83A1-F6EECF244321}">
                <p14:modId xmlns:p14="http://schemas.microsoft.com/office/powerpoint/2010/main" val="2633592596"/>
              </p:ext>
            </p:extLst>
          </p:nvPr>
        </p:nvGraphicFramePr>
        <p:xfrm>
          <a:off x="6297332" y="2232379"/>
          <a:ext cx="1609723" cy="421005"/>
        </p:xfrm>
        <a:graphic>
          <a:graphicData uri="http://schemas.openxmlformats.org/drawingml/2006/table">
            <a:tbl>
              <a:tblPr bandRow="1">
                <a:tableStyleId>{5C22544A-7EE6-4342-B048-85BDC9FD1C3A}</a:tableStyleId>
              </a:tblPr>
              <a:tblGrid>
                <a:gridCol w="1609723">
                  <a:extLst>
                    <a:ext uri="{9D8B030D-6E8A-4147-A177-3AD203B41FA5}">
                      <a16:colId xmlns:a16="http://schemas.microsoft.com/office/drawing/2014/main" val="2641228027"/>
                    </a:ext>
                  </a:extLst>
                </a:gridCol>
              </a:tblGrid>
              <a:tr h="190500">
                <a:tc>
                  <a:txBody>
                    <a:bodyPr/>
                    <a:lstStyle/>
                    <a:p>
                      <a:pPr fontAlgn="ctr"/>
                      <a:r>
                        <a:rPr lang="pt-BR" sz="1200" b="1" i="1">
                          <a:effectLst/>
                          <a:latin typeface="Aptos Narrow" panose="020B0004020202020204" pitchFamily="34" charset="0"/>
                        </a:rPr>
                        <a:t>qte livros emprestados</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7310315"/>
                  </a:ext>
                </a:extLst>
              </a:tr>
              <a:tr h="228600">
                <a:tc>
                  <a:txBody>
                    <a:bodyPr/>
                    <a:lstStyle/>
                    <a:p>
                      <a:pPr fontAlgn="ctr"/>
                      <a:r>
                        <a:rPr lang="pt-BR" sz="1200" b="1" i="1">
                          <a:effectLst/>
                          <a:latin typeface="Aptos Narrow" panose="020B0004020202020204" pitchFamily="34" charset="0"/>
                        </a:rPr>
                        <a:t>total de livros disponiveis</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657554112"/>
                  </a:ext>
                </a:extLst>
              </a:tr>
            </a:tbl>
          </a:graphicData>
        </a:graphic>
      </p:graphicFrame>
      <p:graphicFrame>
        <p:nvGraphicFramePr>
          <p:cNvPr id="30" name="Tabela 29">
            <a:extLst>
              <a:ext uri="{FF2B5EF4-FFF2-40B4-BE49-F238E27FC236}">
                <a16:creationId xmlns:a16="http://schemas.microsoft.com/office/drawing/2014/main" id="{995F774C-52FB-BF2C-88FF-0C9DBE4BBA31}"/>
              </a:ext>
            </a:extLst>
          </p:cNvPr>
          <p:cNvGraphicFramePr>
            <a:graphicFrameLocks noGrp="1"/>
          </p:cNvGraphicFramePr>
          <p:nvPr>
            <p:extLst>
              <p:ext uri="{D42A27DB-BD31-4B8C-83A1-F6EECF244321}">
                <p14:modId xmlns:p14="http://schemas.microsoft.com/office/powerpoint/2010/main" val="2622848715"/>
              </p:ext>
            </p:extLst>
          </p:nvPr>
        </p:nvGraphicFramePr>
        <p:xfrm>
          <a:off x="6224867" y="4177646"/>
          <a:ext cx="1746262" cy="406400"/>
        </p:xfrm>
        <a:graphic>
          <a:graphicData uri="http://schemas.openxmlformats.org/drawingml/2006/table">
            <a:tbl>
              <a:tblPr bandRow="1">
                <a:tableStyleId>{5C22544A-7EE6-4342-B048-85BDC9FD1C3A}</a:tableStyleId>
              </a:tblPr>
              <a:tblGrid>
                <a:gridCol w="1746262">
                  <a:extLst>
                    <a:ext uri="{9D8B030D-6E8A-4147-A177-3AD203B41FA5}">
                      <a16:colId xmlns:a16="http://schemas.microsoft.com/office/drawing/2014/main" val="495962591"/>
                    </a:ext>
                  </a:extLst>
                </a:gridCol>
              </a:tblGrid>
              <a:tr h="215900">
                <a:tc>
                  <a:txBody>
                    <a:bodyPr/>
                    <a:lstStyle/>
                    <a:p>
                      <a:pPr fontAlgn="b"/>
                      <a:r>
                        <a:rPr lang="pt-BR" sz="1000" b="1" i="1">
                          <a:effectLst/>
                          <a:latin typeface="Aptos Narrow"/>
                        </a:rPr>
                        <a:t>nº usuários em região específica</a:t>
                      </a:r>
                    </a:p>
                  </a:txBody>
                  <a:tcPr marL="9525" marR="9525" marT="9525" marB="0" anchor="b">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293723"/>
                  </a:ext>
                </a:extLst>
              </a:tr>
              <a:tr h="190500">
                <a:tc>
                  <a:txBody>
                    <a:bodyPr/>
                    <a:lstStyle/>
                    <a:p>
                      <a:pPr fontAlgn="b"/>
                      <a:r>
                        <a:rPr lang="pt-BR" sz="1000" b="1" i="1">
                          <a:effectLst/>
                          <a:latin typeface="Aptos Narrow"/>
                        </a:rPr>
                        <a:t>Total de usuários</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81244203"/>
                  </a:ext>
                </a:extLst>
              </a:tr>
            </a:tbl>
          </a:graphicData>
        </a:graphic>
      </p:graphicFrame>
      <p:graphicFrame>
        <p:nvGraphicFramePr>
          <p:cNvPr id="32" name="Tabela 31">
            <a:extLst>
              <a:ext uri="{FF2B5EF4-FFF2-40B4-BE49-F238E27FC236}">
                <a16:creationId xmlns:a16="http://schemas.microsoft.com/office/drawing/2014/main" id="{C6788E65-CCF6-FEE7-E296-5B7F86F4C1E1}"/>
              </a:ext>
            </a:extLst>
          </p:cNvPr>
          <p:cNvGraphicFramePr>
            <a:graphicFrameLocks noGrp="1"/>
          </p:cNvGraphicFramePr>
          <p:nvPr>
            <p:extLst>
              <p:ext uri="{D42A27DB-BD31-4B8C-83A1-F6EECF244321}">
                <p14:modId xmlns:p14="http://schemas.microsoft.com/office/powerpoint/2010/main" val="3222471050"/>
              </p:ext>
            </p:extLst>
          </p:nvPr>
        </p:nvGraphicFramePr>
        <p:xfrm>
          <a:off x="6385485" y="4767524"/>
          <a:ext cx="1428738" cy="406400"/>
        </p:xfrm>
        <a:graphic>
          <a:graphicData uri="http://schemas.openxmlformats.org/drawingml/2006/table">
            <a:tbl>
              <a:tblPr bandRow="1">
                <a:tableStyleId>{5C22544A-7EE6-4342-B048-85BDC9FD1C3A}</a:tableStyleId>
              </a:tblPr>
              <a:tblGrid>
                <a:gridCol w="1428738">
                  <a:extLst>
                    <a:ext uri="{9D8B030D-6E8A-4147-A177-3AD203B41FA5}">
                      <a16:colId xmlns:a16="http://schemas.microsoft.com/office/drawing/2014/main" val="24643710"/>
                    </a:ext>
                  </a:extLst>
                </a:gridCol>
              </a:tblGrid>
              <a:tr h="215900">
                <a:tc>
                  <a:txBody>
                    <a:bodyPr/>
                    <a:lstStyle/>
                    <a:p>
                      <a:pPr fontAlgn="b"/>
                      <a:r>
                        <a:rPr lang="pt-BR" sz="1100" b="1" i="1">
                          <a:effectLst/>
                          <a:latin typeface="Aptos Narrow"/>
                        </a:rPr>
                        <a:t>nº de livros danificados</a:t>
                      </a:r>
                    </a:p>
                  </a:txBody>
                  <a:tcPr marL="9525" marR="9525" marT="9525" marB="0" anchor="b">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9549507"/>
                  </a:ext>
                </a:extLst>
              </a:tr>
              <a:tr h="190500">
                <a:tc>
                  <a:txBody>
                    <a:bodyPr/>
                    <a:lstStyle/>
                    <a:p>
                      <a:pPr fontAlgn="b"/>
                      <a:r>
                        <a:rPr lang="pt-BR" sz="1100" b="1" i="1">
                          <a:effectLst/>
                          <a:latin typeface="Aptos Narrow"/>
                        </a:rPr>
                        <a:t>total de livros</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974072574"/>
                  </a:ext>
                </a:extLst>
              </a:tr>
            </a:tbl>
          </a:graphicData>
        </a:graphic>
      </p:graphicFrame>
      <p:graphicFrame>
        <p:nvGraphicFramePr>
          <p:cNvPr id="34" name="Tabela 33">
            <a:extLst>
              <a:ext uri="{FF2B5EF4-FFF2-40B4-BE49-F238E27FC236}">
                <a16:creationId xmlns:a16="http://schemas.microsoft.com/office/drawing/2014/main" id="{30DEB3F9-DA52-857A-05A9-52602841AAB7}"/>
              </a:ext>
            </a:extLst>
          </p:cNvPr>
          <p:cNvGraphicFramePr>
            <a:graphicFrameLocks noGrp="1"/>
          </p:cNvGraphicFramePr>
          <p:nvPr>
            <p:extLst>
              <p:ext uri="{D42A27DB-BD31-4B8C-83A1-F6EECF244321}">
                <p14:modId xmlns:p14="http://schemas.microsoft.com/office/powerpoint/2010/main" val="772791568"/>
              </p:ext>
            </p:extLst>
          </p:nvPr>
        </p:nvGraphicFramePr>
        <p:xfrm>
          <a:off x="6280897" y="5490509"/>
          <a:ext cx="1635124" cy="419100"/>
        </p:xfrm>
        <a:graphic>
          <a:graphicData uri="http://schemas.openxmlformats.org/drawingml/2006/table">
            <a:tbl>
              <a:tblPr bandRow="1">
                <a:tableStyleId>{5C22544A-7EE6-4342-B048-85BDC9FD1C3A}</a:tableStyleId>
              </a:tblPr>
              <a:tblGrid>
                <a:gridCol w="1635124">
                  <a:extLst>
                    <a:ext uri="{9D8B030D-6E8A-4147-A177-3AD203B41FA5}">
                      <a16:colId xmlns:a16="http://schemas.microsoft.com/office/drawing/2014/main" val="476972474"/>
                    </a:ext>
                  </a:extLst>
                </a:gridCol>
              </a:tblGrid>
              <a:tr h="190500">
                <a:tc>
                  <a:txBody>
                    <a:bodyPr/>
                    <a:lstStyle/>
                    <a:p>
                      <a:pPr fontAlgn="ctr"/>
                      <a:r>
                        <a:rPr lang="pt-BR" sz="1000" b="1" i="1" err="1">
                          <a:effectLst/>
                          <a:latin typeface="Aptos Narrow"/>
                        </a:rPr>
                        <a:t>qte</a:t>
                      </a:r>
                      <a:r>
                        <a:rPr lang="pt-BR" sz="1000" b="1" i="1">
                          <a:effectLst/>
                          <a:latin typeface="Aptos Narrow"/>
                        </a:rPr>
                        <a:t> livros devolvidos no prazo</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1688201"/>
                  </a:ext>
                </a:extLst>
              </a:tr>
              <a:tr h="228600">
                <a:tc>
                  <a:txBody>
                    <a:bodyPr/>
                    <a:lstStyle/>
                    <a:p>
                      <a:pPr fontAlgn="b"/>
                      <a:r>
                        <a:rPr lang="pt-BR" sz="1000" b="1" i="1">
                          <a:effectLst/>
                          <a:latin typeface="Aptos Narrow"/>
                        </a:rPr>
                        <a:t>total de livros emprestados</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83720663"/>
                  </a:ext>
                </a:extLst>
              </a:tr>
            </a:tbl>
          </a:graphicData>
        </a:graphic>
      </p:graphicFrame>
    </p:spTree>
    <p:extLst>
      <p:ext uri="{BB962C8B-B14F-4D97-AF65-F5344CB8AC3E}">
        <p14:creationId xmlns:p14="http://schemas.microsoft.com/office/powerpoint/2010/main" val="57957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5696"/>
            <a:ext cx="12192465" cy="747806"/>
          </a:xfrm>
        </p:spPr>
        <p:txBody>
          <a:bodyPr vert="horz" lIns="91440" tIns="45720" rIns="91440" bIns="45720" rtlCol="0" anchor="ctr">
            <a:normAutofit fontScale="90000"/>
          </a:bodyPr>
          <a:lstStyle/>
          <a:p>
            <a:br>
              <a:rPr lang="en-US"/>
            </a:br>
            <a:endParaRPr lang="en-US"/>
          </a:p>
          <a:p>
            <a:endParaRPr lang="de-DE">
              <a:solidFill>
                <a:srgbClr val="000000"/>
              </a:solidFill>
            </a:endParaRPr>
          </a:p>
        </p:txBody>
      </p:sp>
      <p:sp>
        <p:nvSpPr>
          <p:cNvPr id="4" name="CaixaDeTexto 3">
            <a:extLst>
              <a:ext uri="{FF2B5EF4-FFF2-40B4-BE49-F238E27FC236}">
                <a16:creationId xmlns:a16="http://schemas.microsoft.com/office/drawing/2014/main" id="{B49D2F8F-D591-402D-F859-2911686A53D5}"/>
              </a:ext>
            </a:extLst>
          </p:cNvPr>
          <p:cNvSpPr txBox="1"/>
          <p:nvPr/>
        </p:nvSpPr>
        <p:spPr>
          <a:xfrm>
            <a:off x="271463" y="231775"/>
            <a:ext cx="119189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6000" b="1">
                <a:solidFill>
                  <a:srgbClr val="0D0D0D"/>
                </a:solidFill>
                <a:latin typeface="Aptos Display"/>
                <a:ea typeface="+mn-lt"/>
                <a:cs typeface="+mn-lt"/>
              </a:rPr>
              <a:t>Conclusão</a:t>
            </a:r>
            <a:endParaRPr lang="pt-BR" sz="6000">
              <a:latin typeface="Aptos Display"/>
            </a:endParaRPr>
          </a:p>
        </p:txBody>
      </p:sp>
      <p:sp>
        <p:nvSpPr>
          <p:cNvPr id="6" name="Subtítulo 5">
            <a:extLst>
              <a:ext uri="{FF2B5EF4-FFF2-40B4-BE49-F238E27FC236}">
                <a16:creationId xmlns:a16="http://schemas.microsoft.com/office/drawing/2014/main" id="{7694FC21-52A7-7131-26E6-3EEDE1A44E3E}"/>
              </a:ext>
            </a:extLst>
          </p:cNvPr>
          <p:cNvSpPr>
            <a:spLocks noGrp="1"/>
          </p:cNvSpPr>
          <p:nvPr>
            <p:ph type="subTitle" idx="1"/>
          </p:nvPr>
        </p:nvSpPr>
        <p:spPr>
          <a:xfrm>
            <a:off x="395941" y="1711979"/>
            <a:ext cx="11385176" cy="3560761"/>
          </a:xfrm>
        </p:spPr>
        <p:txBody>
          <a:bodyPr vert="horz" lIns="91440" tIns="45720" rIns="91440" bIns="45720" rtlCol="0" anchor="t">
            <a:noAutofit/>
          </a:bodyPr>
          <a:lstStyle/>
          <a:p>
            <a:pPr algn="l"/>
            <a:r>
              <a:rPr lang="pt-BR" sz="2800">
                <a:latin typeface="Aptos Display"/>
                <a:cs typeface="Times New Roman"/>
              </a:rPr>
              <a:t>Neste projeto de gestão de negócios, desenvolvemos nosso trabalho com foco na administração de uma </a:t>
            </a:r>
            <a:r>
              <a:rPr lang="pt-BR" sz="2800" b="1">
                <a:latin typeface="Aptos Display"/>
                <a:cs typeface="Times New Roman"/>
              </a:rPr>
              <a:t>biblioteca</a:t>
            </a:r>
            <a:r>
              <a:rPr lang="pt-BR" sz="2800">
                <a:latin typeface="Aptos Display"/>
                <a:cs typeface="Times New Roman"/>
              </a:rPr>
              <a:t>. </a:t>
            </a:r>
            <a:endParaRPr lang="pt-BR">
              <a:latin typeface="Aptos" panose="02110004020202020204"/>
              <a:cs typeface="Times New Roman"/>
            </a:endParaRPr>
          </a:p>
          <a:p>
            <a:pPr algn="l"/>
            <a:r>
              <a:rPr lang="pt-BR" sz="2800">
                <a:latin typeface="Aptos Display"/>
                <a:cs typeface="Times New Roman"/>
              </a:rPr>
              <a:t>Obtivemos resultados referentes às informações de cadastro, devolução, inclusão, empréstimo, baixa e gestão de livros e usuários de uma biblioteca, também representando por meio de tabelas e gráficos. </a:t>
            </a:r>
            <a:endParaRPr lang="pt-BR">
              <a:latin typeface="Aptos" panose="02110004020202020204"/>
              <a:cs typeface="Times New Roman"/>
            </a:endParaRPr>
          </a:p>
          <a:p>
            <a:pPr algn="l"/>
            <a:r>
              <a:rPr lang="pt-BR" sz="2800">
                <a:latin typeface="Aptos Display"/>
                <a:cs typeface="Times New Roman"/>
              </a:rPr>
              <a:t>Nossa abordagem visou à automatização de um processo de negócio (AS IS) e sua transformação para um estado desejado (TO-BE), utilizando aplicações para processos de negócios com sistemas de gerenciamento informatizado. </a:t>
            </a:r>
            <a:endParaRPr lang="pt-BR"/>
          </a:p>
        </p:txBody>
      </p:sp>
      <p:cxnSp>
        <p:nvCxnSpPr>
          <p:cNvPr id="8" name="Conector de Seta Reta 7">
            <a:extLst>
              <a:ext uri="{FF2B5EF4-FFF2-40B4-BE49-F238E27FC236}">
                <a16:creationId xmlns:a16="http://schemas.microsoft.com/office/drawing/2014/main" id="{13B56F23-6B82-7F5B-B4D3-418E31FE4F11}"/>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pic>
        <p:nvPicPr>
          <p:cNvPr id="10" name="Imagem 9" descr="Logotipo&#10;&#10;Descrição gerada automaticamente">
            <a:extLst>
              <a:ext uri="{FF2B5EF4-FFF2-40B4-BE49-F238E27FC236}">
                <a16:creationId xmlns:a16="http://schemas.microsoft.com/office/drawing/2014/main" id="{03ACC7C7-1F1A-880A-1AE1-6A8218AD17CC}"/>
              </a:ext>
            </a:extLst>
          </p:cNvPr>
          <p:cNvPicPr>
            <a:picLocks noChangeAspect="1"/>
          </p:cNvPicPr>
          <p:nvPr/>
        </p:nvPicPr>
        <p:blipFill>
          <a:blip r:embed="rId2"/>
          <a:stretch>
            <a:fillRect/>
          </a:stretch>
        </p:blipFill>
        <p:spPr>
          <a:xfrm>
            <a:off x="10876337" y="5313922"/>
            <a:ext cx="1196975" cy="1182688"/>
          </a:xfrm>
          <a:prstGeom prst="rect">
            <a:avLst/>
          </a:prstGeom>
        </p:spPr>
      </p:pic>
    </p:spTree>
    <p:extLst>
      <p:ext uri="{BB962C8B-B14F-4D97-AF65-F5344CB8AC3E}">
        <p14:creationId xmlns:p14="http://schemas.microsoft.com/office/powerpoint/2010/main" val="239606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a:extLst>
              <a:ext uri="{FF2B5EF4-FFF2-40B4-BE49-F238E27FC236}">
                <a16:creationId xmlns:a16="http://schemas.microsoft.com/office/drawing/2014/main" id="{3898757F-DCC1-F76A-30D5-B058A75AC05B}"/>
              </a:ext>
            </a:extLst>
          </p:cNvPr>
          <p:cNvPicPr>
            <a:picLocks noChangeAspect="1"/>
          </p:cNvPicPr>
          <p:nvPr/>
        </p:nvPicPr>
        <p:blipFill>
          <a:blip r:embed="rId2"/>
          <a:stretch>
            <a:fillRect/>
          </a:stretch>
        </p:blipFill>
        <p:spPr>
          <a:xfrm>
            <a:off x="8855075" y="1990444"/>
            <a:ext cx="2816225" cy="2881313"/>
          </a:xfrm>
          <a:prstGeom prst="rect">
            <a:avLst/>
          </a:prstGeom>
        </p:spPr>
      </p:pic>
      <p:sp>
        <p:nvSpPr>
          <p:cNvPr id="6" name="CaixaDeTexto 5">
            <a:extLst>
              <a:ext uri="{FF2B5EF4-FFF2-40B4-BE49-F238E27FC236}">
                <a16:creationId xmlns:a16="http://schemas.microsoft.com/office/drawing/2014/main" id="{DAC1821C-D97B-2FE0-04AD-418231410F6B}"/>
              </a:ext>
            </a:extLst>
          </p:cNvPr>
          <p:cNvSpPr txBox="1"/>
          <p:nvPr/>
        </p:nvSpPr>
        <p:spPr>
          <a:xfrm>
            <a:off x="25400" y="160337"/>
            <a:ext cx="121650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err="1">
                <a:cs typeface="Segoe UI"/>
              </a:rPr>
              <a:t>Instituto</a:t>
            </a:r>
            <a:r>
              <a:rPr lang="de-DE" b="1">
                <a:cs typeface="Segoe UI"/>
              </a:rPr>
              <a:t> de </a:t>
            </a:r>
            <a:r>
              <a:rPr lang="de-DE" b="1" err="1">
                <a:cs typeface="Segoe UI"/>
              </a:rPr>
              <a:t>Informática</a:t>
            </a:r>
            <a:r>
              <a:rPr lang="de-DE" b="1">
                <a:cs typeface="Segoe UI"/>
              </a:rPr>
              <a:t> e </a:t>
            </a:r>
            <a:r>
              <a:rPr lang="de-DE" b="1" err="1">
                <a:cs typeface="Segoe UI"/>
              </a:rPr>
              <a:t>Ciências</a:t>
            </a:r>
            <a:r>
              <a:rPr lang="de-DE" b="1">
                <a:cs typeface="Segoe UI"/>
              </a:rPr>
              <a:t> </a:t>
            </a:r>
            <a:r>
              <a:rPr lang="de-DE" b="1" err="1">
                <a:cs typeface="Segoe UI"/>
              </a:rPr>
              <a:t>Exatas</a:t>
            </a:r>
            <a:r>
              <a:rPr lang="de-DE" b="1">
                <a:cs typeface="Segoe UI"/>
              </a:rPr>
              <a:t> – </a:t>
            </a:r>
            <a:r>
              <a:rPr lang="de-DE" b="1" err="1">
                <a:cs typeface="Segoe UI"/>
              </a:rPr>
              <a:t>Pontifícia</a:t>
            </a:r>
            <a:r>
              <a:rPr lang="de-DE" b="1">
                <a:cs typeface="Segoe UI"/>
              </a:rPr>
              <a:t> </a:t>
            </a:r>
            <a:r>
              <a:rPr lang="de-DE" b="1" err="1">
                <a:cs typeface="Segoe UI"/>
              </a:rPr>
              <a:t>Universidade</a:t>
            </a:r>
            <a:r>
              <a:rPr lang="de-DE" b="1">
                <a:cs typeface="Segoe UI"/>
              </a:rPr>
              <a:t> </a:t>
            </a:r>
            <a:r>
              <a:rPr lang="de-DE" b="1" err="1">
                <a:cs typeface="Segoe UI"/>
              </a:rPr>
              <a:t>Católica</a:t>
            </a:r>
            <a:r>
              <a:rPr lang="de-DE" b="1">
                <a:cs typeface="Segoe UI"/>
              </a:rPr>
              <a:t> de Minas Gerais ​ (PUC MINAS)</a:t>
            </a:r>
          </a:p>
          <a:p>
            <a:pPr algn="ctr"/>
            <a:r>
              <a:rPr lang="de-DE" b="1" err="1">
                <a:ea typeface="+mn-lt"/>
                <a:cs typeface="+mn-lt"/>
              </a:rPr>
              <a:t>Projeto</a:t>
            </a:r>
            <a:r>
              <a:rPr lang="de-DE" b="1">
                <a:ea typeface="+mn-lt"/>
                <a:cs typeface="+mn-lt"/>
              </a:rPr>
              <a:t>: </a:t>
            </a:r>
            <a:r>
              <a:rPr lang="de-DE" b="1" err="1">
                <a:ea typeface="+mn-lt"/>
                <a:cs typeface="+mn-lt"/>
              </a:rPr>
              <a:t>Aplicações</a:t>
            </a:r>
            <a:r>
              <a:rPr lang="de-DE" b="1">
                <a:ea typeface="+mn-lt"/>
                <a:cs typeface="+mn-lt"/>
              </a:rPr>
              <a:t> </a:t>
            </a:r>
            <a:r>
              <a:rPr lang="de-DE" b="1" err="1">
                <a:ea typeface="+mn-lt"/>
                <a:cs typeface="+mn-lt"/>
              </a:rPr>
              <a:t>para</a:t>
            </a:r>
            <a:r>
              <a:rPr lang="de-DE" b="1">
                <a:ea typeface="+mn-lt"/>
                <a:cs typeface="+mn-lt"/>
              </a:rPr>
              <a:t> </a:t>
            </a:r>
            <a:r>
              <a:rPr lang="de-DE" b="1" err="1">
                <a:ea typeface="+mn-lt"/>
                <a:cs typeface="+mn-lt"/>
              </a:rPr>
              <a:t>Processos</a:t>
            </a:r>
            <a:r>
              <a:rPr lang="de-DE" b="1">
                <a:ea typeface="+mn-lt"/>
                <a:cs typeface="+mn-lt"/>
              </a:rPr>
              <a:t> de </a:t>
            </a:r>
            <a:r>
              <a:rPr lang="de-DE" b="1" err="1">
                <a:ea typeface="+mn-lt"/>
                <a:cs typeface="+mn-lt"/>
              </a:rPr>
              <a:t>Negócios</a:t>
            </a:r>
            <a:r>
              <a:rPr lang="de-DE" b="1">
                <a:ea typeface="+mn-lt"/>
                <a:cs typeface="+mn-lt"/>
              </a:rPr>
              <a:t> - </a:t>
            </a:r>
            <a:r>
              <a:rPr lang="de-DE" b="1" err="1">
                <a:ea typeface="+mn-lt"/>
                <a:cs typeface="+mn-lt"/>
              </a:rPr>
              <a:t>Turma</a:t>
            </a:r>
            <a:r>
              <a:rPr lang="de-DE" b="1">
                <a:ea typeface="+mn-lt"/>
                <a:cs typeface="+mn-lt"/>
              </a:rPr>
              <a:t> 01 - 2024/1</a:t>
            </a:r>
            <a:endParaRPr lang="de-DE"/>
          </a:p>
        </p:txBody>
      </p:sp>
      <p:sp>
        <p:nvSpPr>
          <p:cNvPr id="4" name="Subtítulo 3">
            <a:extLst>
              <a:ext uri="{FF2B5EF4-FFF2-40B4-BE49-F238E27FC236}">
                <a16:creationId xmlns:a16="http://schemas.microsoft.com/office/drawing/2014/main" id="{B93465FC-6BE2-02C1-7A41-D4BAB663F7F3}"/>
              </a:ext>
            </a:extLst>
          </p:cNvPr>
          <p:cNvSpPr>
            <a:spLocks noGrp="1"/>
          </p:cNvSpPr>
          <p:nvPr>
            <p:ph type="subTitle" idx="1"/>
          </p:nvPr>
        </p:nvSpPr>
        <p:spPr>
          <a:xfrm>
            <a:off x="635000" y="1609725"/>
            <a:ext cx="6604000" cy="4481512"/>
          </a:xfrm>
        </p:spPr>
        <p:txBody>
          <a:bodyPr vert="horz" lIns="91440" tIns="45720" rIns="91440" bIns="45720" rtlCol="0" anchor="t">
            <a:normAutofit fontScale="92500" lnSpcReduction="10000"/>
          </a:bodyPr>
          <a:lstStyle/>
          <a:p>
            <a:pPr marL="457200" indent="-457200" algn="l">
              <a:buAutoNum type="arabicPeriod"/>
            </a:pPr>
            <a:r>
              <a:rPr lang="pt-BR"/>
              <a:t>Introdução </a:t>
            </a:r>
          </a:p>
          <a:p>
            <a:pPr marL="457200" indent="-457200" algn="l">
              <a:buAutoNum type="arabicPeriod"/>
            </a:pPr>
            <a:r>
              <a:rPr lang="pt-BR"/>
              <a:t>Objetivo (Geral e Específicos)</a:t>
            </a:r>
          </a:p>
          <a:p>
            <a:pPr marL="457200" indent="-457200" algn="l">
              <a:buAutoNum type="arabicPeriod"/>
            </a:pPr>
            <a:r>
              <a:rPr lang="pt-BR"/>
              <a:t>Problemas identificados e Solução Proposta </a:t>
            </a:r>
          </a:p>
          <a:p>
            <a:pPr marL="457200" indent="-457200" algn="l">
              <a:buAutoNum type="arabicPeriod"/>
            </a:pPr>
            <a:r>
              <a:rPr lang="pt-BR"/>
              <a:t>Processo automatizado da gestão de acervo</a:t>
            </a:r>
          </a:p>
          <a:p>
            <a:pPr marL="457200" indent="-457200" algn="l">
              <a:buAutoNum type="arabicPeriod"/>
            </a:pPr>
            <a:r>
              <a:rPr lang="pt-BR"/>
              <a:t>Processo automatizado de empréstimo de livros</a:t>
            </a:r>
          </a:p>
          <a:p>
            <a:pPr marL="457200" indent="-457200" algn="l">
              <a:buAutoNum type="arabicPeriod"/>
            </a:pPr>
            <a:r>
              <a:rPr lang="pt-BR"/>
              <a:t>Processo automatizado de devolução de livros</a:t>
            </a:r>
          </a:p>
          <a:p>
            <a:pPr marL="457200" indent="-457200" algn="l">
              <a:buAutoNum type="arabicPeriod"/>
            </a:pPr>
            <a:r>
              <a:rPr lang="pt-BR"/>
              <a:t>Processo automatizado de </a:t>
            </a:r>
            <a:r>
              <a:rPr lang="pt-BR">
                <a:ea typeface="+mn-lt"/>
                <a:cs typeface="+mn-lt"/>
              </a:rPr>
              <a:t>gestão </a:t>
            </a:r>
            <a:r>
              <a:rPr lang="pt-BR"/>
              <a:t>de usuários</a:t>
            </a:r>
          </a:p>
          <a:p>
            <a:pPr marL="457200" indent="-457200" algn="l">
              <a:buAutoNum type="arabicPeriod"/>
            </a:pPr>
            <a:r>
              <a:rPr lang="pt-BR"/>
              <a:t>Arquitetura de dados (Modelo Relacional) </a:t>
            </a:r>
          </a:p>
          <a:p>
            <a:pPr marL="457200" indent="-457200" algn="l">
              <a:buAutoNum type="arabicPeriod"/>
            </a:pPr>
            <a:r>
              <a:rPr lang="pt-BR"/>
              <a:t>Relatórios analíticos </a:t>
            </a:r>
          </a:p>
          <a:p>
            <a:pPr marL="457200" indent="-457200" algn="l">
              <a:buAutoNum type="arabicPeriod"/>
            </a:pPr>
            <a:r>
              <a:rPr lang="pt-BR"/>
              <a:t>Indicadores de desempenho</a:t>
            </a:r>
          </a:p>
          <a:p>
            <a:pPr marL="457200" indent="-457200" algn="l">
              <a:buAutoNum type="arabicPeriod"/>
            </a:pPr>
            <a:r>
              <a:rPr lang="pt-BR"/>
              <a:t>Conclusão </a:t>
            </a:r>
          </a:p>
          <a:p>
            <a:endParaRPr lang="pt-BR"/>
          </a:p>
        </p:txBody>
      </p:sp>
    </p:spTree>
    <p:extLst>
      <p:ext uri="{BB962C8B-B14F-4D97-AF65-F5344CB8AC3E}">
        <p14:creationId xmlns:p14="http://schemas.microsoft.com/office/powerpoint/2010/main" val="2891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38978" y="2234546"/>
            <a:ext cx="11851153" cy="3687483"/>
          </a:xfrm>
        </p:spPr>
        <p:txBody>
          <a:bodyPr vert="horz" lIns="91440" tIns="45720" rIns="91440" bIns="45720" rtlCol="0" anchor="ctr">
            <a:noAutofit/>
          </a:bodyPr>
          <a:lstStyle/>
          <a:p>
            <a:pPr algn="l"/>
            <a:br>
              <a:rPr lang="de-DE" sz="2800" b="1">
                <a:ea typeface="+mj-lt"/>
                <a:cs typeface="+mj-lt"/>
              </a:rPr>
            </a:br>
            <a:r>
              <a:rPr lang="de-DE" sz="2400">
                <a:solidFill>
                  <a:srgbClr val="0D0D0D"/>
                </a:solidFill>
                <a:ea typeface="+mj-lt"/>
                <a:cs typeface="+mj-lt"/>
              </a:rPr>
              <a:t>A </a:t>
            </a:r>
            <a:r>
              <a:rPr lang="de-DE" sz="2400" err="1">
                <a:solidFill>
                  <a:srgbClr val="0D0D0D"/>
                </a:solidFill>
                <a:ea typeface="+mj-lt"/>
                <a:cs typeface="+mj-lt"/>
              </a:rPr>
              <a:t>biblioteca</a:t>
            </a:r>
            <a:r>
              <a:rPr lang="de-DE" sz="2400">
                <a:solidFill>
                  <a:srgbClr val="0D0D0D"/>
                </a:solidFill>
                <a:ea typeface="+mj-lt"/>
                <a:cs typeface="+mj-lt"/>
              </a:rPr>
              <a:t> </a:t>
            </a:r>
            <a:r>
              <a:rPr lang="de-DE" sz="2400" err="1">
                <a:solidFill>
                  <a:srgbClr val="0D0D0D"/>
                </a:solidFill>
                <a:ea typeface="+mj-lt"/>
                <a:cs typeface="+mj-lt"/>
              </a:rPr>
              <a:t>tem</a:t>
            </a:r>
            <a:r>
              <a:rPr lang="de-DE" sz="2400">
                <a:solidFill>
                  <a:srgbClr val="0D0D0D"/>
                </a:solidFill>
                <a:ea typeface="+mj-lt"/>
                <a:cs typeface="+mj-lt"/>
              </a:rPr>
              <a:t> </a:t>
            </a:r>
            <a:r>
              <a:rPr lang="de-DE" sz="2400" err="1">
                <a:solidFill>
                  <a:srgbClr val="0D0D0D"/>
                </a:solidFill>
                <a:ea typeface="+mj-lt"/>
                <a:cs typeface="+mj-lt"/>
              </a:rPr>
              <a:t>sido</a:t>
            </a:r>
            <a:r>
              <a:rPr lang="de-DE" sz="2400">
                <a:solidFill>
                  <a:srgbClr val="0D0D0D"/>
                </a:solidFill>
                <a:ea typeface="+mj-lt"/>
                <a:cs typeface="+mj-lt"/>
              </a:rPr>
              <a:t> um </a:t>
            </a:r>
            <a:r>
              <a:rPr lang="de-DE" sz="2400" err="1">
                <a:solidFill>
                  <a:srgbClr val="0D0D0D"/>
                </a:solidFill>
                <a:ea typeface="+mj-lt"/>
                <a:cs typeface="+mj-lt"/>
              </a:rPr>
              <a:t>pilar</a:t>
            </a:r>
            <a:r>
              <a:rPr lang="de-DE" sz="2400">
                <a:solidFill>
                  <a:srgbClr val="0D0D0D"/>
                </a:solidFill>
                <a:ea typeface="+mj-lt"/>
                <a:cs typeface="+mj-lt"/>
              </a:rPr>
              <a:t> fundamental na </a:t>
            </a:r>
            <a:r>
              <a:rPr lang="de-DE" sz="2400" err="1">
                <a:solidFill>
                  <a:srgbClr val="0D0D0D"/>
                </a:solidFill>
                <a:ea typeface="+mj-lt"/>
                <a:cs typeface="+mj-lt"/>
              </a:rPr>
              <a:t>sociedade</a:t>
            </a:r>
            <a:r>
              <a:rPr lang="de-DE" sz="2400">
                <a:solidFill>
                  <a:srgbClr val="0D0D0D"/>
                </a:solidFill>
                <a:ea typeface="+mj-lt"/>
                <a:cs typeface="+mj-lt"/>
              </a:rPr>
              <a:t>, </a:t>
            </a:r>
            <a:r>
              <a:rPr lang="de-DE" sz="2400" err="1">
                <a:solidFill>
                  <a:srgbClr val="0D0D0D"/>
                </a:solidFill>
                <a:ea typeface="+mj-lt"/>
                <a:cs typeface="+mj-lt"/>
              </a:rPr>
              <a:t>promovendo</a:t>
            </a:r>
            <a:r>
              <a:rPr lang="de-DE" sz="2400">
                <a:solidFill>
                  <a:srgbClr val="0D0D0D"/>
                </a:solidFill>
                <a:ea typeface="+mj-lt"/>
                <a:cs typeface="+mj-lt"/>
              </a:rPr>
              <a:t> </a:t>
            </a:r>
            <a:r>
              <a:rPr lang="de-DE" sz="2400" err="1">
                <a:solidFill>
                  <a:srgbClr val="0D0D0D"/>
                </a:solidFill>
                <a:ea typeface="+mj-lt"/>
                <a:cs typeface="+mj-lt"/>
              </a:rPr>
              <a:t>aprendizado</a:t>
            </a:r>
            <a:r>
              <a:rPr lang="de-DE" sz="2400">
                <a:solidFill>
                  <a:srgbClr val="0D0D0D"/>
                </a:solidFill>
                <a:ea typeface="+mj-lt"/>
                <a:cs typeface="+mj-lt"/>
              </a:rPr>
              <a:t> e </a:t>
            </a:r>
            <a:r>
              <a:rPr lang="de-DE" sz="2400" err="1">
                <a:solidFill>
                  <a:srgbClr val="0D0D0D"/>
                </a:solidFill>
                <a:ea typeface="+mj-lt"/>
                <a:cs typeface="+mj-lt"/>
              </a:rPr>
              <a:t>preservação</a:t>
            </a:r>
            <a:r>
              <a:rPr lang="de-DE" sz="2400">
                <a:solidFill>
                  <a:srgbClr val="0D0D0D"/>
                </a:solidFill>
                <a:ea typeface="+mj-lt"/>
                <a:cs typeface="+mj-lt"/>
              </a:rPr>
              <a:t> do </a:t>
            </a:r>
            <a:r>
              <a:rPr lang="de-DE" sz="2400" err="1">
                <a:solidFill>
                  <a:srgbClr val="0D0D0D"/>
                </a:solidFill>
                <a:ea typeface="+mj-lt"/>
                <a:cs typeface="+mj-lt"/>
              </a:rPr>
              <a:t>conhecimento</a:t>
            </a:r>
            <a:r>
              <a:rPr lang="de-DE" sz="2400">
                <a:solidFill>
                  <a:srgbClr val="0D0D0D"/>
                </a:solidFill>
                <a:ea typeface="+mj-lt"/>
                <a:cs typeface="+mj-lt"/>
              </a:rPr>
              <a:t>. </a:t>
            </a:r>
            <a:r>
              <a:rPr lang="de-DE" sz="2400" err="1">
                <a:solidFill>
                  <a:srgbClr val="0D0D0D"/>
                </a:solidFill>
                <a:ea typeface="+mj-lt"/>
                <a:cs typeface="+mj-lt"/>
              </a:rPr>
              <a:t>No</a:t>
            </a:r>
            <a:r>
              <a:rPr lang="de-DE" sz="2400">
                <a:solidFill>
                  <a:srgbClr val="0D0D0D"/>
                </a:solidFill>
                <a:ea typeface="+mj-lt"/>
                <a:cs typeface="+mj-lt"/>
              </a:rPr>
              <a:t> </a:t>
            </a:r>
            <a:r>
              <a:rPr lang="de-DE" sz="2400" err="1">
                <a:solidFill>
                  <a:srgbClr val="0D0D0D"/>
                </a:solidFill>
                <a:ea typeface="+mj-lt"/>
                <a:cs typeface="+mj-lt"/>
              </a:rPr>
              <a:t>entanto</a:t>
            </a:r>
            <a:r>
              <a:rPr lang="de-DE" sz="2400">
                <a:solidFill>
                  <a:srgbClr val="0D0D0D"/>
                </a:solidFill>
                <a:ea typeface="+mj-lt"/>
                <a:cs typeface="+mj-lt"/>
              </a:rPr>
              <a:t>, </a:t>
            </a:r>
            <a:r>
              <a:rPr lang="de-DE" sz="2400" err="1">
                <a:solidFill>
                  <a:srgbClr val="0D0D0D"/>
                </a:solidFill>
                <a:ea typeface="+mj-lt"/>
                <a:cs typeface="+mj-lt"/>
              </a:rPr>
              <a:t>com</a:t>
            </a:r>
            <a:r>
              <a:rPr lang="de-DE" sz="2400">
                <a:solidFill>
                  <a:srgbClr val="0D0D0D"/>
                </a:solidFill>
                <a:ea typeface="+mj-lt"/>
                <a:cs typeface="+mj-lt"/>
              </a:rPr>
              <a:t> o </a:t>
            </a:r>
            <a:r>
              <a:rPr lang="de-DE" sz="2400" err="1">
                <a:solidFill>
                  <a:srgbClr val="0D0D0D"/>
                </a:solidFill>
                <a:ea typeface="+mj-lt"/>
                <a:cs typeface="+mj-lt"/>
              </a:rPr>
              <a:t>avanço</a:t>
            </a:r>
            <a:r>
              <a:rPr lang="de-DE" sz="2400">
                <a:solidFill>
                  <a:srgbClr val="0D0D0D"/>
                </a:solidFill>
                <a:ea typeface="+mj-lt"/>
                <a:cs typeface="+mj-lt"/>
              </a:rPr>
              <a:t> das </a:t>
            </a:r>
            <a:r>
              <a:rPr lang="de-DE" sz="2400" err="1">
                <a:solidFill>
                  <a:srgbClr val="0D0D0D"/>
                </a:solidFill>
                <a:ea typeface="+mj-lt"/>
                <a:cs typeface="+mj-lt"/>
              </a:rPr>
              <a:t>tecnologias</a:t>
            </a:r>
            <a:r>
              <a:rPr lang="de-DE" sz="2400">
                <a:solidFill>
                  <a:srgbClr val="0D0D0D"/>
                </a:solidFill>
                <a:ea typeface="+mj-lt"/>
                <a:cs typeface="+mj-lt"/>
              </a:rPr>
              <a:t> </a:t>
            </a:r>
            <a:r>
              <a:rPr lang="de-DE" sz="2400" err="1">
                <a:solidFill>
                  <a:srgbClr val="0D0D0D"/>
                </a:solidFill>
                <a:ea typeface="+mj-lt"/>
                <a:cs typeface="+mj-lt"/>
              </a:rPr>
              <a:t>digitais</a:t>
            </a:r>
            <a:r>
              <a:rPr lang="de-DE" sz="2400">
                <a:solidFill>
                  <a:srgbClr val="0D0D0D"/>
                </a:solidFill>
                <a:ea typeface="+mj-lt"/>
                <a:cs typeface="+mj-lt"/>
              </a:rPr>
              <a:t>, </a:t>
            </a:r>
            <a:r>
              <a:rPr lang="de-DE" sz="2400" err="1">
                <a:solidFill>
                  <a:srgbClr val="0D0D0D"/>
                </a:solidFill>
                <a:ea typeface="+mj-lt"/>
                <a:cs typeface="+mj-lt"/>
              </a:rPr>
              <a:t>enfrentam</a:t>
            </a:r>
            <a:r>
              <a:rPr lang="de-DE" sz="2400">
                <a:solidFill>
                  <a:srgbClr val="0D0D0D"/>
                </a:solidFill>
                <a:ea typeface="+mj-lt"/>
                <a:cs typeface="+mj-lt"/>
              </a:rPr>
              <a:t> </a:t>
            </a:r>
            <a:r>
              <a:rPr lang="de-DE" sz="2400" err="1">
                <a:solidFill>
                  <a:srgbClr val="0D0D0D"/>
                </a:solidFill>
                <a:ea typeface="+mj-lt"/>
                <a:cs typeface="+mj-lt"/>
              </a:rPr>
              <a:t>desafios</a:t>
            </a:r>
            <a:r>
              <a:rPr lang="de-DE" sz="2400">
                <a:solidFill>
                  <a:srgbClr val="0D0D0D"/>
                </a:solidFill>
                <a:ea typeface="+mj-lt"/>
                <a:cs typeface="+mj-lt"/>
              </a:rPr>
              <a:t> </a:t>
            </a:r>
            <a:r>
              <a:rPr lang="de-DE" sz="2400" err="1">
                <a:solidFill>
                  <a:srgbClr val="0D0D0D"/>
                </a:solidFill>
                <a:ea typeface="+mj-lt"/>
                <a:cs typeface="+mj-lt"/>
              </a:rPr>
              <a:t>significativos</a:t>
            </a:r>
            <a:r>
              <a:rPr lang="de-DE" sz="2400">
                <a:solidFill>
                  <a:srgbClr val="0D0D0D"/>
                </a:solidFill>
                <a:ea typeface="+mj-lt"/>
                <a:cs typeface="+mj-lt"/>
              </a:rPr>
              <a:t>. </a:t>
            </a:r>
            <a:br>
              <a:rPr lang="de-DE" sz="2400">
                <a:ea typeface="+mj-lt"/>
                <a:cs typeface="+mj-lt"/>
              </a:rPr>
            </a:br>
            <a:br>
              <a:rPr lang="de-DE" sz="2400">
                <a:ea typeface="+mj-lt"/>
                <a:cs typeface="+mj-lt"/>
              </a:rPr>
            </a:br>
            <a:r>
              <a:rPr lang="de-DE" sz="2400">
                <a:solidFill>
                  <a:srgbClr val="0D0D0D"/>
                </a:solidFill>
                <a:ea typeface="+mj-lt"/>
                <a:cs typeface="+mj-lt"/>
              </a:rPr>
              <a:t>Um </a:t>
            </a:r>
            <a:r>
              <a:rPr lang="de-DE" sz="2400" err="1">
                <a:solidFill>
                  <a:srgbClr val="0D0D0D"/>
                </a:solidFill>
                <a:ea typeface="+mj-lt"/>
                <a:cs typeface="+mj-lt"/>
              </a:rPr>
              <a:t>estudo</a:t>
            </a:r>
            <a:r>
              <a:rPr lang="de-DE" sz="2400">
                <a:solidFill>
                  <a:srgbClr val="0D0D0D"/>
                </a:solidFill>
                <a:ea typeface="+mj-lt"/>
                <a:cs typeface="+mj-lt"/>
              </a:rPr>
              <a:t> de 2007 </a:t>
            </a:r>
            <a:r>
              <a:rPr lang="de-DE" sz="2400" err="1">
                <a:solidFill>
                  <a:srgbClr val="0D0D0D"/>
                </a:solidFill>
                <a:ea typeface="+mj-lt"/>
                <a:cs typeface="+mj-lt"/>
              </a:rPr>
              <a:t>revelou</a:t>
            </a:r>
            <a:r>
              <a:rPr lang="de-DE" sz="2400">
                <a:solidFill>
                  <a:srgbClr val="0D0D0D"/>
                </a:solidFill>
                <a:ea typeface="+mj-lt"/>
                <a:cs typeface="+mj-lt"/>
              </a:rPr>
              <a:t> </a:t>
            </a:r>
            <a:r>
              <a:rPr lang="de-DE" sz="2400" err="1">
                <a:solidFill>
                  <a:srgbClr val="0D0D0D"/>
                </a:solidFill>
                <a:ea typeface="+mj-lt"/>
                <a:cs typeface="+mj-lt"/>
              </a:rPr>
              <a:t>que</a:t>
            </a:r>
            <a:r>
              <a:rPr lang="de-DE" sz="2400">
                <a:solidFill>
                  <a:srgbClr val="0D0D0D"/>
                </a:solidFill>
                <a:ea typeface="+mj-lt"/>
                <a:cs typeface="+mj-lt"/>
              </a:rPr>
              <a:t> </a:t>
            </a:r>
            <a:r>
              <a:rPr lang="de-DE" sz="2400" err="1">
                <a:solidFill>
                  <a:srgbClr val="0D0D0D"/>
                </a:solidFill>
                <a:ea typeface="+mj-lt"/>
                <a:cs typeface="+mj-lt"/>
              </a:rPr>
              <a:t>apenas</a:t>
            </a:r>
            <a:r>
              <a:rPr lang="de-DE" sz="2400">
                <a:solidFill>
                  <a:srgbClr val="0D0D0D"/>
                </a:solidFill>
                <a:ea typeface="+mj-lt"/>
                <a:cs typeface="+mj-lt"/>
              </a:rPr>
              <a:t> 34% dos </a:t>
            </a:r>
            <a:r>
              <a:rPr lang="de-DE" sz="2400" err="1">
                <a:solidFill>
                  <a:srgbClr val="0D0D0D"/>
                </a:solidFill>
                <a:ea typeface="+mj-lt"/>
                <a:cs typeface="+mj-lt"/>
              </a:rPr>
              <a:t>leitores</a:t>
            </a:r>
            <a:r>
              <a:rPr lang="de-DE" sz="2400">
                <a:solidFill>
                  <a:srgbClr val="0D0D0D"/>
                </a:solidFill>
                <a:ea typeface="+mj-lt"/>
                <a:cs typeface="+mj-lt"/>
              </a:rPr>
              <a:t> </a:t>
            </a:r>
            <a:r>
              <a:rPr lang="de-DE" sz="2400" err="1">
                <a:solidFill>
                  <a:srgbClr val="0D0D0D"/>
                </a:solidFill>
                <a:ea typeface="+mj-lt"/>
                <a:cs typeface="+mj-lt"/>
              </a:rPr>
              <a:t>acessam</a:t>
            </a:r>
            <a:r>
              <a:rPr lang="de-DE" sz="2400">
                <a:solidFill>
                  <a:srgbClr val="0D0D0D"/>
                </a:solidFill>
                <a:ea typeface="+mj-lt"/>
                <a:cs typeface="+mj-lt"/>
              </a:rPr>
              <a:t> </a:t>
            </a:r>
            <a:r>
              <a:rPr lang="de-DE" sz="2400" err="1">
                <a:solidFill>
                  <a:srgbClr val="0D0D0D"/>
                </a:solidFill>
                <a:ea typeface="+mj-lt"/>
                <a:cs typeface="+mj-lt"/>
              </a:rPr>
              <a:t>livros</a:t>
            </a:r>
            <a:r>
              <a:rPr lang="de-DE" sz="2400">
                <a:solidFill>
                  <a:srgbClr val="0D0D0D"/>
                </a:solidFill>
                <a:ea typeface="+mj-lt"/>
                <a:cs typeface="+mj-lt"/>
              </a:rPr>
              <a:t> </a:t>
            </a:r>
            <a:r>
              <a:rPr lang="de-DE" sz="2400" err="1">
                <a:solidFill>
                  <a:srgbClr val="0D0D0D"/>
                </a:solidFill>
                <a:ea typeface="+mj-lt"/>
                <a:cs typeface="+mj-lt"/>
              </a:rPr>
              <a:t>por</a:t>
            </a:r>
            <a:r>
              <a:rPr lang="de-DE" sz="2400">
                <a:solidFill>
                  <a:srgbClr val="0D0D0D"/>
                </a:solidFill>
                <a:ea typeface="+mj-lt"/>
                <a:cs typeface="+mj-lt"/>
              </a:rPr>
              <a:t> </a:t>
            </a:r>
            <a:r>
              <a:rPr lang="de-DE" sz="2400" err="1">
                <a:solidFill>
                  <a:srgbClr val="0D0D0D"/>
                </a:solidFill>
                <a:ea typeface="+mj-lt"/>
                <a:cs typeface="+mj-lt"/>
              </a:rPr>
              <a:t>bibliotecas</a:t>
            </a:r>
            <a:r>
              <a:rPr lang="de-DE" sz="2400">
                <a:solidFill>
                  <a:srgbClr val="0D0D0D"/>
                </a:solidFill>
                <a:ea typeface="+mj-lt"/>
                <a:cs typeface="+mj-lt"/>
              </a:rPr>
              <a:t>, e 33% dos </a:t>
            </a:r>
            <a:r>
              <a:rPr lang="de-DE" sz="2400" err="1">
                <a:solidFill>
                  <a:srgbClr val="0D0D0D"/>
                </a:solidFill>
                <a:ea typeface="+mj-lt"/>
                <a:cs typeface="+mj-lt"/>
              </a:rPr>
              <a:t>não</a:t>
            </a:r>
            <a:r>
              <a:rPr lang="de-DE" sz="2400">
                <a:solidFill>
                  <a:srgbClr val="0D0D0D"/>
                </a:solidFill>
                <a:ea typeface="+mj-lt"/>
                <a:cs typeface="+mj-lt"/>
              </a:rPr>
              <a:t> </a:t>
            </a:r>
            <a:r>
              <a:rPr lang="de-DE" sz="2400" err="1">
                <a:solidFill>
                  <a:srgbClr val="0D0D0D"/>
                </a:solidFill>
                <a:ea typeface="+mj-lt"/>
                <a:cs typeface="+mj-lt"/>
              </a:rPr>
              <a:t>leitores</a:t>
            </a:r>
            <a:r>
              <a:rPr lang="de-DE" sz="2400">
                <a:solidFill>
                  <a:srgbClr val="0D0D0D"/>
                </a:solidFill>
                <a:ea typeface="+mj-lt"/>
                <a:cs typeface="+mj-lt"/>
              </a:rPr>
              <a:t> </a:t>
            </a:r>
            <a:r>
              <a:rPr lang="de-DE" sz="2400" err="1">
                <a:solidFill>
                  <a:srgbClr val="0D0D0D"/>
                </a:solidFill>
                <a:ea typeface="+mj-lt"/>
                <a:cs typeface="+mj-lt"/>
              </a:rPr>
              <a:t>apontam</a:t>
            </a:r>
            <a:r>
              <a:rPr lang="de-DE" sz="2400">
                <a:solidFill>
                  <a:srgbClr val="0D0D0D"/>
                </a:solidFill>
                <a:ea typeface="+mj-lt"/>
                <a:cs typeface="+mj-lt"/>
              </a:rPr>
              <a:t> a </a:t>
            </a:r>
            <a:r>
              <a:rPr lang="de-DE" sz="2400" err="1">
                <a:solidFill>
                  <a:srgbClr val="0D0D0D"/>
                </a:solidFill>
                <a:ea typeface="+mj-lt"/>
                <a:cs typeface="+mj-lt"/>
              </a:rPr>
              <a:t>falta</a:t>
            </a:r>
            <a:r>
              <a:rPr lang="de-DE" sz="2400">
                <a:solidFill>
                  <a:srgbClr val="0D0D0D"/>
                </a:solidFill>
                <a:ea typeface="+mj-lt"/>
                <a:cs typeface="+mj-lt"/>
              </a:rPr>
              <a:t> de tempo e a </a:t>
            </a:r>
            <a:r>
              <a:rPr lang="de-DE" sz="2400" err="1">
                <a:solidFill>
                  <a:srgbClr val="0D0D0D"/>
                </a:solidFill>
                <a:ea typeface="+mj-lt"/>
                <a:cs typeface="+mj-lt"/>
              </a:rPr>
              <a:t>inacessibilidade</a:t>
            </a:r>
            <a:r>
              <a:rPr lang="de-DE" sz="2400">
                <a:solidFill>
                  <a:srgbClr val="0D0D0D"/>
                </a:solidFill>
                <a:ea typeface="+mj-lt"/>
                <a:cs typeface="+mj-lt"/>
              </a:rPr>
              <a:t> da </a:t>
            </a:r>
            <a:r>
              <a:rPr lang="de-DE" sz="2400" err="1">
                <a:solidFill>
                  <a:srgbClr val="0D0D0D"/>
                </a:solidFill>
                <a:ea typeface="+mj-lt"/>
                <a:cs typeface="+mj-lt"/>
              </a:rPr>
              <a:t>biblioteca</a:t>
            </a:r>
            <a:r>
              <a:rPr lang="de-DE" sz="2400">
                <a:solidFill>
                  <a:srgbClr val="0D0D0D"/>
                </a:solidFill>
                <a:ea typeface="+mj-lt"/>
                <a:cs typeface="+mj-lt"/>
              </a:rPr>
              <a:t> </a:t>
            </a:r>
            <a:r>
              <a:rPr lang="de-DE" sz="2400" err="1">
                <a:solidFill>
                  <a:srgbClr val="0D0D0D"/>
                </a:solidFill>
                <a:ea typeface="+mj-lt"/>
                <a:cs typeface="+mj-lt"/>
              </a:rPr>
              <a:t>como</a:t>
            </a:r>
            <a:r>
              <a:rPr lang="de-DE" sz="2400">
                <a:solidFill>
                  <a:srgbClr val="0D0D0D"/>
                </a:solidFill>
                <a:ea typeface="+mj-lt"/>
                <a:cs typeface="+mj-lt"/>
              </a:rPr>
              <a:t> </a:t>
            </a:r>
            <a:r>
              <a:rPr lang="de-DE" sz="2400" err="1">
                <a:solidFill>
                  <a:srgbClr val="0D0D0D"/>
                </a:solidFill>
                <a:ea typeface="+mj-lt"/>
                <a:cs typeface="+mj-lt"/>
              </a:rPr>
              <a:t>motivos</a:t>
            </a:r>
            <a:r>
              <a:rPr lang="de-DE" sz="2400">
                <a:solidFill>
                  <a:srgbClr val="0D0D0D"/>
                </a:solidFill>
                <a:ea typeface="+mj-lt"/>
                <a:cs typeface="+mj-lt"/>
              </a:rPr>
              <a:t> </a:t>
            </a:r>
            <a:r>
              <a:rPr lang="de-DE" sz="2400" err="1">
                <a:solidFill>
                  <a:srgbClr val="0D0D0D"/>
                </a:solidFill>
                <a:ea typeface="+mj-lt"/>
                <a:cs typeface="+mj-lt"/>
              </a:rPr>
              <a:t>para</a:t>
            </a:r>
            <a:r>
              <a:rPr lang="de-DE" sz="2400">
                <a:solidFill>
                  <a:srgbClr val="0D0D0D"/>
                </a:solidFill>
                <a:ea typeface="+mj-lt"/>
                <a:cs typeface="+mj-lt"/>
              </a:rPr>
              <a:t> </a:t>
            </a:r>
            <a:r>
              <a:rPr lang="de-DE" sz="2400" err="1">
                <a:solidFill>
                  <a:srgbClr val="0D0D0D"/>
                </a:solidFill>
                <a:ea typeface="+mj-lt"/>
                <a:cs typeface="+mj-lt"/>
              </a:rPr>
              <a:t>não</a:t>
            </a:r>
            <a:r>
              <a:rPr lang="de-DE" sz="2400">
                <a:solidFill>
                  <a:srgbClr val="0D0D0D"/>
                </a:solidFill>
                <a:ea typeface="+mj-lt"/>
                <a:cs typeface="+mj-lt"/>
              </a:rPr>
              <a:t> </a:t>
            </a:r>
            <a:r>
              <a:rPr lang="de-DE" sz="2400" err="1">
                <a:solidFill>
                  <a:srgbClr val="0D0D0D"/>
                </a:solidFill>
                <a:ea typeface="+mj-lt"/>
                <a:cs typeface="+mj-lt"/>
              </a:rPr>
              <a:t>lerem</a:t>
            </a:r>
            <a:r>
              <a:rPr lang="de-DE" sz="2400">
                <a:solidFill>
                  <a:srgbClr val="0D0D0D"/>
                </a:solidFill>
                <a:ea typeface="+mj-lt"/>
                <a:cs typeface="+mj-lt"/>
              </a:rPr>
              <a:t>.</a:t>
            </a:r>
            <a:br>
              <a:rPr lang="de-DE" sz="2400">
                <a:ea typeface="+mj-lt"/>
                <a:cs typeface="+mj-lt"/>
              </a:rPr>
            </a:br>
            <a:br>
              <a:rPr lang="de-DE" sz="2400">
                <a:ea typeface="+mj-lt"/>
                <a:cs typeface="+mj-lt"/>
              </a:rPr>
            </a:br>
            <a:r>
              <a:rPr lang="de-DE" sz="2400" err="1">
                <a:solidFill>
                  <a:srgbClr val="0D0D0D"/>
                </a:solidFill>
                <a:ea typeface="+mj-lt"/>
                <a:cs typeface="+mj-lt"/>
              </a:rPr>
              <a:t>Problemas</a:t>
            </a:r>
            <a:r>
              <a:rPr lang="de-DE" sz="2400">
                <a:solidFill>
                  <a:srgbClr val="0D0D0D"/>
                </a:solidFill>
                <a:ea typeface="+mj-lt"/>
                <a:cs typeface="+mj-lt"/>
              </a:rPr>
              <a:t> </a:t>
            </a:r>
            <a:r>
              <a:rPr lang="de-DE" sz="2400" err="1">
                <a:solidFill>
                  <a:srgbClr val="0D0D0D"/>
                </a:solidFill>
                <a:ea typeface="+mj-lt"/>
                <a:cs typeface="+mj-lt"/>
              </a:rPr>
              <a:t>como</a:t>
            </a:r>
            <a:r>
              <a:rPr lang="de-DE" sz="2400">
                <a:solidFill>
                  <a:srgbClr val="0D0D0D"/>
                </a:solidFill>
                <a:ea typeface="+mj-lt"/>
                <a:cs typeface="+mj-lt"/>
              </a:rPr>
              <a:t> </a:t>
            </a:r>
            <a:r>
              <a:rPr lang="de-DE" sz="2400" err="1">
                <a:solidFill>
                  <a:srgbClr val="0D0D0D"/>
                </a:solidFill>
                <a:ea typeface="+mj-lt"/>
                <a:cs typeface="+mj-lt"/>
              </a:rPr>
              <a:t>acesso</a:t>
            </a:r>
            <a:r>
              <a:rPr lang="de-DE" sz="2400">
                <a:solidFill>
                  <a:srgbClr val="0D0D0D"/>
                </a:solidFill>
                <a:ea typeface="+mj-lt"/>
                <a:cs typeface="+mj-lt"/>
              </a:rPr>
              <a:t> e </a:t>
            </a:r>
            <a:r>
              <a:rPr lang="de-DE" sz="2400" err="1">
                <a:solidFill>
                  <a:srgbClr val="0D0D0D"/>
                </a:solidFill>
                <a:ea typeface="+mj-lt"/>
                <a:cs typeface="+mj-lt"/>
              </a:rPr>
              <a:t>organização</a:t>
            </a:r>
            <a:r>
              <a:rPr lang="de-DE" sz="2400">
                <a:solidFill>
                  <a:srgbClr val="0D0D0D"/>
                </a:solidFill>
                <a:ea typeface="+mj-lt"/>
                <a:cs typeface="+mj-lt"/>
              </a:rPr>
              <a:t> do </a:t>
            </a:r>
            <a:r>
              <a:rPr lang="de-DE" sz="2400" err="1">
                <a:solidFill>
                  <a:srgbClr val="0D0D0D"/>
                </a:solidFill>
                <a:ea typeface="+mj-lt"/>
                <a:cs typeface="+mj-lt"/>
              </a:rPr>
              <a:t>acervo</a:t>
            </a:r>
            <a:r>
              <a:rPr lang="de-DE" sz="2400">
                <a:solidFill>
                  <a:srgbClr val="0D0D0D"/>
                </a:solidFill>
                <a:ea typeface="+mj-lt"/>
                <a:cs typeface="+mj-lt"/>
              </a:rPr>
              <a:t>, </a:t>
            </a:r>
            <a:r>
              <a:rPr lang="de-DE" sz="2400" err="1">
                <a:solidFill>
                  <a:srgbClr val="0D0D0D"/>
                </a:solidFill>
                <a:ea typeface="+mj-lt"/>
                <a:cs typeface="+mj-lt"/>
              </a:rPr>
              <a:t>facilidade</a:t>
            </a:r>
            <a:r>
              <a:rPr lang="de-DE" sz="2400">
                <a:solidFill>
                  <a:srgbClr val="0D0D0D"/>
                </a:solidFill>
                <a:ea typeface="+mj-lt"/>
                <a:cs typeface="+mj-lt"/>
              </a:rPr>
              <a:t> de </a:t>
            </a:r>
            <a:r>
              <a:rPr lang="de-DE" sz="2400" err="1">
                <a:solidFill>
                  <a:srgbClr val="0D0D0D"/>
                </a:solidFill>
                <a:ea typeface="+mj-lt"/>
                <a:cs typeface="+mj-lt"/>
              </a:rPr>
              <a:t>atualização</a:t>
            </a:r>
            <a:r>
              <a:rPr lang="de-DE" sz="2400">
                <a:solidFill>
                  <a:srgbClr val="0D0D0D"/>
                </a:solidFill>
                <a:ea typeface="+mj-lt"/>
                <a:cs typeface="+mj-lt"/>
              </a:rPr>
              <a:t> do </a:t>
            </a:r>
            <a:r>
              <a:rPr lang="de-DE" sz="2400" err="1">
                <a:solidFill>
                  <a:srgbClr val="0D0D0D"/>
                </a:solidFill>
                <a:ea typeface="+mj-lt"/>
                <a:cs typeface="+mj-lt"/>
              </a:rPr>
              <a:t>sistema</a:t>
            </a:r>
            <a:r>
              <a:rPr lang="de-DE" sz="2400">
                <a:solidFill>
                  <a:srgbClr val="0D0D0D"/>
                </a:solidFill>
                <a:ea typeface="+mj-lt"/>
                <a:cs typeface="+mj-lt"/>
              </a:rPr>
              <a:t>, </a:t>
            </a:r>
            <a:r>
              <a:rPr lang="de-DE" sz="2400" err="1">
                <a:solidFill>
                  <a:srgbClr val="0D0D0D"/>
                </a:solidFill>
                <a:ea typeface="+mj-lt"/>
                <a:cs typeface="+mj-lt"/>
              </a:rPr>
              <a:t>experiência</a:t>
            </a:r>
            <a:r>
              <a:rPr lang="de-DE" sz="2400">
                <a:solidFill>
                  <a:srgbClr val="0D0D0D"/>
                </a:solidFill>
                <a:ea typeface="+mj-lt"/>
                <a:cs typeface="+mj-lt"/>
              </a:rPr>
              <a:t> do </a:t>
            </a:r>
            <a:r>
              <a:rPr lang="de-DE" sz="2400" err="1">
                <a:solidFill>
                  <a:srgbClr val="0D0D0D"/>
                </a:solidFill>
                <a:ea typeface="+mj-lt"/>
                <a:cs typeface="+mj-lt"/>
              </a:rPr>
              <a:t>usuário</a:t>
            </a:r>
            <a:r>
              <a:rPr lang="de-DE" sz="2400">
                <a:solidFill>
                  <a:srgbClr val="0D0D0D"/>
                </a:solidFill>
                <a:ea typeface="+mj-lt"/>
                <a:cs typeface="+mj-lt"/>
              </a:rPr>
              <a:t> e </a:t>
            </a:r>
            <a:r>
              <a:rPr lang="de-DE" sz="2400" err="1">
                <a:solidFill>
                  <a:srgbClr val="0D0D0D"/>
                </a:solidFill>
                <a:ea typeface="+mj-lt"/>
                <a:cs typeface="+mj-lt"/>
              </a:rPr>
              <a:t>segurança</a:t>
            </a:r>
            <a:r>
              <a:rPr lang="de-DE" sz="2400">
                <a:solidFill>
                  <a:srgbClr val="0D0D0D"/>
                </a:solidFill>
                <a:ea typeface="+mj-lt"/>
                <a:cs typeface="+mj-lt"/>
              </a:rPr>
              <a:t> do </a:t>
            </a:r>
            <a:r>
              <a:rPr lang="de-DE" sz="2400" err="1">
                <a:solidFill>
                  <a:srgbClr val="0D0D0D"/>
                </a:solidFill>
                <a:ea typeface="+mj-lt"/>
                <a:cs typeface="+mj-lt"/>
              </a:rPr>
              <a:t>acervo</a:t>
            </a:r>
            <a:r>
              <a:rPr lang="de-DE" sz="2400">
                <a:solidFill>
                  <a:srgbClr val="0D0D0D"/>
                </a:solidFill>
                <a:ea typeface="+mj-lt"/>
                <a:cs typeface="+mj-lt"/>
              </a:rPr>
              <a:t> </a:t>
            </a:r>
            <a:r>
              <a:rPr lang="de-DE" sz="2400" err="1">
                <a:solidFill>
                  <a:srgbClr val="0D0D0D"/>
                </a:solidFill>
                <a:ea typeface="+mj-lt"/>
                <a:cs typeface="+mj-lt"/>
              </a:rPr>
              <a:t>são</a:t>
            </a:r>
            <a:r>
              <a:rPr lang="de-DE" sz="2400">
                <a:solidFill>
                  <a:srgbClr val="0D0D0D"/>
                </a:solidFill>
                <a:ea typeface="+mj-lt"/>
                <a:cs typeface="+mj-lt"/>
              </a:rPr>
              <a:t> </a:t>
            </a:r>
            <a:r>
              <a:rPr lang="de-DE" sz="2400" err="1">
                <a:solidFill>
                  <a:srgbClr val="0D0D0D"/>
                </a:solidFill>
                <a:ea typeface="+mj-lt"/>
                <a:cs typeface="+mj-lt"/>
              </a:rPr>
              <a:t>desafios</a:t>
            </a:r>
            <a:r>
              <a:rPr lang="de-DE" sz="2400">
                <a:solidFill>
                  <a:srgbClr val="0D0D0D"/>
                </a:solidFill>
                <a:ea typeface="+mj-lt"/>
                <a:cs typeface="+mj-lt"/>
              </a:rPr>
              <a:t> </a:t>
            </a:r>
            <a:r>
              <a:rPr lang="de-DE" sz="2400" err="1">
                <a:solidFill>
                  <a:srgbClr val="0D0D0D"/>
                </a:solidFill>
                <a:ea typeface="+mj-lt"/>
                <a:cs typeface="+mj-lt"/>
              </a:rPr>
              <a:t>vitais</a:t>
            </a:r>
            <a:r>
              <a:rPr lang="de-DE" sz="2400">
                <a:solidFill>
                  <a:srgbClr val="0D0D0D"/>
                </a:solidFill>
                <a:ea typeface="+mj-lt"/>
                <a:cs typeface="+mj-lt"/>
              </a:rPr>
              <a:t>. A </a:t>
            </a:r>
            <a:r>
              <a:rPr lang="de-DE" sz="2400" err="1">
                <a:solidFill>
                  <a:srgbClr val="0D0D0D"/>
                </a:solidFill>
                <a:ea typeface="+mj-lt"/>
                <a:cs typeface="+mj-lt"/>
              </a:rPr>
              <a:t>implementação</a:t>
            </a:r>
            <a:r>
              <a:rPr lang="de-DE" sz="2400">
                <a:solidFill>
                  <a:srgbClr val="0D0D0D"/>
                </a:solidFill>
                <a:ea typeface="+mj-lt"/>
                <a:cs typeface="+mj-lt"/>
              </a:rPr>
              <a:t> de um </a:t>
            </a:r>
            <a:r>
              <a:rPr lang="de-DE" sz="2400" err="1">
                <a:solidFill>
                  <a:srgbClr val="0D0D0D"/>
                </a:solidFill>
                <a:ea typeface="+mj-lt"/>
                <a:cs typeface="+mj-lt"/>
              </a:rPr>
              <a:t>sistema</a:t>
            </a:r>
            <a:r>
              <a:rPr lang="de-DE" sz="2400">
                <a:solidFill>
                  <a:srgbClr val="0D0D0D"/>
                </a:solidFill>
                <a:ea typeface="+mj-lt"/>
                <a:cs typeface="+mj-lt"/>
              </a:rPr>
              <a:t> de </a:t>
            </a:r>
            <a:r>
              <a:rPr lang="de-DE" sz="2400" err="1">
                <a:solidFill>
                  <a:srgbClr val="0D0D0D"/>
                </a:solidFill>
                <a:ea typeface="+mj-lt"/>
                <a:cs typeface="+mj-lt"/>
              </a:rPr>
              <a:t>informação</a:t>
            </a:r>
            <a:r>
              <a:rPr lang="de-DE" sz="2400">
                <a:solidFill>
                  <a:srgbClr val="0D0D0D"/>
                </a:solidFill>
                <a:ea typeface="+mj-lt"/>
                <a:cs typeface="+mj-lt"/>
              </a:rPr>
              <a:t> </a:t>
            </a:r>
            <a:r>
              <a:rPr lang="de-DE" sz="2400" err="1">
                <a:solidFill>
                  <a:srgbClr val="0D0D0D"/>
                </a:solidFill>
                <a:ea typeface="+mj-lt"/>
                <a:cs typeface="+mj-lt"/>
              </a:rPr>
              <a:t>eficiente</a:t>
            </a:r>
            <a:r>
              <a:rPr lang="de-DE" sz="2400">
                <a:solidFill>
                  <a:srgbClr val="0D0D0D"/>
                </a:solidFill>
                <a:ea typeface="+mj-lt"/>
                <a:cs typeface="+mj-lt"/>
              </a:rPr>
              <a:t> </a:t>
            </a:r>
            <a:r>
              <a:rPr lang="de-DE" sz="2400" err="1">
                <a:solidFill>
                  <a:srgbClr val="0D0D0D"/>
                </a:solidFill>
                <a:ea typeface="+mj-lt"/>
                <a:cs typeface="+mj-lt"/>
              </a:rPr>
              <a:t>pode</a:t>
            </a:r>
            <a:r>
              <a:rPr lang="de-DE" sz="2400">
                <a:solidFill>
                  <a:srgbClr val="0D0D0D"/>
                </a:solidFill>
                <a:ea typeface="+mj-lt"/>
                <a:cs typeface="+mj-lt"/>
              </a:rPr>
              <a:t> </a:t>
            </a:r>
            <a:r>
              <a:rPr lang="de-DE" sz="2400" err="1">
                <a:solidFill>
                  <a:srgbClr val="0D0D0D"/>
                </a:solidFill>
                <a:ea typeface="+mj-lt"/>
                <a:cs typeface="+mj-lt"/>
              </a:rPr>
              <a:t>ajudar</a:t>
            </a:r>
            <a:r>
              <a:rPr lang="de-DE" sz="2400">
                <a:solidFill>
                  <a:srgbClr val="0D0D0D"/>
                </a:solidFill>
                <a:ea typeface="+mj-lt"/>
                <a:cs typeface="+mj-lt"/>
              </a:rPr>
              <a:t> a </a:t>
            </a:r>
            <a:r>
              <a:rPr lang="de-DE" sz="2400" err="1">
                <a:solidFill>
                  <a:srgbClr val="0D0D0D"/>
                </a:solidFill>
                <a:ea typeface="+mj-lt"/>
                <a:cs typeface="+mj-lt"/>
              </a:rPr>
              <a:t>resolver</a:t>
            </a:r>
            <a:r>
              <a:rPr lang="de-DE" sz="2400">
                <a:solidFill>
                  <a:srgbClr val="0D0D0D"/>
                </a:solidFill>
                <a:ea typeface="+mj-lt"/>
                <a:cs typeface="+mj-lt"/>
              </a:rPr>
              <a:t> </a:t>
            </a:r>
            <a:r>
              <a:rPr lang="de-DE" sz="2400" err="1">
                <a:solidFill>
                  <a:srgbClr val="0D0D0D"/>
                </a:solidFill>
                <a:ea typeface="+mj-lt"/>
                <a:cs typeface="+mj-lt"/>
              </a:rPr>
              <a:t>esses</a:t>
            </a:r>
            <a:r>
              <a:rPr lang="de-DE" sz="2400">
                <a:solidFill>
                  <a:srgbClr val="0D0D0D"/>
                </a:solidFill>
                <a:ea typeface="+mj-lt"/>
                <a:cs typeface="+mj-lt"/>
              </a:rPr>
              <a:t> </a:t>
            </a:r>
            <a:r>
              <a:rPr lang="de-DE" sz="2400" err="1">
                <a:solidFill>
                  <a:srgbClr val="0D0D0D"/>
                </a:solidFill>
                <a:ea typeface="+mj-lt"/>
                <a:cs typeface="+mj-lt"/>
              </a:rPr>
              <a:t>problemas</a:t>
            </a:r>
            <a:r>
              <a:rPr lang="de-DE" sz="2400">
                <a:solidFill>
                  <a:srgbClr val="0D0D0D"/>
                </a:solidFill>
                <a:ea typeface="+mj-lt"/>
                <a:cs typeface="+mj-lt"/>
              </a:rPr>
              <a:t> e </a:t>
            </a:r>
            <a:r>
              <a:rPr lang="de-DE" sz="2400" err="1">
                <a:solidFill>
                  <a:srgbClr val="0D0D0D"/>
                </a:solidFill>
                <a:ea typeface="+mj-lt"/>
                <a:cs typeface="+mj-lt"/>
              </a:rPr>
              <a:t>atrair</a:t>
            </a:r>
            <a:r>
              <a:rPr lang="de-DE" sz="2400">
                <a:solidFill>
                  <a:srgbClr val="0D0D0D"/>
                </a:solidFill>
                <a:ea typeface="+mj-lt"/>
                <a:cs typeface="+mj-lt"/>
              </a:rPr>
              <a:t> </a:t>
            </a:r>
            <a:r>
              <a:rPr lang="de-DE" sz="2400" err="1">
                <a:solidFill>
                  <a:srgbClr val="0D0D0D"/>
                </a:solidFill>
                <a:ea typeface="+mj-lt"/>
                <a:cs typeface="+mj-lt"/>
              </a:rPr>
              <a:t>mais</a:t>
            </a:r>
            <a:r>
              <a:rPr lang="de-DE" sz="2400">
                <a:solidFill>
                  <a:srgbClr val="0D0D0D"/>
                </a:solidFill>
                <a:ea typeface="+mj-lt"/>
                <a:cs typeface="+mj-lt"/>
              </a:rPr>
              <a:t> </a:t>
            </a:r>
            <a:r>
              <a:rPr lang="de-DE" sz="2400" err="1">
                <a:solidFill>
                  <a:srgbClr val="0D0D0D"/>
                </a:solidFill>
                <a:ea typeface="+mj-lt"/>
                <a:cs typeface="+mj-lt"/>
              </a:rPr>
              <a:t>pessoas</a:t>
            </a:r>
            <a:r>
              <a:rPr lang="de-DE" sz="2400">
                <a:solidFill>
                  <a:srgbClr val="0D0D0D"/>
                </a:solidFill>
                <a:ea typeface="+mj-lt"/>
                <a:cs typeface="+mj-lt"/>
              </a:rPr>
              <a:t> à </a:t>
            </a:r>
            <a:r>
              <a:rPr lang="de-DE" sz="2400" err="1">
                <a:solidFill>
                  <a:srgbClr val="0D0D0D"/>
                </a:solidFill>
                <a:ea typeface="+mj-lt"/>
                <a:cs typeface="+mj-lt"/>
              </a:rPr>
              <a:t>literatura</a:t>
            </a:r>
            <a:r>
              <a:rPr lang="de-DE" sz="2400">
                <a:solidFill>
                  <a:srgbClr val="0D0D0D"/>
                </a:solidFill>
                <a:ea typeface="+mj-lt"/>
                <a:cs typeface="+mj-lt"/>
              </a:rPr>
              <a:t>.</a:t>
            </a:r>
            <a:endParaRPr lang="pt-BR" sz="2400">
              <a:ea typeface="+mj-lt"/>
              <a:cs typeface="+mj-lt"/>
            </a:endParaRPr>
          </a:p>
          <a:p>
            <a:pPr algn="l"/>
            <a:endParaRPr lang="de-DE" sz="2800">
              <a:solidFill>
                <a:srgbClr val="0D0D0D"/>
              </a:solidFill>
            </a:endParaRPr>
          </a:p>
          <a:p>
            <a:endParaRPr lang="de-DE"/>
          </a:p>
        </p:txBody>
      </p:sp>
      <mc:AlternateContent xmlns:mc="http://schemas.openxmlformats.org/markup-compatibility/2006" xmlns:p14="http://schemas.microsoft.com/office/powerpoint/2010/main">
        <mc:Choice Requires="p14">
          <p:contentPart p14:bwMode="auto" r:id="rId2">
            <p14:nvContentPartPr>
              <p14:cNvPr id="4" name="Tinta 3">
                <a:extLst>
                  <a:ext uri="{FF2B5EF4-FFF2-40B4-BE49-F238E27FC236}">
                    <a16:creationId xmlns:a16="http://schemas.microsoft.com/office/drawing/2014/main" id="{C402F570-AD2B-CDDC-88CE-0496743FFB52}"/>
                  </a:ext>
                </a:extLst>
              </p14:cNvPr>
              <p14:cNvContentPartPr/>
              <p14:nvPr/>
            </p14:nvContentPartPr>
            <p14:xfrm>
              <a:off x="5644492" y="5092463"/>
              <a:ext cx="15875" cy="15875"/>
            </p14:xfrm>
          </p:contentPart>
        </mc:Choice>
        <mc:Fallback xmlns="">
          <p:pic>
            <p:nvPicPr>
              <p:cNvPr id="4" name="Tinta 3">
                <a:extLst>
                  <a:ext uri="{FF2B5EF4-FFF2-40B4-BE49-F238E27FC236}">
                    <a16:creationId xmlns:a16="http://schemas.microsoft.com/office/drawing/2014/main" id="{C402F570-AD2B-CDDC-88CE-0496743FFB52}"/>
                  </a:ext>
                </a:extLst>
              </p:cNvPr>
              <p:cNvPicPr/>
              <p:nvPr/>
            </p:nvPicPr>
            <p:blipFill>
              <a:blip r:embed="rId3"/>
              <a:stretch>
                <a:fillRect/>
              </a:stretch>
            </p:blipFill>
            <p:spPr>
              <a:xfrm>
                <a:off x="4850742" y="4298713"/>
                <a:ext cx="1587500" cy="1587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Tinta 4">
                <a:extLst>
                  <a:ext uri="{FF2B5EF4-FFF2-40B4-BE49-F238E27FC236}">
                    <a16:creationId xmlns:a16="http://schemas.microsoft.com/office/drawing/2014/main" id="{0CDBBA9E-9E7F-1037-BB8A-083DE1C7AE85}"/>
                  </a:ext>
                </a:extLst>
              </p14:cNvPr>
              <p14:cNvContentPartPr/>
              <p14:nvPr/>
            </p14:nvContentPartPr>
            <p14:xfrm>
              <a:off x="5644492" y="5092463"/>
              <a:ext cx="15875" cy="15875"/>
            </p14:xfrm>
          </p:contentPart>
        </mc:Choice>
        <mc:Fallback xmlns="">
          <p:pic>
            <p:nvPicPr>
              <p:cNvPr id="5" name="Tinta 4">
                <a:extLst>
                  <a:ext uri="{FF2B5EF4-FFF2-40B4-BE49-F238E27FC236}">
                    <a16:creationId xmlns:a16="http://schemas.microsoft.com/office/drawing/2014/main" id="{0CDBBA9E-9E7F-1037-BB8A-083DE1C7AE85}"/>
                  </a:ext>
                </a:extLst>
              </p:cNvPr>
              <p:cNvPicPr/>
              <p:nvPr/>
            </p:nvPicPr>
            <p:blipFill>
              <a:blip r:embed="rId3"/>
              <a:stretch>
                <a:fillRect/>
              </a:stretch>
            </p:blipFill>
            <p:spPr>
              <a:xfrm>
                <a:off x="4850742" y="4298713"/>
                <a:ext cx="1587500" cy="158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Tinta 5">
                <a:extLst>
                  <a:ext uri="{FF2B5EF4-FFF2-40B4-BE49-F238E27FC236}">
                    <a16:creationId xmlns:a16="http://schemas.microsoft.com/office/drawing/2014/main" id="{51332AC6-0BCC-2B25-3E4E-59258FEABEE3}"/>
                  </a:ext>
                </a:extLst>
              </p14:cNvPr>
              <p14:cNvContentPartPr/>
              <p14:nvPr/>
            </p14:nvContentPartPr>
            <p14:xfrm>
              <a:off x="5644492" y="5092463"/>
              <a:ext cx="15875" cy="15875"/>
            </p14:xfrm>
          </p:contentPart>
        </mc:Choice>
        <mc:Fallback xmlns="">
          <p:pic>
            <p:nvPicPr>
              <p:cNvPr id="6" name="Tinta 5">
                <a:extLst>
                  <a:ext uri="{FF2B5EF4-FFF2-40B4-BE49-F238E27FC236}">
                    <a16:creationId xmlns:a16="http://schemas.microsoft.com/office/drawing/2014/main" id="{51332AC6-0BCC-2B25-3E4E-59258FEABEE3}"/>
                  </a:ext>
                </a:extLst>
              </p:cNvPr>
              <p:cNvPicPr/>
              <p:nvPr/>
            </p:nvPicPr>
            <p:blipFill>
              <a:blip r:embed="rId3"/>
              <a:stretch>
                <a:fillRect/>
              </a:stretch>
            </p:blipFill>
            <p:spPr>
              <a:xfrm>
                <a:off x="4850742" y="4298713"/>
                <a:ext cx="1587500" cy="158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Tinta 8">
                <a:extLst>
                  <a:ext uri="{FF2B5EF4-FFF2-40B4-BE49-F238E27FC236}">
                    <a16:creationId xmlns:a16="http://schemas.microsoft.com/office/drawing/2014/main" id="{7C74BA6F-E83B-894A-3C04-08E9FE1A0131}"/>
                  </a:ext>
                </a:extLst>
              </p14:cNvPr>
              <p14:cNvContentPartPr/>
              <p14:nvPr/>
            </p14:nvContentPartPr>
            <p14:xfrm>
              <a:off x="-1978731" y="1751210"/>
              <a:ext cx="15875" cy="15875"/>
            </p14:xfrm>
          </p:contentPart>
        </mc:Choice>
        <mc:Fallback xmlns="">
          <p:pic>
            <p:nvPicPr>
              <p:cNvPr id="9" name="Tinta 8">
                <a:extLst>
                  <a:ext uri="{FF2B5EF4-FFF2-40B4-BE49-F238E27FC236}">
                    <a16:creationId xmlns:a16="http://schemas.microsoft.com/office/drawing/2014/main" id="{7C74BA6F-E83B-894A-3C04-08E9FE1A0131}"/>
                  </a:ext>
                </a:extLst>
              </p:cNvPr>
              <p:cNvPicPr/>
              <p:nvPr/>
            </p:nvPicPr>
            <p:blipFill>
              <a:blip r:embed="rId7"/>
              <a:stretch>
                <a:fillRect/>
              </a:stretch>
            </p:blipFill>
            <p:spPr>
              <a:xfrm>
                <a:off x="-2137481" y="1671835"/>
                <a:ext cx="330200" cy="173038"/>
              </a:xfrm>
              <a:prstGeom prst="rect">
                <a:avLst/>
              </a:prstGeom>
            </p:spPr>
          </p:pic>
        </mc:Fallback>
      </mc:AlternateContent>
      <p:sp>
        <p:nvSpPr>
          <p:cNvPr id="12" name="CaixaDeTexto 11">
            <a:extLst>
              <a:ext uri="{FF2B5EF4-FFF2-40B4-BE49-F238E27FC236}">
                <a16:creationId xmlns:a16="http://schemas.microsoft.com/office/drawing/2014/main" id="{F95629A5-D445-B5D3-E465-091A01752D35}"/>
              </a:ext>
            </a:extLst>
          </p:cNvPr>
          <p:cNvSpPr txBox="1"/>
          <p:nvPr/>
        </p:nvSpPr>
        <p:spPr>
          <a:xfrm>
            <a:off x="421341" y="10459"/>
            <a:ext cx="44240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5400" b="1">
                <a:latin typeface="Aptos Display"/>
              </a:rPr>
              <a:t>Introdução</a:t>
            </a:r>
            <a:endParaRPr lang="pt-BR"/>
          </a:p>
        </p:txBody>
      </p:sp>
      <p:cxnSp>
        <p:nvCxnSpPr>
          <p:cNvPr id="13" name="Conector de Seta Reta 12">
            <a:extLst>
              <a:ext uri="{FF2B5EF4-FFF2-40B4-BE49-F238E27FC236}">
                <a16:creationId xmlns:a16="http://schemas.microsoft.com/office/drawing/2014/main" id="{3386FF9E-751D-7DC9-3696-8376749505B5}"/>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F1368E8B-CD11-345D-27F7-445D81FFB44E}"/>
              </a:ext>
            </a:extLst>
          </p:cNvPr>
          <p:cNvPicPr>
            <a:picLocks noChangeAspect="1"/>
          </p:cNvPicPr>
          <p:nvPr/>
        </p:nvPicPr>
        <p:blipFill>
          <a:blip r:embed="rId8"/>
          <a:stretch>
            <a:fillRect/>
          </a:stretch>
        </p:blipFill>
        <p:spPr>
          <a:xfrm>
            <a:off x="10847388" y="187231"/>
            <a:ext cx="1196975" cy="1182688"/>
          </a:xfrm>
          <a:prstGeom prst="rect">
            <a:avLst/>
          </a:prstGeom>
        </p:spPr>
      </p:pic>
    </p:spTree>
    <p:extLst>
      <p:ext uri="{BB962C8B-B14F-4D97-AF65-F5344CB8AC3E}">
        <p14:creationId xmlns:p14="http://schemas.microsoft.com/office/powerpoint/2010/main" val="66546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23878" y="894976"/>
            <a:ext cx="11128836" cy="1742795"/>
          </a:xfrm>
        </p:spPr>
        <p:txBody>
          <a:bodyPr vert="horz" lIns="91440" tIns="45720" rIns="91440" bIns="45720" rtlCol="0" anchor="ctr">
            <a:noAutofit/>
          </a:bodyPr>
          <a:lstStyle/>
          <a:p>
            <a:pPr algn="l"/>
            <a:br>
              <a:rPr lang="pt-BR" sz="2400">
                <a:solidFill>
                  <a:srgbClr val="0D0D0D"/>
                </a:solidFill>
                <a:ea typeface="+mj-lt"/>
                <a:cs typeface="+mj-lt"/>
              </a:rPr>
            </a:br>
            <a:r>
              <a:rPr lang="pt-BR" sz="2400">
                <a:solidFill>
                  <a:srgbClr val="0D0D0D"/>
                </a:solidFill>
                <a:ea typeface="+mj-lt"/>
                <a:cs typeface="+mj-lt"/>
              </a:rPr>
              <a:t>Identificar e analisar os processos atualmente utilizados em bibliotecas que não possuem sistemas automatizados, e desenvolver e implementar um sistema de informação para a gestão de acervo e usuários, visando </a:t>
            </a:r>
            <a:r>
              <a:rPr lang="pt-BR" sz="2400" b="1">
                <a:solidFill>
                  <a:srgbClr val="0D0D0D"/>
                </a:solidFill>
                <a:ea typeface="+mj-lt"/>
                <a:cs typeface="+mj-lt"/>
              </a:rPr>
              <a:t>melhorar o acesso, a disponibilidade e a administração dos serviços bibliotecários. </a:t>
            </a:r>
            <a:br>
              <a:rPr lang="pt-BR" sz="2400" b="1">
                <a:ea typeface="+mj-lt"/>
                <a:cs typeface="+mj-lt"/>
              </a:rPr>
            </a:br>
            <a:endParaRPr lang="pt-BR" sz="2400" b="1">
              <a:ea typeface="+mj-lt"/>
              <a:cs typeface="+mj-lt"/>
            </a:endParaRPr>
          </a:p>
        </p:txBody>
      </p:sp>
      <mc:AlternateContent xmlns:mc="http://schemas.openxmlformats.org/markup-compatibility/2006" xmlns:p14="http://schemas.microsoft.com/office/powerpoint/2010/main">
        <mc:Choice Requires="p14">
          <p:contentPart p14:bwMode="auto" r:id="rId2">
            <p14:nvContentPartPr>
              <p14:cNvPr id="9" name="Tinta 8">
                <a:extLst>
                  <a:ext uri="{FF2B5EF4-FFF2-40B4-BE49-F238E27FC236}">
                    <a16:creationId xmlns:a16="http://schemas.microsoft.com/office/drawing/2014/main" id="{7C74BA6F-E83B-894A-3C04-08E9FE1A0131}"/>
                  </a:ext>
                </a:extLst>
              </p14:cNvPr>
              <p14:cNvContentPartPr/>
              <p14:nvPr/>
            </p14:nvContentPartPr>
            <p14:xfrm>
              <a:off x="-1978731" y="1751210"/>
              <a:ext cx="15875" cy="15875"/>
            </p14:xfrm>
          </p:contentPart>
        </mc:Choice>
        <mc:Fallback xmlns="">
          <p:pic>
            <p:nvPicPr>
              <p:cNvPr id="9" name="Tinta 8">
                <a:extLst>
                  <a:ext uri="{FF2B5EF4-FFF2-40B4-BE49-F238E27FC236}">
                    <a16:creationId xmlns:a16="http://schemas.microsoft.com/office/drawing/2014/main" id="{7C74BA6F-E83B-894A-3C04-08E9FE1A0131}"/>
                  </a:ext>
                </a:extLst>
              </p:cNvPr>
              <p:cNvPicPr/>
              <p:nvPr/>
            </p:nvPicPr>
            <p:blipFill>
              <a:blip r:embed="rId3"/>
              <a:stretch>
                <a:fillRect/>
              </a:stretch>
            </p:blipFill>
            <p:spPr>
              <a:xfrm>
                <a:off x="-2137481" y="1671835"/>
                <a:ext cx="330200" cy="173038"/>
              </a:xfrm>
              <a:prstGeom prst="rect">
                <a:avLst/>
              </a:prstGeom>
            </p:spPr>
          </p:pic>
        </mc:Fallback>
      </mc:AlternateContent>
      <p:pic>
        <p:nvPicPr>
          <p:cNvPr id="8" name="Imagem 7" descr="Logotipo&#10;&#10;Descrição gerada automaticamente">
            <a:extLst>
              <a:ext uri="{FF2B5EF4-FFF2-40B4-BE49-F238E27FC236}">
                <a16:creationId xmlns:a16="http://schemas.microsoft.com/office/drawing/2014/main" id="{1386D9FA-9E12-4339-D736-F7C1D3291E3A}"/>
              </a:ext>
            </a:extLst>
          </p:cNvPr>
          <p:cNvPicPr>
            <a:picLocks noChangeAspect="1"/>
          </p:cNvPicPr>
          <p:nvPr/>
        </p:nvPicPr>
        <p:blipFill>
          <a:blip r:embed="rId4"/>
          <a:stretch>
            <a:fillRect/>
          </a:stretch>
        </p:blipFill>
        <p:spPr>
          <a:xfrm>
            <a:off x="10847388" y="187231"/>
            <a:ext cx="1196975" cy="1182688"/>
          </a:xfrm>
          <a:prstGeom prst="rect">
            <a:avLst/>
          </a:prstGeom>
        </p:spPr>
      </p:pic>
      <p:sp>
        <p:nvSpPr>
          <p:cNvPr id="12" name="CaixaDeTexto 11">
            <a:extLst>
              <a:ext uri="{FF2B5EF4-FFF2-40B4-BE49-F238E27FC236}">
                <a16:creationId xmlns:a16="http://schemas.microsoft.com/office/drawing/2014/main" id="{F95629A5-D445-B5D3-E465-091A01752D35}"/>
              </a:ext>
            </a:extLst>
          </p:cNvPr>
          <p:cNvSpPr txBox="1"/>
          <p:nvPr/>
        </p:nvSpPr>
        <p:spPr>
          <a:xfrm>
            <a:off x="357841" y="2522"/>
            <a:ext cx="664658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6000" b="1">
                <a:ea typeface="+mn-lt"/>
                <a:cs typeface="+mn-lt"/>
              </a:rPr>
              <a:t>Objetivo</a:t>
            </a:r>
            <a:endParaRPr lang="de-DE" sz="6000">
              <a:ea typeface="+mn-lt"/>
              <a:cs typeface="+mn-lt"/>
            </a:endParaRPr>
          </a:p>
        </p:txBody>
      </p:sp>
      <p:cxnSp>
        <p:nvCxnSpPr>
          <p:cNvPr id="16" name="Conector de Seta Reta 15">
            <a:extLst>
              <a:ext uri="{FF2B5EF4-FFF2-40B4-BE49-F238E27FC236}">
                <a16:creationId xmlns:a16="http://schemas.microsoft.com/office/drawing/2014/main" id="{D02EBCA8-FB31-B0BE-6479-F7DFBB5F3F35}"/>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
        <p:nvSpPr>
          <p:cNvPr id="18" name="Título 1">
            <a:extLst>
              <a:ext uri="{FF2B5EF4-FFF2-40B4-BE49-F238E27FC236}">
                <a16:creationId xmlns:a16="http://schemas.microsoft.com/office/drawing/2014/main" id="{9E36391C-A4B4-AF4A-C5FB-90412B418D93}"/>
              </a:ext>
            </a:extLst>
          </p:cNvPr>
          <p:cNvSpPr txBox="1">
            <a:spLocks/>
          </p:cNvSpPr>
          <p:nvPr/>
        </p:nvSpPr>
        <p:spPr>
          <a:xfrm>
            <a:off x="357186" y="3891616"/>
            <a:ext cx="11470153" cy="21844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a:buChar char="•"/>
            </a:pPr>
            <a:r>
              <a:rPr lang="de-DE" sz="2400" err="1">
                <a:solidFill>
                  <a:srgbClr val="0D0D0D"/>
                </a:solidFill>
                <a:ea typeface="+mj-lt"/>
                <a:cs typeface="+mj-lt"/>
              </a:rPr>
              <a:t>Proporcionar</a:t>
            </a:r>
            <a:r>
              <a:rPr lang="de-DE" sz="2400">
                <a:solidFill>
                  <a:srgbClr val="0D0D0D"/>
                </a:solidFill>
                <a:ea typeface="+mj-lt"/>
                <a:cs typeface="+mj-lt"/>
              </a:rPr>
              <a:t> </a:t>
            </a:r>
            <a:r>
              <a:rPr lang="de-DE" sz="2400" err="1">
                <a:solidFill>
                  <a:srgbClr val="0D0D0D"/>
                </a:solidFill>
                <a:ea typeface="+mj-lt"/>
                <a:cs typeface="+mj-lt"/>
              </a:rPr>
              <a:t>uma</a:t>
            </a:r>
            <a:r>
              <a:rPr lang="de-DE" sz="2400">
                <a:solidFill>
                  <a:srgbClr val="0D0D0D"/>
                </a:solidFill>
                <a:ea typeface="+mj-lt"/>
                <a:cs typeface="+mj-lt"/>
              </a:rPr>
              <a:t> </a:t>
            </a:r>
            <a:r>
              <a:rPr lang="de-DE" sz="2400" err="1">
                <a:solidFill>
                  <a:srgbClr val="0D0D0D"/>
                </a:solidFill>
                <a:ea typeface="+mj-lt"/>
                <a:cs typeface="+mj-lt"/>
              </a:rPr>
              <a:t>catalogação</a:t>
            </a:r>
            <a:r>
              <a:rPr lang="de-DE" sz="2400">
                <a:solidFill>
                  <a:srgbClr val="0D0D0D"/>
                </a:solidFill>
                <a:ea typeface="+mj-lt"/>
                <a:cs typeface="+mj-lt"/>
              </a:rPr>
              <a:t> </a:t>
            </a:r>
            <a:r>
              <a:rPr lang="de-DE" sz="2400" err="1">
                <a:solidFill>
                  <a:srgbClr val="0D0D0D"/>
                </a:solidFill>
                <a:ea typeface="+mj-lt"/>
                <a:cs typeface="+mj-lt"/>
              </a:rPr>
              <a:t>eficaz</a:t>
            </a:r>
            <a:r>
              <a:rPr lang="de-DE" sz="2400">
                <a:solidFill>
                  <a:srgbClr val="0D0D0D"/>
                </a:solidFill>
                <a:ea typeface="+mj-lt"/>
                <a:cs typeface="+mj-lt"/>
              </a:rPr>
              <a:t> e </a:t>
            </a:r>
            <a:r>
              <a:rPr lang="de-DE" sz="2400" err="1">
                <a:solidFill>
                  <a:srgbClr val="0D0D0D"/>
                </a:solidFill>
                <a:ea typeface="+mj-lt"/>
                <a:cs typeface="+mj-lt"/>
              </a:rPr>
              <a:t>organização</a:t>
            </a:r>
            <a:r>
              <a:rPr lang="de-DE" sz="2400">
                <a:solidFill>
                  <a:srgbClr val="0D0D0D"/>
                </a:solidFill>
                <a:ea typeface="+mj-lt"/>
                <a:cs typeface="+mj-lt"/>
              </a:rPr>
              <a:t> dos </a:t>
            </a:r>
            <a:r>
              <a:rPr lang="de-DE" sz="2400" err="1">
                <a:solidFill>
                  <a:srgbClr val="0D0D0D"/>
                </a:solidFill>
                <a:ea typeface="+mj-lt"/>
                <a:cs typeface="+mj-lt"/>
              </a:rPr>
              <a:t>materiais</a:t>
            </a:r>
            <a:r>
              <a:rPr lang="de-DE" sz="2400">
                <a:solidFill>
                  <a:srgbClr val="0D0D0D"/>
                </a:solidFill>
                <a:ea typeface="+mj-lt"/>
                <a:cs typeface="+mj-lt"/>
              </a:rPr>
              <a:t> </a:t>
            </a:r>
            <a:r>
              <a:rPr lang="de-DE" sz="2400" err="1">
                <a:solidFill>
                  <a:srgbClr val="0D0D0D"/>
                </a:solidFill>
                <a:ea typeface="+mj-lt"/>
                <a:cs typeface="+mj-lt"/>
              </a:rPr>
              <a:t>disponíveis</a:t>
            </a:r>
            <a:r>
              <a:rPr lang="de-DE" sz="2400">
                <a:solidFill>
                  <a:srgbClr val="0D0D0D"/>
                </a:solidFill>
                <a:ea typeface="+mj-lt"/>
                <a:cs typeface="+mj-lt"/>
              </a:rPr>
              <a:t> na </a:t>
            </a:r>
            <a:r>
              <a:rPr lang="de-DE" sz="2400" err="1">
                <a:solidFill>
                  <a:srgbClr val="0D0D0D"/>
                </a:solidFill>
                <a:ea typeface="+mj-lt"/>
                <a:cs typeface="+mj-lt"/>
              </a:rPr>
              <a:t>biblioteca</a:t>
            </a:r>
            <a:r>
              <a:rPr lang="de-DE" sz="2400">
                <a:solidFill>
                  <a:srgbClr val="0D0D0D"/>
                </a:solidFill>
                <a:ea typeface="+mj-lt"/>
                <a:cs typeface="+mj-lt"/>
              </a:rPr>
              <a:t>, </a:t>
            </a:r>
            <a:r>
              <a:rPr lang="de-DE" sz="2400" err="1">
                <a:solidFill>
                  <a:srgbClr val="0D0D0D"/>
                </a:solidFill>
                <a:ea typeface="+mj-lt"/>
                <a:cs typeface="+mj-lt"/>
              </a:rPr>
              <a:t>utilizando</a:t>
            </a:r>
            <a:r>
              <a:rPr lang="de-DE" sz="2400">
                <a:solidFill>
                  <a:srgbClr val="0D0D0D"/>
                </a:solidFill>
                <a:ea typeface="+mj-lt"/>
                <a:cs typeface="+mj-lt"/>
              </a:rPr>
              <a:t> </a:t>
            </a:r>
            <a:r>
              <a:rPr lang="de-DE" sz="2400" err="1">
                <a:solidFill>
                  <a:srgbClr val="0D0D0D"/>
                </a:solidFill>
                <a:ea typeface="+mj-lt"/>
                <a:cs typeface="+mj-lt"/>
              </a:rPr>
              <a:t>tecnologias</a:t>
            </a:r>
            <a:r>
              <a:rPr lang="de-DE" sz="2400">
                <a:solidFill>
                  <a:srgbClr val="0D0D0D"/>
                </a:solidFill>
                <a:ea typeface="+mj-lt"/>
                <a:cs typeface="+mj-lt"/>
              </a:rPr>
              <a:t> </a:t>
            </a:r>
            <a:r>
              <a:rPr lang="de-DE" sz="2400" err="1">
                <a:solidFill>
                  <a:srgbClr val="0D0D0D"/>
                </a:solidFill>
                <a:ea typeface="+mj-lt"/>
                <a:cs typeface="+mj-lt"/>
              </a:rPr>
              <a:t>modernas</a:t>
            </a:r>
            <a:r>
              <a:rPr lang="de-DE" sz="2400">
                <a:solidFill>
                  <a:srgbClr val="0D0D0D"/>
                </a:solidFill>
                <a:ea typeface="+mj-lt"/>
                <a:cs typeface="+mj-lt"/>
              </a:rPr>
              <a:t> </a:t>
            </a:r>
            <a:r>
              <a:rPr lang="de-DE" sz="2400" err="1">
                <a:solidFill>
                  <a:srgbClr val="0D0D0D"/>
                </a:solidFill>
                <a:ea typeface="+mj-lt"/>
                <a:cs typeface="+mj-lt"/>
              </a:rPr>
              <a:t>para</a:t>
            </a:r>
            <a:r>
              <a:rPr lang="de-DE" sz="2400">
                <a:solidFill>
                  <a:srgbClr val="0D0D0D"/>
                </a:solidFill>
                <a:ea typeface="+mj-lt"/>
                <a:cs typeface="+mj-lt"/>
              </a:rPr>
              <a:t> </a:t>
            </a:r>
            <a:r>
              <a:rPr lang="de-DE" sz="2400" err="1">
                <a:solidFill>
                  <a:srgbClr val="0D0D0D"/>
                </a:solidFill>
                <a:ea typeface="+mj-lt"/>
                <a:cs typeface="+mj-lt"/>
              </a:rPr>
              <a:t>otimizar</a:t>
            </a:r>
            <a:r>
              <a:rPr lang="de-DE" sz="2400">
                <a:solidFill>
                  <a:srgbClr val="0D0D0D"/>
                </a:solidFill>
                <a:ea typeface="+mj-lt"/>
                <a:cs typeface="+mj-lt"/>
              </a:rPr>
              <a:t> o </a:t>
            </a:r>
            <a:r>
              <a:rPr lang="de-DE" sz="2400" err="1">
                <a:solidFill>
                  <a:srgbClr val="0D0D0D"/>
                </a:solidFill>
                <a:ea typeface="+mj-lt"/>
                <a:cs typeface="+mj-lt"/>
              </a:rPr>
              <a:t>processo</a:t>
            </a:r>
            <a:r>
              <a:rPr lang="de-DE" sz="2400">
                <a:solidFill>
                  <a:srgbClr val="0D0D0D"/>
                </a:solidFill>
                <a:ea typeface="+mj-lt"/>
                <a:cs typeface="+mj-lt"/>
              </a:rPr>
              <a:t>.</a:t>
            </a:r>
            <a:endParaRPr lang="de-DE" sz="2400">
              <a:ea typeface="+mj-lt"/>
              <a:cs typeface="+mj-lt"/>
            </a:endParaRPr>
          </a:p>
          <a:p>
            <a:pPr marL="342900" indent="-342900" algn="l">
              <a:buFont typeface="Arial"/>
              <a:buChar char="•"/>
            </a:pPr>
            <a:r>
              <a:rPr lang="de-DE" sz="2400">
                <a:solidFill>
                  <a:srgbClr val="0D0D0D"/>
                </a:solidFill>
                <a:ea typeface="+mj-lt"/>
                <a:cs typeface="+mj-lt"/>
              </a:rPr>
              <a:t> </a:t>
            </a:r>
            <a:r>
              <a:rPr lang="de-DE" sz="2400" err="1">
                <a:solidFill>
                  <a:srgbClr val="0D0D0D"/>
                </a:solidFill>
                <a:ea typeface="+mj-lt"/>
                <a:cs typeface="+mj-lt"/>
              </a:rPr>
              <a:t>Desenvolver</a:t>
            </a:r>
            <a:r>
              <a:rPr lang="de-DE" sz="2400">
                <a:solidFill>
                  <a:srgbClr val="0D0D0D"/>
                </a:solidFill>
                <a:ea typeface="+mj-lt"/>
                <a:cs typeface="+mj-lt"/>
              </a:rPr>
              <a:t> </a:t>
            </a:r>
            <a:r>
              <a:rPr lang="de-DE" sz="2400" err="1">
                <a:solidFill>
                  <a:srgbClr val="0D0D0D"/>
                </a:solidFill>
                <a:ea typeface="+mj-lt"/>
                <a:cs typeface="+mj-lt"/>
              </a:rPr>
              <a:t>funcionalidades</a:t>
            </a:r>
            <a:r>
              <a:rPr lang="de-DE" sz="2400">
                <a:solidFill>
                  <a:srgbClr val="0D0D0D"/>
                </a:solidFill>
                <a:ea typeface="+mj-lt"/>
                <a:cs typeface="+mj-lt"/>
              </a:rPr>
              <a:t> </a:t>
            </a:r>
            <a:r>
              <a:rPr lang="de-DE" sz="2400" err="1">
                <a:solidFill>
                  <a:srgbClr val="0D0D0D"/>
                </a:solidFill>
                <a:ea typeface="+mj-lt"/>
                <a:cs typeface="+mj-lt"/>
              </a:rPr>
              <a:t>que</a:t>
            </a:r>
            <a:r>
              <a:rPr lang="de-DE" sz="2400">
                <a:solidFill>
                  <a:srgbClr val="0D0D0D"/>
                </a:solidFill>
                <a:ea typeface="+mj-lt"/>
                <a:cs typeface="+mj-lt"/>
              </a:rPr>
              <a:t> </a:t>
            </a:r>
            <a:r>
              <a:rPr lang="de-DE" sz="2400" err="1">
                <a:solidFill>
                  <a:srgbClr val="0D0D0D"/>
                </a:solidFill>
                <a:ea typeface="+mj-lt"/>
                <a:cs typeface="+mj-lt"/>
              </a:rPr>
              <a:t>permitam</a:t>
            </a:r>
            <a:r>
              <a:rPr lang="de-DE" sz="2400">
                <a:solidFill>
                  <a:srgbClr val="0D0D0D"/>
                </a:solidFill>
                <a:ea typeface="+mj-lt"/>
                <a:cs typeface="+mj-lt"/>
              </a:rPr>
              <a:t> o </a:t>
            </a:r>
            <a:r>
              <a:rPr lang="de-DE" sz="2400" err="1">
                <a:solidFill>
                  <a:srgbClr val="0D0D0D"/>
                </a:solidFill>
                <a:ea typeface="+mj-lt"/>
                <a:cs typeface="+mj-lt"/>
              </a:rPr>
              <a:t>acompanhamento</a:t>
            </a:r>
            <a:r>
              <a:rPr lang="de-DE" sz="2400">
                <a:solidFill>
                  <a:srgbClr val="0D0D0D"/>
                </a:solidFill>
                <a:ea typeface="+mj-lt"/>
                <a:cs typeface="+mj-lt"/>
              </a:rPr>
              <a:t> do </a:t>
            </a:r>
            <a:r>
              <a:rPr lang="de-DE" sz="2400" err="1">
                <a:solidFill>
                  <a:srgbClr val="0D0D0D"/>
                </a:solidFill>
                <a:ea typeface="+mj-lt"/>
                <a:cs typeface="+mj-lt"/>
              </a:rPr>
              <a:t>fluxo</a:t>
            </a:r>
            <a:r>
              <a:rPr lang="de-DE" sz="2400">
                <a:solidFill>
                  <a:srgbClr val="0D0D0D"/>
                </a:solidFill>
                <a:ea typeface="+mj-lt"/>
                <a:cs typeface="+mj-lt"/>
              </a:rPr>
              <a:t> de </a:t>
            </a:r>
            <a:r>
              <a:rPr lang="de-DE" sz="2400" err="1">
                <a:solidFill>
                  <a:srgbClr val="0D0D0D"/>
                </a:solidFill>
                <a:ea typeface="+mj-lt"/>
                <a:cs typeface="+mj-lt"/>
              </a:rPr>
              <a:t>usuários</a:t>
            </a:r>
            <a:r>
              <a:rPr lang="de-DE" sz="2400">
                <a:solidFill>
                  <a:srgbClr val="0D0D0D"/>
                </a:solidFill>
                <a:ea typeface="+mj-lt"/>
                <a:cs typeface="+mj-lt"/>
              </a:rPr>
              <a:t>, </a:t>
            </a:r>
            <a:r>
              <a:rPr lang="de-DE" sz="2400" err="1">
                <a:solidFill>
                  <a:srgbClr val="0D0D0D"/>
                </a:solidFill>
                <a:ea typeface="+mj-lt"/>
                <a:cs typeface="+mj-lt"/>
              </a:rPr>
              <a:t>visando</a:t>
            </a:r>
            <a:r>
              <a:rPr lang="de-DE" sz="2400">
                <a:solidFill>
                  <a:srgbClr val="0D0D0D"/>
                </a:solidFill>
                <a:ea typeface="+mj-lt"/>
                <a:cs typeface="+mj-lt"/>
              </a:rPr>
              <a:t> </a:t>
            </a:r>
            <a:r>
              <a:rPr lang="de-DE" sz="2400" err="1">
                <a:solidFill>
                  <a:srgbClr val="0D0D0D"/>
                </a:solidFill>
                <a:ea typeface="+mj-lt"/>
                <a:cs typeface="+mj-lt"/>
              </a:rPr>
              <a:t>agilizar</a:t>
            </a:r>
            <a:r>
              <a:rPr lang="de-DE" sz="2400">
                <a:solidFill>
                  <a:srgbClr val="0D0D0D"/>
                </a:solidFill>
                <a:ea typeface="+mj-lt"/>
                <a:cs typeface="+mj-lt"/>
              </a:rPr>
              <a:t> o </a:t>
            </a:r>
            <a:r>
              <a:rPr lang="de-DE" sz="2400" err="1">
                <a:solidFill>
                  <a:srgbClr val="0D0D0D"/>
                </a:solidFill>
                <a:ea typeface="+mj-lt"/>
                <a:cs typeface="+mj-lt"/>
              </a:rPr>
              <a:t>processo</a:t>
            </a:r>
            <a:r>
              <a:rPr lang="de-DE" sz="2400">
                <a:solidFill>
                  <a:srgbClr val="0D0D0D"/>
                </a:solidFill>
                <a:ea typeface="+mj-lt"/>
                <a:cs typeface="+mj-lt"/>
              </a:rPr>
              <a:t> de </a:t>
            </a:r>
            <a:r>
              <a:rPr lang="de-DE" sz="2400" err="1">
                <a:solidFill>
                  <a:srgbClr val="0D0D0D"/>
                </a:solidFill>
                <a:ea typeface="+mj-lt"/>
                <a:cs typeface="+mj-lt"/>
              </a:rPr>
              <a:t>empréstimo</a:t>
            </a:r>
            <a:r>
              <a:rPr lang="de-DE" sz="2400">
                <a:solidFill>
                  <a:srgbClr val="0D0D0D"/>
                </a:solidFill>
                <a:ea typeface="+mj-lt"/>
                <a:cs typeface="+mj-lt"/>
              </a:rPr>
              <a:t> e </a:t>
            </a:r>
            <a:r>
              <a:rPr lang="de-DE" sz="2400" err="1">
                <a:solidFill>
                  <a:srgbClr val="0D0D0D"/>
                </a:solidFill>
                <a:ea typeface="+mj-lt"/>
                <a:cs typeface="+mj-lt"/>
              </a:rPr>
              <a:t>devolução</a:t>
            </a:r>
            <a:r>
              <a:rPr lang="de-DE" sz="2400">
                <a:solidFill>
                  <a:srgbClr val="0D0D0D"/>
                </a:solidFill>
                <a:ea typeface="+mj-lt"/>
                <a:cs typeface="+mj-lt"/>
              </a:rPr>
              <a:t> de </a:t>
            </a:r>
            <a:r>
              <a:rPr lang="de-DE" sz="2400" err="1">
                <a:solidFill>
                  <a:srgbClr val="0D0D0D"/>
                </a:solidFill>
                <a:ea typeface="+mj-lt"/>
                <a:cs typeface="+mj-lt"/>
              </a:rPr>
              <a:t>materiais</a:t>
            </a:r>
            <a:r>
              <a:rPr lang="de-DE" sz="2400">
                <a:solidFill>
                  <a:srgbClr val="0D0D0D"/>
                </a:solidFill>
                <a:ea typeface="+mj-lt"/>
                <a:cs typeface="+mj-lt"/>
              </a:rPr>
              <a:t>.</a:t>
            </a:r>
            <a:endParaRPr lang="de-DE" sz="2400">
              <a:ea typeface="+mj-lt"/>
              <a:cs typeface="+mj-lt"/>
            </a:endParaRPr>
          </a:p>
          <a:p>
            <a:pPr marL="342900" indent="-342900" algn="l">
              <a:buFont typeface="Arial"/>
              <a:buChar char="•"/>
            </a:pPr>
            <a:r>
              <a:rPr lang="de-DE" sz="2400">
                <a:solidFill>
                  <a:srgbClr val="0D0D0D"/>
                </a:solidFill>
                <a:ea typeface="+mj-lt"/>
                <a:cs typeface="+mj-lt"/>
              </a:rPr>
              <a:t> </a:t>
            </a:r>
            <a:r>
              <a:rPr lang="de-DE" sz="2400" err="1">
                <a:solidFill>
                  <a:srgbClr val="0D0D0D"/>
                </a:solidFill>
                <a:ea typeface="+mj-lt"/>
                <a:cs typeface="+mj-lt"/>
              </a:rPr>
              <a:t>Integrar</a:t>
            </a:r>
            <a:r>
              <a:rPr lang="de-DE" sz="2400">
                <a:solidFill>
                  <a:srgbClr val="0D0D0D"/>
                </a:solidFill>
                <a:ea typeface="+mj-lt"/>
                <a:cs typeface="+mj-lt"/>
              </a:rPr>
              <a:t> </a:t>
            </a:r>
            <a:r>
              <a:rPr lang="de-DE" sz="2400" err="1">
                <a:solidFill>
                  <a:srgbClr val="0D0D0D"/>
                </a:solidFill>
                <a:ea typeface="+mj-lt"/>
                <a:cs typeface="+mj-lt"/>
              </a:rPr>
              <a:t>funcionalidades</a:t>
            </a:r>
            <a:r>
              <a:rPr lang="de-DE" sz="2400">
                <a:solidFill>
                  <a:srgbClr val="0D0D0D"/>
                </a:solidFill>
                <a:ea typeface="+mj-lt"/>
                <a:cs typeface="+mj-lt"/>
              </a:rPr>
              <a:t> </a:t>
            </a:r>
            <a:r>
              <a:rPr lang="de-DE" sz="2400" err="1">
                <a:solidFill>
                  <a:srgbClr val="0D0D0D"/>
                </a:solidFill>
                <a:ea typeface="+mj-lt"/>
                <a:cs typeface="+mj-lt"/>
              </a:rPr>
              <a:t>para</a:t>
            </a:r>
            <a:r>
              <a:rPr lang="de-DE" sz="2400">
                <a:solidFill>
                  <a:srgbClr val="0D0D0D"/>
                </a:solidFill>
                <a:ea typeface="+mj-lt"/>
                <a:cs typeface="+mj-lt"/>
              </a:rPr>
              <a:t> </a:t>
            </a:r>
            <a:r>
              <a:rPr lang="de-DE" sz="2400" err="1">
                <a:solidFill>
                  <a:srgbClr val="0D0D0D"/>
                </a:solidFill>
                <a:ea typeface="+mj-lt"/>
                <a:cs typeface="+mj-lt"/>
              </a:rPr>
              <a:t>gerenciamento</a:t>
            </a:r>
            <a:r>
              <a:rPr lang="de-DE" sz="2400">
                <a:solidFill>
                  <a:srgbClr val="0D0D0D"/>
                </a:solidFill>
                <a:ea typeface="+mj-lt"/>
                <a:cs typeface="+mj-lt"/>
              </a:rPr>
              <a:t> de </a:t>
            </a:r>
            <a:r>
              <a:rPr lang="de-DE" sz="2400" err="1">
                <a:solidFill>
                  <a:srgbClr val="0D0D0D"/>
                </a:solidFill>
                <a:ea typeface="+mj-lt"/>
                <a:cs typeface="+mj-lt"/>
              </a:rPr>
              <a:t>taxas</a:t>
            </a:r>
            <a:r>
              <a:rPr lang="de-DE" sz="2400">
                <a:solidFill>
                  <a:srgbClr val="0D0D0D"/>
                </a:solidFill>
                <a:ea typeface="+mj-lt"/>
                <a:cs typeface="+mj-lt"/>
              </a:rPr>
              <a:t> de </a:t>
            </a:r>
            <a:r>
              <a:rPr lang="de-DE" sz="2400" err="1">
                <a:solidFill>
                  <a:srgbClr val="0D0D0D"/>
                </a:solidFill>
                <a:ea typeface="+mj-lt"/>
                <a:cs typeface="+mj-lt"/>
              </a:rPr>
              <a:t>atraso</a:t>
            </a:r>
            <a:r>
              <a:rPr lang="de-DE" sz="2400">
                <a:solidFill>
                  <a:srgbClr val="0D0D0D"/>
                </a:solidFill>
                <a:ea typeface="+mj-lt"/>
                <a:cs typeface="+mj-lt"/>
              </a:rPr>
              <a:t> e </a:t>
            </a:r>
            <a:r>
              <a:rPr lang="de-DE" sz="2400" err="1">
                <a:solidFill>
                  <a:srgbClr val="0D0D0D"/>
                </a:solidFill>
                <a:ea typeface="+mj-lt"/>
                <a:cs typeface="+mj-lt"/>
              </a:rPr>
              <a:t>multas</a:t>
            </a:r>
            <a:r>
              <a:rPr lang="de-DE" sz="2400">
                <a:solidFill>
                  <a:srgbClr val="0D0D0D"/>
                </a:solidFill>
                <a:ea typeface="+mj-lt"/>
                <a:cs typeface="+mj-lt"/>
              </a:rPr>
              <a:t>, </a:t>
            </a:r>
            <a:r>
              <a:rPr lang="de-DE" sz="2400" err="1">
                <a:solidFill>
                  <a:srgbClr val="0D0D0D"/>
                </a:solidFill>
                <a:ea typeface="+mj-lt"/>
                <a:cs typeface="+mj-lt"/>
              </a:rPr>
              <a:t>automatizando</a:t>
            </a:r>
            <a:r>
              <a:rPr lang="de-DE" sz="2400">
                <a:solidFill>
                  <a:srgbClr val="0D0D0D"/>
                </a:solidFill>
                <a:ea typeface="+mj-lt"/>
                <a:cs typeface="+mj-lt"/>
              </a:rPr>
              <a:t> o </a:t>
            </a:r>
            <a:r>
              <a:rPr lang="de-DE" sz="2400" err="1">
                <a:solidFill>
                  <a:srgbClr val="0D0D0D"/>
                </a:solidFill>
                <a:ea typeface="+mj-lt"/>
                <a:cs typeface="+mj-lt"/>
              </a:rPr>
              <a:t>processo</a:t>
            </a:r>
            <a:r>
              <a:rPr lang="de-DE" sz="2400">
                <a:solidFill>
                  <a:srgbClr val="0D0D0D"/>
                </a:solidFill>
                <a:ea typeface="+mj-lt"/>
                <a:cs typeface="+mj-lt"/>
              </a:rPr>
              <a:t> de </a:t>
            </a:r>
            <a:r>
              <a:rPr lang="de-DE" sz="2400" err="1">
                <a:solidFill>
                  <a:srgbClr val="0D0D0D"/>
                </a:solidFill>
                <a:ea typeface="+mj-lt"/>
                <a:cs typeface="+mj-lt"/>
              </a:rPr>
              <a:t>cobrança</a:t>
            </a:r>
            <a:r>
              <a:rPr lang="de-DE" sz="2400">
                <a:solidFill>
                  <a:srgbClr val="0D0D0D"/>
                </a:solidFill>
                <a:ea typeface="+mj-lt"/>
                <a:cs typeface="+mj-lt"/>
              </a:rPr>
              <a:t> e </a:t>
            </a:r>
            <a:r>
              <a:rPr lang="de-DE" sz="2400" err="1">
                <a:solidFill>
                  <a:srgbClr val="0D0D0D"/>
                </a:solidFill>
                <a:ea typeface="+mj-lt"/>
                <a:cs typeface="+mj-lt"/>
              </a:rPr>
              <a:t>proporcionando</a:t>
            </a:r>
            <a:r>
              <a:rPr lang="de-DE" sz="2400">
                <a:solidFill>
                  <a:srgbClr val="0D0D0D"/>
                </a:solidFill>
                <a:ea typeface="+mj-lt"/>
                <a:cs typeface="+mj-lt"/>
              </a:rPr>
              <a:t> </a:t>
            </a:r>
            <a:r>
              <a:rPr lang="de-DE" sz="2400" err="1">
                <a:solidFill>
                  <a:srgbClr val="0D0D0D"/>
                </a:solidFill>
                <a:ea typeface="+mj-lt"/>
                <a:cs typeface="+mj-lt"/>
              </a:rPr>
              <a:t>maior</a:t>
            </a:r>
            <a:r>
              <a:rPr lang="de-DE" sz="2400">
                <a:solidFill>
                  <a:srgbClr val="0D0D0D"/>
                </a:solidFill>
                <a:ea typeface="+mj-lt"/>
                <a:cs typeface="+mj-lt"/>
              </a:rPr>
              <a:t> </a:t>
            </a:r>
            <a:r>
              <a:rPr lang="de-DE" sz="2400" err="1">
                <a:solidFill>
                  <a:srgbClr val="0D0D0D"/>
                </a:solidFill>
                <a:ea typeface="+mj-lt"/>
                <a:cs typeface="+mj-lt"/>
              </a:rPr>
              <a:t>controle</a:t>
            </a:r>
            <a:r>
              <a:rPr lang="de-DE" sz="2400">
                <a:solidFill>
                  <a:srgbClr val="0D0D0D"/>
                </a:solidFill>
                <a:ea typeface="+mj-lt"/>
                <a:cs typeface="+mj-lt"/>
              </a:rPr>
              <a:t> </a:t>
            </a:r>
            <a:r>
              <a:rPr lang="de-DE" sz="2400" err="1">
                <a:solidFill>
                  <a:srgbClr val="0D0D0D"/>
                </a:solidFill>
                <a:ea typeface="+mj-lt"/>
                <a:cs typeface="+mj-lt"/>
              </a:rPr>
              <a:t>financeiro</a:t>
            </a:r>
            <a:r>
              <a:rPr lang="de-DE" sz="2400">
                <a:solidFill>
                  <a:srgbClr val="0D0D0D"/>
                </a:solidFill>
                <a:ea typeface="+mj-lt"/>
                <a:cs typeface="+mj-lt"/>
              </a:rPr>
              <a:t> </a:t>
            </a:r>
            <a:r>
              <a:rPr lang="de-DE" sz="2400" err="1">
                <a:solidFill>
                  <a:srgbClr val="0D0D0D"/>
                </a:solidFill>
                <a:ea typeface="+mj-lt"/>
                <a:cs typeface="+mj-lt"/>
              </a:rPr>
              <a:t>para</a:t>
            </a:r>
            <a:r>
              <a:rPr lang="de-DE" sz="2400">
                <a:solidFill>
                  <a:srgbClr val="0D0D0D"/>
                </a:solidFill>
                <a:ea typeface="+mj-lt"/>
                <a:cs typeface="+mj-lt"/>
              </a:rPr>
              <a:t> a </a:t>
            </a:r>
            <a:r>
              <a:rPr lang="de-DE" sz="2400" err="1">
                <a:solidFill>
                  <a:srgbClr val="0D0D0D"/>
                </a:solidFill>
                <a:ea typeface="+mj-lt"/>
                <a:cs typeface="+mj-lt"/>
              </a:rPr>
              <a:t>biblioteca</a:t>
            </a:r>
            <a:r>
              <a:rPr lang="de-DE" sz="2400">
                <a:solidFill>
                  <a:srgbClr val="0D0D0D"/>
                </a:solidFill>
                <a:ea typeface="+mj-lt"/>
                <a:cs typeface="+mj-lt"/>
              </a:rPr>
              <a:t>.</a:t>
            </a:r>
            <a:endParaRPr lang="pt-BR" sz="2400">
              <a:solidFill>
                <a:srgbClr val="0D0D0D"/>
              </a:solidFill>
              <a:ea typeface="+mj-lt"/>
              <a:cs typeface="+mj-lt"/>
            </a:endParaRPr>
          </a:p>
        </p:txBody>
      </p:sp>
      <p:sp>
        <p:nvSpPr>
          <p:cNvPr id="19" name="CaixaDeTexto 18">
            <a:extLst>
              <a:ext uri="{FF2B5EF4-FFF2-40B4-BE49-F238E27FC236}">
                <a16:creationId xmlns:a16="http://schemas.microsoft.com/office/drawing/2014/main" id="{202A12C5-EDF7-E0ED-1CD0-43A2535AAFDB}"/>
              </a:ext>
            </a:extLst>
          </p:cNvPr>
          <p:cNvSpPr txBox="1"/>
          <p:nvPr/>
        </p:nvSpPr>
        <p:spPr>
          <a:xfrm>
            <a:off x="358775" y="3430588"/>
            <a:ext cx="35369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0D0D0D"/>
                </a:solidFill>
                <a:latin typeface="Aptos Display"/>
              </a:rPr>
              <a:t>Objetivos Específicos:</a:t>
            </a:r>
            <a:endParaRPr lang="pt-BR"/>
          </a:p>
        </p:txBody>
      </p:sp>
    </p:spTree>
    <p:extLst>
      <p:ext uri="{BB962C8B-B14F-4D97-AF65-F5344CB8AC3E}">
        <p14:creationId xmlns:p14="http://schemas.microsoft.com/office/powerpoint/2010/main" val="59612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D7851CC-11E9-7CFD-F841-D9FE3C8B6D7B}"/>
              </a:ext>
            </a:extLst>
          </p:cNvPr>
          <p:cNvSpPr txBox="1"/>
          <p:nvPr/>
        </p:nvSpPr>
        <p:spPr>
          <a:xfrm>
            <a:off x="158748" y="-2"/>
            <a:ext cx="737393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6000" b="1" err="1">
                <a:latin typeface="+mj-lt"/>
                <a:ea typeface="+mj-lt"/>
                <a:cs typeface="+mj-lt"/>
              </a:rPr>
              <a:t>Problema</a:t>
            </a:r>
          </a:p>
        </p:txBody>
      </p:sp>
      <p:pic>
        <p:nvPicPr>
          <p:cNvPr id="15" name="Imagem 14" descr="Logotipo&#10;&#10;Descrição gerada automaticamente">
            <a:extLst>
              <a:ext uri="{FF2B5EF4-FFF2-40B4-BE49-F238E27FC236}">
                <a16:creationId xmlns:a16="http://schemas.microsoft.com/office/drawing/2014/main" id="{C9B1CEF1-F0B1-205A-F55E-5573430674EF}"/>
              </a:ext>
            </a:extLst>
          </p:cNvPr>
          <p:cNvPicPr>
            <a:picLocks noChangeAspect="1"/>
          </p:cNvPicPr>
          <p:nvPr/>
        </p:nvPicPr>
        <p:blipFill>
          <a:blip r:embed="rId2"/>
          <a:stretch>
            <a:fillRect/>
          </a:stretch>
        </p:blipFill>
        <p:spPr>
          <a:xfrm>
            <a:off x="10876337" y="5313922"/>
            <a:ext cx="1196975" cy="1182688"/>
          </a:xfrm>
          <a:prstGeom prst="rect">
            <a:avLst/>
          </a:prstGeom>
        </p:spPr>
      </p:pic>
      <p:sp>
        <p:nvSpPr>
          <p:cNvPr id="3" name="CaixaDeTexto 2">
            <a:extLst>
              <a:ext uri="{FF2B5EF4-FFF2-40B4-BE49-F238E27FC236}">
                <a16:creationId xmlns:a16="http://schemas.microsoft.com/office/drawing/2014/main" id="{C23A5799-661C-E94F-2753-04800B55E476}"/>
              </a:ext>
            </a:extLst>
          </p:cNvPr>
          <p:cNvSpPr txBox="1"/>
          <p:nvPr/>
        </p:nvSpPr>
        <p:spPr>
          <a:xfrm>
            <a:off x="174623" y="3992561"/>
            <a:ext cx="737393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0" b="1" err="1">
                <a:latin typeface="+mj-lt"/>
                <a:ea typeface="+mj-lt"/>
                <a:cs typeface="+mj-lt"/>
              </a:rPr>
              <a:t>Solução</a:t>
            </a:r>
          </a:p>
        </p:txBody>
      </p:sp>
      <p:cxnSp>
        <p:nvCxnSpPr>
          <p:cNvPr id="5" name="Conector de Seta Reta 4">
            <a:extLst>
              <a:ext uri="{FF2B5EF4-FFF2-40B4-BE49-F238E27FC236}">
                <a16:creationId xmlns:a16="http://schemas.microsoft.com/office/drawing/2014/main" id="{FC9CC867-88FC-412D-DA2A-E0A94DDBD4F7}"/>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1E24987B-E355-BA46-FE94-5978C67B6070}"/>
              </a:ext>
            </a:extLst>
          </p:cNvPr>
          <p:cNvSpPr txBox="1"/>
          <p:nvPr/>
        </p:nvSpPr>
        <p:spPr>
          <a:xfrm>
            <a:off x="174625" y="881063"/>
            <a:ext cx="1189831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a:ea typeface="+mn-lt"/>
                <a:cs typeface="+mn-lt"/>
              </a:rPr>
              <a:t>O processo de gestão do acervo de uma biblioteca, quando não automatizado, é realizado manualmente através de planilhas Excel, envolvendo a inclusão, atualização de status e baixa de exemplares desgastados, o que demanda </a:t>
            </a:r>
            <a:r>
              <a:rPr lang="pt-BR" sz="2400" b="1">
                <a:ea typeface="+mn-lt"/>
                <a:cs typeface="+mn-lt"/>
              </a:rPr>
              <a:t>tempo </a:t>
            </a:r>
            <a:r>
              <a:rPr lang="pt-BR" sz="2400">
                <a:ea typeface="+mn-lt"/>
                <a:cs typeface="+mn-lt"/>
              </a:rPr>
              <a:t>e é suscetível a </a:t>
            </a:r>
            <a:r>
              <a:rPr lang="pt-BR" sz="2400" b="1">
                <a:ea typeface="+mn-lt"/>
                <a:cs typeface="+mn-lt"/>
              </a:rPr>
              <a:t>erros </a:t>
            </a:r>
            <a:r>
              <a:rPr lang="pt-BR" sz="2400">
                <a:ea typeface="+mn-lt"/>
                <a:cs typeface="+mn-lt"/>
              </a:rPr>
              <a:t>humanos. </a:t>
            </a:r>
            <a:endParaRPr lang="pt-BR">
              <a:ea typeface="+mn-lt"/>
              <a:cs typeface="+mn-lt"/>
            </a:endParaRPr>
          </a:p>
          <a:p>
            <a:r>
              <a:rPr lang="pt-BR" sz="2400">
                <a:ea typeface="+mn-lt"/>
                <a:cs typeface="+mn-lt"/>
              </a:rPr>
              <a:t>O cadastro de usuários também é manual, utilizando </a:t>
            </a:r>
            <a:r>
              <a:rPr lang="pt-BR" sz="2400" b="1"/>
              <a:t>fichas físicas</a:t>
            </a:r>
            <a:r>
              <a:rPr lang="pt-BR" sz="2400" b="1">
                <a:ea typeface="+mn-lt"/>
                <a:cs typeface="+mn-lt"/>
              </a:rPr>
              <a:t>,</a:t>
            </a:r>
            <a:r>
              <a:rPr lang="pt-BR" sz="2400">
                <a:ea typeface="+mn-lt"/>
                <a:cs typeface="+mn-lt"/>
              </a:rPr>
              <a:t> e o processo de empréstimo e devolução de livros depende de </a:t>
            </a:r>
            <a:r>
              <a:rPr lang="pt-BR" sz="2400" b="1">
                <a:ea typeface="+mn-lt"/>
                <a:cs typeface="+mn-lt"/>
              </a:rPr>
              <a:t>registros manuais</a:t>
            </a:r>
            <a:r>
              <a:rPr lang="pt-BR" sz="2400">
                <a:ea typeface="+mn-lt"/>
                <a:cs typeface="+mn-lt"/>
              </a:rPr>
              <a:t>, resultando em </a:t>
            </a:r>
            <a:r>
              <a:rPr lang="pt-BR" sz="2400" b="1">
                <a:ea typeface="+mn-lt"/>
                <a:cs typeface="+mn-lt"/>
              </a:rPr>
              <a:t>longas filas, ineficiências e a necessidade de espaço físico para armazenamento de registros. </a:t>
            </a:r>
            <a:endParaRPr lang="pt-BR" sz="2400"/>
          </a:p>
        </p:txBody>
      </p:sp>
      <p:sp>
        <p:nvSpPr>
          <p:cNvPr id="2" name="CaixaDeTexto 1">
            <a:extLst>
              <a:ext uri="{FF2B5EF4-FFF2-40B4-BE49-F238E27FC236}">
                <a16:creationId xmlns:a16="http://schemas.microsoft.com/office/drawing/2014/main" id="{69390FAD-5B8B-7306-E375-7E7B30B45090}"/>
              </a:ext>
            </a:extLst>
          </p:cNvPr>
          <p:cNvSpPr txBox="1"/>
          <p:nvPr/>
        </p:nvSpPr>
        <p:spPr>
          <a:xfrm>
            <a:off x="176213" y="4922837"/>
            <a:ext cx="1072832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a:t>A </a:t>
            </a:r>
            <a:r>
              <a:rPr lang="pt-BR" sz="2400" b="1"/>
              <a:t>automatização desses processos </a:t>
            </a:r>
            <a:r>
              <a:rPr lang="pt-BR" sz="2400"/>
              <a:t>pode reduzir o tempo de espera, aumentar a precisão dos registros, melhorar a eficiência operacional, economizar espaço físico e melhorar a experiência do usuário, incentivando o uso dos serviços da biblioteca.​</a:t>
            </a:r>
            <a:endParaRPr lang="pt-BR"/>
          </a:p>
        </p:txBody>
      </p:sp>
    </p:spTree>
    <p:extLst>
      <p:ext uri="{BB962C8B-B14F-4D97-AF65-F5344CB8AC3E}">
        <p14:creationId xmlns:p14="http://schemas.microsoft.com/office/powerpoint/2010/main" val="355747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19F99F7-37B3-CBC6-C187-DFDAA549C8EB}"/>
              </a:ext>
            </a:extLst>
          </p:cNvPr>
          <p:cNvSpPr txBox="1"/>
          <p:nvPr/>
        </p:nvSpPr>
        <p:spPr>
          <a:xfrm>
            <a:off x="1315944" y="12327"/>
            <a:ext cx="8355012"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err="1">
                <a:solidFill>
                  <a:srgbClr val="0D0D0D"/>
                </a:solidFill>
                <a:latin typeface="Aptos Display"/>
              </a:rPr>
              <a:t>Processo</a:t>
            </a:r>
            <a:r>
              <a:rPr lang="en-US" sz="3600">
                <a:solidFill>
                  <a:srgbClr val="0D0D0D"/>
                </a:solidFill>
                <a:latin typeface="Aptos Display"/>
              </a:rPr>
              <a:t> de </a:t>
            </a:r>
            <a:r>
              <a:rPr lang="en-US" sz="3600" b="1" err="1">
                <a:solidFill>
                  <a:srgbClr val="0D0D0D"/>
                </a:solidFill>
                <a:latin typeface="Aptos Display"/>
              </a:rPr>
              <a:t>Gestão</a:t>
            </a:r>
            <a:r>
              <a:rPr lang="en-US" sz="3600" b="1">
                <a:solidFill>
                  <a:srgbClr val="0D0D0D"/>
                </a:solidFill>
                <a:latin typeface="Aptos Display"/>
              </a:rPr>
              <a:t> de </a:t>
            </a:r>
            <a:r>
              <a:rPr lang="en-US" sz="3600" b="1" err="1">
                <a:solidFill>
                  <a:srgbClr val="0D0D0D"/>
                </a:solidFill>
                <a:latin typeface="Aptos Display"/>
              </a:rPr>
              <a:t>Acervo</a:t>
            </a:r>
            <a:r>
              <a:rPr lang="en-US" sz="3600" b="1">
                <a:solidFill>
                  <a:srgbClr val="0D0D0D"/>
                </a:solidFill>
                <a:latin typeface="Aptos Display"/>
              </a:rPr>
              <a:t> </a:t>
            </a:r>
            <a:endParaRPr lang="pt-BR" sz="3600" b="1">
              <a:solidFill>
                <a:srgbClr val="000000"/>
              </a:solidFill>
              <a:latin typeface="Aptos Display"/>
            </a:endParaRPr>
          </a:p>
          <a:p>
            <a:pPr algn="ctr"/>
            <a:endParaRPr lang="en-US" sz="4000">
              <a:solidFill>
                <a:srgbClr val="0D0D0D"/>
              </a:solidFill>
              <a:latin typeface="Aptos Display"/>
            </a:endParaRPr>
          </a:p>
        </p:txBody>
      </p:sp>
      <mc:AlternateContent xmlns:mc="http://schemas.openxmlformats.org/markup-compatibility/2006" xmlns:p14="http://schemas.microsoft.com/office/powerpoint/2010/main">
        <mc:Choice Requires="p14">
          <p:contentPart p14:bwMode="auto" r:id="rId2">
            <p14:nvContentPartPr>
              <p14:cNvPr id="11" name="Tinta 10">
                <a:extLst>
                  <a:ext uri="{FF2B5EF4-FFF2-40B4-BE49-F238E27FC236}">
                    <a16:creationId xmlns:a16="http://schemas.microsoft.com/office/drawing/2014/main" id="{0D386C22-E7AF-C3A6-C139-0BADE1352175}"/>
                  </a:ext>
                </a:extLst>
              </p14:cNvPr>
              <p14:cNvContentPartPr/>
              <p14:nvPr/>
            </p14:nvContentPartPr>
            <p14:xfrm>
              <a:off x="-1986984" y="1130726"/>
              <a:ext cx="15875" cy="15875"/>
            </p14:xfrm>
          </p:contentPart>
        </mc:Choice>
        <mc:Fallback xmlns="">
          <p:pic>
            <p:nvPicPr>
              <p:cNvPr id="11" name="Tinta 10">
                <a:extLst>
                  <a:ext uri="{FF2B5EF4-FFF2-40B4-BE49-F238E27FC236}">
                    <a16:creationId xmlns:a16="http://schemas.microsoft.com/office/drawing/2014/main" id="{0D386C22-E7AF-C3A6-C139-0BADE1352175}"/>
                  </a:ext>
                </a:extLst>
              </p:cNvPr>
              <p:cNvPicPr/>
              <p:nvPr/>
            </p:nvPicPr>
            <p:blipFill>
              <a:blip r:embed="rId3"/>
              <a:stretch>
                <a:fillRect/>
              </a:stretch>
            </p:blipFill>
            <p:spPr>
              <a:xfrm>
                <a:off x="-2780734" y="336976"/>
                <a:ext cx="1587500" cy="1587500"/>
              </a:xfrm>
              <a:prstGeom prst="rect">
                <a:avLst/>
              </a:prstGeom>
            </p:spPr>
          </p:pic>
        </mc:Fallback>
      </mc:AlternateContent>
      <p:sp>
        <p:nvSpPr>
          <p:cNvPr id="16" name="Subtítulo 2">
            <a:extLst>
              <a:ext uri="{FF2B5EF4-FFF2-40B4-BE49-F238E27FC236}">
                <a16:creationId xmlns:a16="http://schemas.microsoft.com/office/drawing/2014/main" id="{BCE35595-1DC3-05A8-1710-0331765318F4}"/>
              </a:ext>
            </a:extLst>
          </p:cNvPr>
          <p:cNvSpPr txBox="1">
            <a:spLocks/>
          </p:cNvSpPr>
          <p:nvPr/>
        </p:nvSpPr>
        <p:spPr>
          <a:xfrm>
            <a:off x="327026" y="644805"/>
            <a:ext cx="11544858" cy="105064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de-DE" sz="1800" i="1" err="1">
                <a:solidFill>
                  <a:srgbClr val="000000"/>
                </a:solidFill>
                <a:latin typeface="Aptos Display"/>
                <a:ea typeface="+mn-lt"/>
                <a:cs typeface="Times New Roman"/>
              </a:rPr>
              <a:t>Com</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livros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incluídos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em</a:t>
            </a:r>
            <a:r>
              <a:rPr lang="de-DE" sz="1800" i="1">
                <a:solidFill>
                  <a:srgbClr val="000000"/>
                </a:solidFill>
                <a:latin typeface="Aptos Display"/>
                <a:ea typeface="+mn-lt"/>
                <a:cs typeface="Times New Roman"/>
              </a:rPr>
              <a:t> um </a:t>
            </a:r>
            <a:r>
              <a:rPr lang="de-DE" sz="1800" i="1" err="1">
                <a:solidFill>
                  <a:srgbClr val="000000"/>
                </a:solidFill>
                <a:latin typeface="Aptos Display"/>
                <a:ea typeface="+mn-lt"/>
                <a:cs typeface="Times New Roman"/>
              </a:rPr>
              <a:t>acervo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sistematizado</a:t>
            </a:r>
            <a:r>
              <a:rPr lang="de-DE" sz="1800" i="1">
                <a:solidFill>
                  <a:srgbClr val="000000"/>
                </a:solidFill>
                <a:latin typeface="Aptos Display"/>
                <a:ea typeface="+mn-lt"/>
                <a:cs typeface="Times New Roman"/>
              </a:rPr>
              <a:t> é </a:t>
            </a:r>
            <a:r>
              <a:rPr lang="de-DE" sz="1800" i="1" err="1">
                <a:solidFill>
                  <a:srgbClr val="000000"/>
                </a:solidFill>
                <a:latin typeface="Aptos Display"/>
                <a:ea typeface="+mn-lt"/>
                <a:cs typeface="Times New Roman"/>
              </a:rPr>
              <a:t>possível</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ver</a:t>
            </a:r>
            <a:r>
              <a:rPr lang="de-DE" sz="1800" i="1">
                <a:solidFill>
                  <a:srgbClr val="000000"/>
                </a:solidFill>
                <a:latin typeface="Aptos Display"/>
                <a:ea typeface="+mn-lt"/>
                <a:cs typeface="Times New Roman"/>
              </a:rPr>
              <a:t> a </a:t>
            </a:r>
            <a:r>
              <a:rPr lang="de-DE" sz="1800" i="1" err="1">
                <a:solidFill>
                  <a:srgbClr val="000000"/>
                </a:solidFill>
                <a:latin typeface="Aptos Display"/>
                <a:ea typeface="+mn-lt"/>
                <a:cs typeface="Times New Roman"/>
              </a:rPr>
              <a:t>disponibilidade</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detalhes</a:t>
            </a:r>
            <a:r>
              <a:rPr lang="de-DE" sz="1800" i="1">
                <a:solidFill>
                  <a:srgbClr val="000000"/>
                </a:solidFill>
                <a:latin typeface="Aptos Display"/>
                <a:ea typeface="+mn-lt"/>
                <a:cs typeface="Times New Roman"/>
              </a:rPr>
              <a:t> dos </a:t>
            </a:r>
            <a:r>
              <a:rPr lang="de-DE" sz="1800" i="1" err="1">
                <a:solidFill>
                  <a:srgbClr val="000000"/>
                </a:solidFill>
                <a:latin typeface="Aptos Display"/>
                <a:ea typeface="+mn-lt"/>
                <a:cs typeface="Times New Roman"/>
              </a:rPr>
              <a:t>usuários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que</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realizaram</a:t>
            </a:r>
            <a:r>
              <a:rPr lang="de-DE" sz="1800" i="1">
                <a:solidFill>
                  <a:srgbClr val="000000"/>
                </a:solidFill>
                <a:latin typeface="Aptos Display"/>
                <a:ea typeface="+mn-lt"/>
                <a:cs typeface="Times New Roman"/>
              </a:rPr>
              <a:t> a </a:t>
            </a:r>
            <a:r>
              <a:rPr lang="de-DE" sz="1800" i="1" err="1">
                <a:solidFill>
                  <a:srgbClr val="000000"/>
                </a:solidFill>
                <a:latin typeface="Aptos Display"/>
                <a:ea typeface="+mn-lt"/>
                <a:cs typeface="Times New Roman"/>
              </a:rPr>
              <a:t>locação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incluir</a:t>
            </a:r>
            <a:r>
              <a:rPr lang="de-DE" sz="1800" i="1">
                <a:solidFill>
                  <a:srgbClr val="000000"/>
                </a:solidFill>
                <a:latin typeface="Aptos Display"/>
                <a:ea typeface="+mn-lt"/>
                <a:cs typeface="Times New Roman"/>
              </a:rPr>
              <a:t> e </a:t>
            </a:r>
            <a:r>
              <a:rPr lang="de-DE" sz="1800" i="1" err="1">
                <a:solidFill>
                  <a:srgbClr val="000000"/>
                </a:solidFill>
                <a:latin typeface="Aptos Display"/>
                <a:ea typeface="+mn-lt"/>
                <a:cs typeface="Times New Roman"/>
              </a:rPr>
              <a:t>baixar</a:t>
            </a:r>
            <a:r>
              <a:rPr lang="de-DE" sz="1800" i="1">
                <a:solidFill>
                  <a:srgbClr val="000000"/>
                </a:solidFill>
                <a:latin typeface="Aptos Display"/>
                <a:ea typeface="+mn-lt"/>
                <a:cs typeface="Times New Roman"/>
              </a:rPr>
              <a:t> um </a:t>
            </a:r>
            <a:r>
              <a:rPr lang="de-DE" sz="1800" i="1" err="1">
                <a:solidFill>
                  <a:srgbClr val="000000"/>
                </a:solidFill>
                <a:latin typeface="Aptos Display"/>
                <a:ea typeface="+mn-lt"/>
                <a:cs typeface="Times New Roman"/>
              </a:rPr>
              <a:t>livro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no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sistema</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ver</a:t>
            </a:r>
            <a:r>
              <a:rPr lang="de-DE" sz="1800" i="1">
                <a:solidFill>
                  <a:srgbClr val="000000"/>
                </a:solidFill>
                <a:latin typeface="Aptos Display"/>
                <a:ea typeface="+mn-lt"/>
                <a:cs typeface="Times New Roman"/>
              </a:rPr>
              <a:t> o </a:t>
            </a:r>
            <a:r>
              <a:rPr lang="de-DE" sz="1800" i="1" err="1">
                <a:solidFill>
                  <a:srgbClr val="000000"/>
                </a:solidFill>
                <a:latin typeface="Aptos Display"/>
                <a:ea typeface="+mn-lt"/>
                <a:cs typeface="Times New Roman"/>
              </a:rPr>
              <a:t>status</a:t>
            </a:r>
            <a:r>
              <a:rPr lang="de-DE" sz="1800" i="1">
                <a:solidFill>
                  <a:srgbClr val="000000"/>
                </a:solidFill>
                <a:latin typeface="Aptos Display"/>
                <a:ea typeface="+mn-lt"/>
                <a:cs typeface="Times New Roman"/>
              </a:rPr>
              <a:t> dos </a:t>
            </a:r>
            <a:r>
              <a:rPr lang="de-DE" sz="1800" i="1" err="1">
                <a:solidFill>
                  <a:srgbClr val="000000"/>
                </a:solidFill>
                <a:latin typeface="Aptos Display"/>
                <a:ea typeface="+mn-lt"/>
                <a:cs typeface="Times New Roman"/>
              </a:rPr>
              <a:t>exemplares</a:t>
            </a:r>
            <a:r>
              <a:rPr lang="de-DE" sz="1800" i="1">
                <a:solidFill>
                  <a:srgbClr val="000000"/>
                </a:solidFill>
                <a:latin typeface="Aptos Display"/>
                <a:ea typeface="+mn-lt"/>
                <a:cs typeface="Times New Roman"/>
              </a:rPr>
              <a:t>, e </a:t>
            </a:r>
            <a:r>
              <a:rPr lang="de-DE" sz="1800" i="1" err="1">
                <a:solidFill>
                  <a:srgbClr val="000000"/>
                </a:solidFill>
                <a:latin typeface="Aptos Display"/>
                <a:ea typeface="+mn-lt"/>
                <a:cs typeface="Times New Roman"/>
              </a:rPr>
              <a:t>demais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levantamentos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que</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forem</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necessários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para</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gestão</a:t>
            </a:r>
            <a:r>
              <a:rPr lang="de-DE" sz="1800" i="1">
                <a:solidFill>
                  <a:srgbClr val="000000"/>
                </a:solidFill>
                <a:latin typeface="Aptos Display"/>
                <a:ea typeface="+mn-lt"/>
                <a:cs typeface="Times New Roman"/>
              </a:rPr>
              <a:t> do </a:t>
            </a:r>
            <a:r>
              <a:rPr lang="de-DE" sz="1800" i="1" err="1">
                <a:solidFill>
                  <a:srgbClr val="000000"/>
                </a:solidFill>
                <a:latin typeface="Aptos Display"/>
                <a:ea typeface="+mn-lt"/>
                <a:cs typeface="Times New Roman"/>
              </a:rPr>
              <a:t>acervo</a:t>
            </a:r>
            <a:r>
              <a:rPr lang="de-DE" sz="1800" i="1">
                <a:solidFill>
                  <a:srgbClr val="000000"/>
                </a:solidFill>
                <a:latin typeface="Aptos Display"/>
                <a:ea typeface="+mn-lt"/>
                <a:cs typeface="Times New Roman"/>
              </a:rPr>
              <a:t>.</a:t>
            </a:r>
            <a:endParaRPr lang="pt-BR" sz="1800" i="1">
              <a:latin typeface="Aptos Display"/>
            </a:endParaRPr>
          </a:p>
          <a:p>
            <a:pPr algn="l"/>
            <a:br>
              <a:rPr lang="en-US" sz="1800">
                <a:latin typeface="Aptos Display"/>
              </a:rPr>
            </a:br>
            <a:endParaRPr lang="en-US" sz="1800">
              <a:latin typeface="Aptos Display"/>
            </a:endParaRPr>
          </a:p>
          <a:p>
            <a:pPr marL="342900" indent="-342900" algn="l">
              <a:buFont typeface="Calibri" panose="020B0604020202020204" pitchFamily="34" charset="0"/>
              <a:buChar char="-"/>
            </a:pPr>
            <a:endParaRPr lang="de-DE" sz="1800">
              <a:solidFill>
                <a:srgbClr val="0D0D0D"/>
              </a:solidFill>
              <a:latin typeface="Aptos Display"/>
              <a:ea typeface="+mn-lt"/>
              <a:cs typeface="+mn-lt"/>
            </a:endParaRPr>
          </a:p>
          <a:p>
            <a:pPr algn="l"/>
            <a:endParaRPr lang="de-DE" sz="1800">
              <a:solidFill>
                <a:srgbClr val="0D0D0D"/>
              </a:solidFill>
              <a:latin typeface="Aptos Display"/>
              <a:ea typeface="+mn-lt"/>
              <a:cs typeface="+mn-lt"/>
            </a:endParaRPr>
          </a:p>
          <a:p>
            <a:pPr marL="457200" indent="-457200" algn="l">
              <a:spcBef>
                <a:spcPct val="0"/>
              </a:spcBef>
              <a:buFont typeface="Calibri" panose="020B0604020202020204" pitchFamily="34" charset="0"/>
              <a:buChar char="-"/>
            </a:pPr>
            <a:endParaRPr lang="de-DE" sz="1800">
              <a:solidFill>
                <a:srgbClr val="0D0D0D"/>
              </a:solidFill>
              <a:latin typeface="Aptos Display"/>
              <a:cs typeface="Arial"/>
            </a:endParaRPr>
          </a:p>
        </p:txBody>
      </p:sp>
      <p:cxnSp>
        <p:nvCxnSpPr>
          <p:cNvPr id="7" name="Conector de Seta Reta 6">
            <a:extLst>
              <a:ext uri="{FF2B5EF4-FFF2-40B4-BE49-F238E27FC236}">
                <a16:creationId xmlns:a16="http://schemas.microsoft.com/office/drawing/2014/main" id="{42D30EC5-BC7D-364B-2670-72CAE3ECF810}"/>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pic>
        <p:nvPicPr>
          <p:cNvPr id="10" name="Imagem 9" descr="Diagrama&#10;&#10;Descrição gerada automaticamente">
            <a:extLst>
              <a:ext uri="{FF2B5EF4-FFF2-40B4-BE49-F238E27FC236}">
                <a16:creationId xmlns:a16="http://schemas.microsoft.com/office/drawing/2014/main" id="{8712B271-FF87-3F4F-BBF0-204B0D090ABA}"/>
              </a:ext>
            </a:extLst>
          </p:cNvPr>
          <p:cNvPicPr>
            <a:picLocks noChangeAspect="1"/>
          </p:cNvPicPr>
          <p:nvPr/>
        </p:nvPicPr>
        <p:blipFill>
          <a:blip r:embed="rId4"/>
          <a:stretch>
            <a:fillRect/>
          </a:stretch>
        </p:blipFill>
        <p:spPr>
          <a:xfrm>
            <a:off x="848846" y="1591795"/>
            <a:ext cx="10009187" cy="4903787"/>
          </a:xfrm>
          <a:prstGeom prst="rect">
            <a:avLst/>
          </a:prstGeom>
          <a:ln>
            <a:noFill/>
          </a:ln>
        </p:spPr>
      </p:pic>
      <p:pic>
        <p:nvPicPr>
          <p:cNvPr id="8" name="Imagem 7" descr="Logotipo&#10;&#10;Descrição gerada automaticamente">
            <a:extLst>
              <a:ext uri="{FF2B5EF4-FFF2-40B4-BE49-F238E27FC236}">
                <a16:creationId xmlns:a16="http://schemas.microsoft.com/office/drawing/2014/main" id="{C7314EBD-B77A-673C-04E2-C80C0946BFBA}"/>
              </a:ext>
            </a:extLst>
          </p:cNvPr>
          <p:cNvPicPr>
            <a:picLocks noChangeAspect="1"/>
          </p:cNvPicPr>
          <p:nvPr/>
        </p:nvPicPr>
        <p:blipFill>
          <a:blip r:embed="rId5"/>
          <a:stretch>
            <a:fillRect/>
          </a:stretch>
        </p:blipFill>
        <p:spPr>
          <a:xfrm>
            <a:off x="10876337" y="5313922"/>
            <a:ext cx="1196975" cy="1182688"/>
          </a:xfrm>
          <a:prstGeom prst="rect">
            <a:avLst/>
          </a:prstGeom>
        </p:spPr>
      </p:pic>
    </p:spTree>
    <p:extLst>
      <p:ext uri="{BB962C8B-B14F-4D97-AF65-F5344CB8AC3E}">
        <p14:creationId xmlns:p14="http://schemas.microsoft.com/office/powerpoint/2010/main" val="184195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42471" y="4446214"/>
            <a:ext cx="10907059" cy="2238468"/>
          </a:xfrm>
        </p:spPr>
        <p:txBody>
          <a:bodyPr vert="horz" lIns="91440" tIns="45720" rIns="91440" bIns="45720" rtlCol="0" anchor="t">
            <a:noAutofit/>
          </a:bodyPr>
          <a:lstStyle/>
          <a:p>
            <a:pPr algn="l">
              <a:buFont typeface="Calibri" panose="020B0604020202020204" pitchFamily="34" charset="0"/>
              <a:buChar char="-"/>
            </a:pPr>
            <a:endParaRPr lang="de-DE" b="1">
              <a:solidFill>
                <a:srgbClr val="0D0D0D"/>
              </a:solidFill>
              <a:latin typeface="Aptos Display"/>
              <a:ea typeface="+mn-lt"/>
              <a:cs typeface="+mn-lt"/>
            </a:endParaRPr>
          </a:p>
          <a:p>
            <a:pPr marL="342900" indent="-342900" algn="l">
              <a:buFont typeface="Calibri" panose="020B0604020202020204" pitchFamily="34" charset="0"/>
              <a:buChar char="-"/>
            </a:pPr>
            <a:endParaRPr lang="de-DE">
              <a:solidFill>
                <a:srgbClr val="0D0D0D"/>
              </a:solidFill>
              <a:latin typeface="Aptos Display"/>
              <a:ea typeface="+mn-lt"/>
              <a:cs typeface="+mn-lt"/>
            </a:endParaRPr>
          </a:p>
          <a:p>
            <a:pPr algn="l"/>
            <a:endParaRPr lang="de-DE">
              <a:solidFill>
                <a:srgbClr val="0D0D0D"/>
              </a:solidFill>
              <a:latin typeface="Aptos Display"/>
              <a:ea typeface="+mn-lt"/>
              <a:cs typeface="+mn-lt"/>
            </a:endParaRPr>
          </a:p>
          <a:p>
            <a:pPr marL="457200" indent="-457200" algn="l">
              <a:spcBef>
                <a:spcPct val="0"/>
              </a:spcBef>
              <a:buFont typeface="Calibri" panose="020B0604020202020204" pitchFamily="34" charset="0"/>
              <a:buChar char="-"/>
            </a:pPr>
            <a:endParaRPr lang="de-DE">
              <a:solidFill>
                <a:srgbClr val="0D0D0D"/>
              </a:solidFill>
              <a:latin typeface="Aptos Display"/>
              <a:cs typeface="Arial"/>
            </a:endParaRPr>
          </a:p>
        </p:txBody>
      </p:sp>
      <p:sp>
        <p:nvSpPr>
          <p:cNvPr id="4" name="CaixaDeTexto 3">
            <a:extLst>
              <a:ext uri="{FF2B5EF4-FFF2-40B4-BE49-F238E27FC236}">
                <a16:creationId xmlns:a16="http://schemas.microsoft.com/office/drawing/2014/main" id="{519F99F7-37B3-CBC6-C187-DFDAA549C8EB}"/>
              </a:ext>
            </a:extLst>
          </p:cNvPr>
          <p:cNvSpPr txBox="1"/>
          <p:nvPr/>
        </p:nvSpPr>
        <p:spPr>
          <a:xfrm>
            <a:off x="252319" y="2989"/>
            <a:ext cx="1169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err="1">
                <a:solidFill>
                  <a:srgbClr val="0D0D0D"/>
                </a:solidFill>
                <a:latin typeface="Aptos Display"/>
              </a:rPr>
              <a:t>Processo</a:t>
            </a:r>
            <a:r>
              <a:rPr lang="en-US" sz="3600">
                <a:solidFill>
                  <a:srgbClr val="0D0D0D"/>
                </a:solidFill>
                <a:latin typeface="Aptos Display"/>
              </a:rPr>
              <a:t> de </a:t>
            </a:r>
            <a:r>
              <a:rPr lang="en-US" sz="3600" b="1" err="1">
                <a:solidFill>
                  <a:srgbClr val="0D0D0D"/>
                </a:solidFill>
                <a:latin typeface="Aptos Display"/>
              </a:rPr>
              <a:t>Empréstimo</a:t>
            </a:r>
            <a:r>
              <a:rPr lang="en-US" sz="3600" b="1">
                <a:solidFill>
                  <a:srgbClr val="0D0D0D"/>
                </a:solidFill>
                <a:latin typeface="Aptos Display"/>
              </a:rPr>
              <a:t> de </a:t>
            </a:r>
            <a:r>
              <a:rPr lang="en-US" sz="3600" b="1" err="1">
                <a:solidFill>
                  <a:srgbClr val="0D0D0D"/>
                </a:solidFill>
                <a:latin typeface="Aptos Display"/>
              </a:rPr>
              <a:t>Livro</a:t>
            </a:r>
            <a:endParaRPr lang="en-US" sz="3600" b="1">
              <a:solidFill>
                <a:srgbClr val="0D0D0D"/>
              </a:solidFill>
              <a:latin typeface="Aptos Display"/>
            </a:endParaRPr>
          </a:p>
        </p:txBody>
      </p:sp>
      <mc:AlternateContent xmlns:mc="http://schemas.openxmlformats.org/markup-compatibility/2006" xmlns:p14="http://schemas.microsoft.com/office/powerpoint/2010/main">
        <mc:Choice Requires="p14">
          <p:contentPart p14:bwMode="auto" r:id="rId2">
            <p14:nvContentPartPr>
              <p14:cNvPr id="11" name="Tinta 10">
                <a:extLst>
                  <a:ext uri="{FF2B5EF4-FFF2-40B4-BE49-F238E27FC236}">
                    <a16:creationId xmlns:a16="http://schemas.microsoft.com/office/drawing/2014/main" id="{0D386C22-E7AF-C3A6-C139-0BADE1352175}"/>
                  </a:ext>
                </a:extLst>
              </p14:cNvPr>
              <p14:cNvContentPartPr/>
              <p14:nvPr/>
            </p14:nvContentPartPr>
            <p14:xfrm>
              <a:off x="-1986984" y="1130726"/>
              <a:ext cx="15875" cy="15875"/>
            </p14:xfrm>
          </p:contentPart>
        </mc:Choice>
        <mc:Fallback xmlns="">
          <p:pic>
            <p:nvPicPr>
              <p:cNvPr id="11" name="Tinta 10">
                <a:extLst>
                  <a:ext uri="{FF2B5EF4-FFF2-40B4-BE49-F238E27FC236}">
                    <a16:creationId xmlns:a16="http://schemas.microsoft.com/office/drawing/2014/main" id="{0D386C22-E7AF-C3A6-C139-0BADE1352175}"/>
                  </a:ext>
                </a:extLst>
              </p:cNvPr>
              <p:cNvPicPr/>
              <p:nvPr/>
            </p:nvPicPr>
            <p:blipFill>
              <a:blip r:embed="rId3"/>
              <a:stretch>
                <a:fillRect/>
              </a:stretch>
            </p:blipFill>
            <p:spPr>
              <a:xfrm>
                <a:off x="-2780734" y="336976"/>
                <a:ext cx="1587500" cy="1587500"/>
              </a:xfrm>
              <a:prstGeom prst="rect">
                <a:avLst/>
              </a:prstGeom>
            </p:spPr>
          </p:pic>
        </mc:Fallback>
      </mc:AlternateContent>
      <p:sp>
        <p:nvSpPr>
          <p:cNvPr id="2" name="CaixaDeTexto 1">
            <a:extLst>
              <a:ext uri="{FF2B5EF4-FFF2-40B4-BE49-F238E27FC236}">
                <a16:creationId xmlns:a16="http://schemas.microsoft.com/office/drawing/2014/main" id="{AED8C34B-AECF-9C30-6514-D0F36CAAD5D6}"/>
              </a:ext>
            </a:extLst>
          </p:cNvPr>
          <p:cNvSpPr txBox="1"/>
          <p:nvPr/>
        </p:nvSpPr>
        <p:spPr>
          <a:xfrm>
            <a:off x="458694" y="667870"/>
            <a:ext cx="11267140" cy="1041608"/>
          </a:xfrm>
          <a:prstGeom prst="rect">
            <a:avLst/>
          </a:prstGeom>
        </p:spPr>
        <p:txBody>
          <a:bodyPr vert="horz" lIns="91440" tIns="45720" rIns="91440" bIns="45720" rtlCol="0" anchor="t">
            <a:noAutofit/>
          </a:bodyPr>
          <a:lstStyle/>
          <a:p>
            <a:pPr>
              <a:lnSpc>
                <a:spcPct val="90000"/>
              </a:lnSpc>
            </a:pPr>
            <a:r>
              <a:rPr lang="en-US" i="1">
                <a:solidFill>
                  <a:srgbClr val="000000"/>
                </a:solidFill>
                <a:latin typeface="Aptos Display"/>
                <a:ea typeface="+mn-lt"/>
                <a:cs typeface="Times New Roman"/>
              </a:rPr>
              <a:t>A partir da integração das diversas atividades necessárias nesse processo, como identificação do usuário, registro do livro que está sendo retirado, identificamos melhorias como agilidade no atendimento, redução de falhas na identificação do usuário, dos dados do livro que está sendo emprestado e registros necessários para retirada do exemplar. </a:t>
            </a:r>
          </a:p>
        </p:txBody>
      </p:sp>
      <p:pic>
        <p:nvPicPr>
          <p:cNvPr id="5" name="Imagem 4" descr="Diagrama&#10;&#10;Descrição gerada automaticamente">
            <a:extLst>
              <a:ext uri="{FF2B5EF4-FFF2-40B4-BE49-F238E27FC236}">
                <a16:creationId xmlns:a16="http://schemas.microsoft.com/office/drawing/2014/main" id="{C688E64B-69B6-1B1B-09ED-B3983CD45436}"/>
              </a:ext>
            </a:extLst>
          </p:cNvPr>
          <p:cNvPicPr>
            <a:picLocks noChangeAspect="1"/>
          </p:cNvPicPr>
          <p:nvPr/>
        </p:nvPicPr>
        <p:blipFill>
          <a:blip r:embed="rId4"/>
          <a:stretch>
            <a:fillRect/>
          </a:stretch>
        </p:blipFill>
        <p:spPr>
          <a:xfrm>
            <a:off x="435628" y="1968874"/>
            <a:ext cx="11313271" cy="2920252"/>
          </a:xfrm>
          <a:prstGeom prst="rect">
            <a:avLst/>
          </a:prstGeom>
        </p:spPr>
      </p:pic>
      <p:pic>
        <p:nvPicPr>
          <p:cNvPr id="7" name="Imagem 6" descr="Logotipo&#10;&#10;Descrição gerada automaticamente">
            <a:extLst>
              <a:ext uri="{FF2B5EF4-FFF2-40B4-BE49-F238E27FC236}">
                <a16:creationId xmlns:a16="http://schemas.microsoft.com/office/drawing/2014/main" id="{AF906DC0-7B4F-AC5B-0544-FA3555A61C07}"/>
              </a:ext>
            </a:extLst>
          </p:cNvPr>
          <p:cNvPicPr>
            <a:picLocks noChangeAspect="1"/>
          </p:cNvPicPr>
          <p:nvPr/>
        </p:nvPicPr>
        <p:blipFill>
          <a:blip r:embed="rId5"/>
          <a:stretch>
            <a:fillRect/>
          </a:stretch>
        </p:blipFill>
        <p:spPr>
          <a:xfrm>
            <a:off x="10876337" y="5313922"/>
            <a:ext cx="1196975" cy="1182688"/>
          </a:xfrm>
          <a:prstGeom prst="rect">
            <a:avLst/>
          </a:prstGeom>
        </p:spPr>
      </p:pic>
      <p:cxnSp>
        <p:nvCxnSpPr>
          <p:cNvPr id="9" name="Conector de Seta Reta 8">
            <a:extLst>
              <a:ext uri="{FF2B5EF4-FFF2-40B4-BE49-F238E27FC236}">
                <a16:creationId xmlns:a16="http://schemas.microsoft.com/office/drawing/2014/main" id="{2C12D1A9-CBA3-4C68-1C97-398A1DF58022}"/>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018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42471" y="4446214"/>
            <a:ext cx="10907059" cy="2238468"/>
          </a:xfrm>
        </p:spPr>
        <p:txBody>
          <a:bodyPr vert="horz" lIns="91440" tIns="45720" rIns="91440" bIns="45720" rtlCol="0" anchor="t">
            <a:noAutofit/>
          </a:bodyPr>
          <a:lstStyle/>
          <a:p>
            <a:pPr algn="l">
              <a:buFont typeface="Calibri" panose="020B0604020202020204" pitchFamily="34" charset="0"/>
              <a:buChar char="-"/>
            </a:pPr>
            <a:endParaRPr lang="de-DE" b="1">
              <a:solidFill>
                <a:srgbClr val="0D0D0D"/>
              </a:solidFill>
              <a:latin typeface="Aptos Display"/>
              <a:ea typeface="+mn-lt"/>
              <a:cs typeface="+mn-lt"/>
            </a:endParaRPr>
          </a:p>
          <a:p>
            <a:pPr marL="342900" indent="-342900" algn="l">
              <a:buFont typeface="Calibri" panose="020B0604020202020204" pitchFamily="34" charset="0"/>
              <a:buChar char="-"/>
            </a:pPr>
            <a:endParaRPr lang="de-DE">
              <a:solidFill>
                <a:srgbClr val="0D0D0D"/>
              </a:solidFill>
              <a:latin typeface="Aptos Display"/>
              <a:ea typeface="+mn-lt"/>
              <a:cs typeface="+mn-lt"/>
            </a:endParaRPr>
          </a:p>
          <a:p>
            <a:pPr algn="l"/>
            <a:endParaRPr lang="de-DE">
              <a:solidFill>
                <a:srgbClr val="0D0D0D"/>
              </a:solidFill>
              <a:latin typeface="Aptos Display"/>
              <a:ea typeface="+mn-lt"/>
              <a:cs typeface="+mn-lt"/>
            </a:endParaRPr>
          </a:p>
          <a:p>
            <a:pPr marL="457200" indent="-457200" algn="l">
              <a:spcBef>
                <a:spcPct val="0"/>
              </a:spcBef>
              <a:buFont typeface="Calibri" panose="020B0604020202020204" pitchFamily="34" charset="0"/>
              <a:buChar char="-"/>
            </a:pPr>
            <a:endParaRPr lang="de-DE">
              <a:solidFill>
                <a:srgbClr val="0D0D0D"/>
              </a:solidFill>
              <a:latin typeface="Aptos Display"/>
              <a:cs typeface="Arial"/>
            </a:endParaRPr>
          </a:p>
        </p:txBody>
      </p:sp>
      <p:sp>
        <p:nvSpPr>
          <p:cNvPr id="4" name="CaixaDeTexto 3">
            <a:extLst>
              <a:ext uri="{FF2B5EF4-FFF2-40B4-BE49-F238E27FC236}">
                <a16:creationId xmlns:a16="http://schemas.microsoft.com/office/drawing/2014/main" id="{519F99F7-37B3-CBC6-C187-DFDAA549C8EB}"/>
              </a:ext>
            </a:extLst>
          </p:cNvPr>
          <p:cNvSpPr txBox="1"/>
          <p:nvPr/>
        </p:nvSpPr>
        <p:spPr>
          <a:xfrm>
            <a:off x="252319" y="2989"/>
            <a:ext cx="116967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err="1">
                <a:solidFill>
                  <a:srgbClr val="0D0D0D"/>
                </a:solidFill>
                <a:latin typeface="Aptos Display"/>
              </a:rPr>
              <a:t>Processo</a:t>
            </a:r>
            <a:r>
              <a:rPr lang="en-US" sz="3600">
                <a:solidFill>
                  <a:srgbClr val="0D0D0D"/>
                </a:solidFill>
                <a:latin typeface="Aptos Display"/>
              </a:rPr>
              <a:t> de </a:t>
            </a:r>
            <a:r>
              <a:rPr lang="en-US" sz="3600" b="1" err="1">
                <a:solidFill>
                  <a:srgbClr val="0D0D0D"/>
                </a:solidFill>
                <a:latin typeface="Aptos Display"/>
              </a:rPr>
              <a:t>Devolução</a:t>
            </a:r>
            <a:r>
              <a:rPr lang="en-US" sz="3600" b="1">
                <a:solidFill>
                  <a:srgbClr val="0D0D0D"/>
                </a:solidFill>
                <a:latin typeface="Aptos Display"/>
              </a:rPr>
              <a:t> de </a:t>
            </a:r>
            <a:r>
              <a:rPr lang="en-US" sz="3600" b="1" err="1">
                <a:solidFill>
                  <a:srgbClr val="0D0D0D"/>
                </a:solidFill>
                <a:latin typeface="Aptos Display"/>
              </a:rPr>
              <a:t>livro</a:t>
            </a:r>
            <a:r>
              <a:rPr lang="en-US" sz="3600" b="1">
                <a:solidFill>
                  <a:srgbClr val="0D0D0D"/>
                </a:solidFill>
                <a:latin typeface="Aptos Display"/>
              </a:rPr>
              <a:t> </a:t>
            </a:r>
            <a:endParaRPr lang="pt-BR" sz="3600" b="1">
              <a:solidFill>
                <a:srgbClr val="0D0D0D"/>
              </a:solidFill>
              <a:latin typeface="Aptos Display"/>
            </a:endParaRPr>
          </a:p>
        </p:txBody>
      </p:sp>
      <mc:AlternateContent xmlns:mc="http://schemas.openxmlformats.org/markup-compatibility/2006" xmlns:p14="http://schemas.microsoft.com/office/powerpoint/2010/main">
        <mc:Choice Requires="p14">
          <p:contentPart p14:bwMode="auto" r:id="rId2">
            <p14:nvContentPartPr>
              <p14:cNvPr id="11" name="Tinta 10">
                <a:extLst>
                  <a:ext uri="{FF2B5EF4-FFF2-40B4-BE49-F238E27FC236}">
                    <a16:creationId xmlns:a16="http://schemas.microsoft.com/office/drawing/2014/main" id="{0D386C22-E7AF-C3A6-C139-0BADE1352175}"/>
                  </a:ext>
                </a:extLst>
              </p14:cNvPr>
              <p14:cNvContentPartPr/>
              <p14:nvPr/>
            </p14:nvContentPartPr>
            <p14:xfrm>
              <a:off x="-1986984" y="1130726"/>
              <a:ext cx="15875" cy="15875"/>
            </p14:xfrm>
          </p:contentPart>
        </mc:Choice>
        <mc:Fallback xmlns="">
          <p:pic>
            <p:nvPicPr>
              <p:cNvPr id="11" name="Tinta 10">
                <a:extLst>
                  <a:ext uri="{FF2B5EF4-FFF2-40B4-BE49-F238E27FC236}">
                    <a16:creationId xmlns:a16="http://schemas.microsoft.com/office/drawing/2014/main" id="{0D386C22-E7AF-C3A6-C139-0BADE1352175}"/>
                  </a:ext>
                </a:extLst>
              </p:cNvPr>
              <p:cNvPicPr/>
              <p:nvPr/>
            </p:nvPicPr>
            <p:blipFill>
              <a:blip r:embed="rId3"/>
              <a:stretch>
                <a:fillRect/>
              </a:stretch>
            </p:blipFill>
            <p:spPr>
              <a:xfrm>
                <a:off x="-2780734" y="336976"/>
                <a:ext cx="1587500" cy="1587500"/>
              </a:xfrm>
              <a:prstGeom prst="rect">
                <a:avLst/>
              </a:prstGeom>
            </p:spPr>
          </p:pic>
        </mc:Fallback>
      </mc:AlternateContent>
      <p:sp>
        <p:nvSpPr>
          <p:cNvPr id="16" name="Subtítulo 2">
            <a:extLst>
              <a:ext uri="{FF2B5EF4-FFF2-40B4-BE49-F238E27FC236}">
                <a16:creationId xmlns:a16="http://schemas.microsoft.com/office/drawing/2014/main" id="{BCE35595-1DC3-05A8-1710-0331765318F4}"/>
              </a:ext>
            </a:extLst>
          </p:cNvPr>
          <p:cNvSpPr txBox="1">
            <a:spLocks/>
          </p:cNvSpPr>
          <p:nvPr/>
        </p:nvSpPr>
        <p:spPr>
          <a:xfrm>
            <a:off x="899459" y="654143"/>
            <a:ext cx="10384118" cy="706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800" i="1" err="1">
                <a:solidFill>
                  <a:srgbClr val="000000"/>
                </a:solidFill>
                <a:latin typeface="Aptos Display"/>
                <a:ea typeface="+mn-lt"/>
                <a:cs typeface="Times New Roman"/>
              </a:rPr>
              <a:t>Assim</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como</a:t>
            </a:r>
            <a:r>
              <a:rPr lang="de-DE" sz="1800" i="1">
                <a:solidFill>
                  <a:srgbClr val="000000"/>
                </a:solidFill>
                <a:latin typeface="Aptos Display"/>
                <a:ea typeface="+mn-lt"/>
                <a:cs typeface="Times New Roman"/>
              </a:rPr>
              <a:t> nos </a:t>
            </a:r>
            <a:r>
              <a:rPr lang="de-DE" sz="1800" i="1" err="1">
                <a:solidFill>
                  <a:srgbClr val="000000"/>
                </a:solidFill>
                <a:latin typeface="Aptos Display"/>
                <a:ea typeface="+mn-lt"/>
                <a:cs typeface="Times New Roman"/>
              </a:rPr>
              <a:t>demais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processos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com</a:t>
            </a:r>
            <a:r>
              <a:rPr lang="de-DE" sz="1800" i="1">
                <a:solidFill>
                  <a:srgbClr val="000000"/>
                </a:solidFill>
                <a:latin typeface="Aptos Display"/>
                <a:ea typeface="+mn-lt"/>
                <a:cs typeface="Times New Roman"/>
              </a:rPr>
              <a:t> a </a:t>
            </a:r>
            <a:r>
              <a:rPr lang="de-DE" sz="1800" i="1" err="1">
                <a:solidFill>
                  <a:srgbClr val="000000"/>
                </a:solidFill>
                <a:latin typeface="Aptos Display"/>
                <a:ea typeface="+mn-lt"/>
                <a:cs typeface="Times New Roman"/>
              </a:rPr>
              <a:t>implementação</a:t>
            </a:r>
            <a:r>
              <a:rPr lang="de-DE" sz="1800" i="1">
                <a:solidFill>
                  <a:srgbClr val="000000"/>
                </a:solidFill>
                <a:latin typeface="Aptos Display"/>
                <a:ea typeface="+mn-lt"/>
                <a:cs typeface="Times New Roman"/>
              </a:rPr>
              <a:t> de um </a:t>
            </a:r>
            <a:r>
              <a:rPr lang="de-DE" sz="1800" i="1" err="1">
                <a:solidFill>
                  <a:srgbClr val="000000"/>
                </a:solidFill>
                <a:latin typeface="Aptos Display"/>
                <a:ea typeface="+mn-lt"/>
                <a:cs typeface="Times New Roman"/>
              </a:rPr>
              <a:t>sistema</a:t>
            </a:r>
            <a:r>
              <a:rPr lang="de-DE" sz="1800" i="1">
                <a:solidFill>
                  <a:srgbClr val="000000"/>
                </a:solidFill>
                <a:latin typeface="Aptos Display"/>
                <a:ea typeface="+mn-lt"/>
                <a:cs typeface="Times New Roman"/>
              </a:rPr>
              <a:t>, o </a:t>
            </a:r>
            <a:r>
              <a:rPr lang="de-DE" sz="1800" i="1" err="1">
                <a:solidFill>
                  <a:srgbClr val="000000"/>
                </a:solidFill>
                <a:latin typeface="Aptos Display"/>
                <a:ea typeface="+mn-lt"/>
                <a:cs typeface="Times New Roman"/>
              </a:rPr>
              <a:t>processo</a:t>
            </a:r>
            <a:r>
              <a:rPr lang="de-DE" sz="1800" i="1">
                <a:solidFill>
                  <a:srgbClr val="000000"/>
                </a:solidFill>
                <a:latin typeface="Aptos Display"/>
                <a:ea typeface="+mn-lt"/>
                <a:cs typeface="Times New Roman"/>
              </a:rPr>
              <a:t> de </a:t>
            </a:r>
            <a:r>
              <a:rPr lang="de-DE" sz="1800" i="1" err="1">
                <a:solidFill>
                  <a:srgbClr val="000000"/>
                </a:solidFill>
                <a:latin typeface="Aptos Display"/>
                <a:ea typeface="+mn-lt"/>
                <a:cs typeface="Times New Roman"/>
              </a:rPr>
              <a:t>devolução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será</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mais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rápido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ao</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integrar</a:t>
            </a:r>
            <a:r>
              <a:rPr lang="de-DE" sz="1800" i="1">
                <a:solidFill>
                  <a:srgbClr val="000000"/>
                </a:solidFill>
                <a:latin typeface="Aptos Display"/>
                <a:ea typeface="+mn-lt"/>
                <a:cs typeface="Times New Roman"/>
              </a:rPr>
              <a:t>-se </a:t>
            </a:r>
            <a:r>
              <a:rPr lang="de-DE" sz="1800" i="1" err="1">
                <a:solidFill>
                  <a:srgbClr val="000000"/>
                </a:solidFill>
                <a:latin typeface="Aptos Display"/>
                <a:ea typeface="+mn-lt"/>
                <a:cs typeface="Times New Roman"/>
              </a:rPr>
              <a:t>com</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as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demais</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funcionalidades</a:t>
            </a:r>
            <a:r>
              <a:rPr lang="de-DE" sz="1800" i="1">
                <a:solidFill>
                  <a:srgbClr val="000000"/>
                </a:solidFill>
                <a:latin typeface="Aptos Display"/>
                <a:ea typeface="+mn-lt"/>
                <a:cs typeface="Times New Roman"/>
              </a:rPr>
              <a:t> e </a:t>
            </a:r>
            <a:r>
              <a:rPr lang="de-DE" sz="1800" i="1" err="1">
                <a:solidFill>
                  <a:srgbClr val="000000"/>
                </a:solidFill>
                <a:latin typeface="Aptos Display"/>
                <a:ea typeface="+mn-lt"/>
                <a:cs typeface="Times New Roman"/>
              </a:rPr>
              <a:t>irá</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mitigar</a:t>
            </a:r>
            <a:r>
              <a:rPr lang="de-DE" sz="1800" i="1">
                <a:solidFill>
                  <a:srgbClr val="000000"/>
                </a:solidFill>
                <a:latin typeface="Aptos Display"/>
                <a:ea typeface="+mn-lt"/>
                <a:cs typeface="Times New Roman"/>
              </a:rPr>
              <a:t> </a:t>
            </a:r>
            <a:r>
              <a:rPr lang="de-DE" sz="1800" i="1" err="1">
                <a:solidFill>
                  <a:srgbClr val="000000"/>
                </a:solidFill>
                <a:latin typeface="Aptos Display"/>
                <a:ea typeface="+mn-lt"/>
                <a:cs typeface="Times New Roman"/>
              </a:rPr>
              <a:t>erros</a:t>
            </a:r>
            <a:r>
              <a:rPr lang="de-DE" sz="1800" i="1">
                <a:solidFill>
                  <a:srgbClr val="000000"/>
                </a:solidFill>
                <a:latin typeface="Aptos Display"/>
                <a:ea typeface="+mn-lt"/>
                <a:cs typeface="Times New Roman"/>
              </a:rPr>
              <a:t> dos </a:t>
            </a:r>
            <a:r>
              <a:rPr lang="de-DE" sz="1800" i="1" err="1">
                <a:solidFill>
                  <a:srgbClr val="000000"/>
                </a:solidFill>
                <a:latin typeface="Aptos Display"/>
                <a:ea typeface="+mn-lt"/>
                <a:cs typeface="Times New Roman"/>
              </a:rPr>
              <a:t>usuários</a:t>
            </a:r>
            <a:r>
              <a:rPr lang="de-DE" sz="1800" i="1">
                <a:solidFill>
                  <a:srgbClr val="000000"/>
                </a:solidFill>
                <a:latin typeface="Aptos Display"/>
                <a:ea typeface="+mn-lt"/>
                <a:cs typeface="Times New Roman"/>
              </a:rPr>
              <a:t> nos </a:t>
            </a:r>
            <a:r>
              <a:rPr lang="de-DE" sz="1800" i="1" err="1">
                <a:solidFill>
                  <a:srgbClr val="000000"/>
                </a:solidFill>
                <a:latin typeface="Aptos Display"/>
                <a:ea typeface="+mn-lt"/>
                <a:cs typeface="Times New Roman"/>
              </a:rPr>
              <a:t>fluxos</a:t>
            </a:r>
            <a:r>
              <a:rPr lang="de-DE" sz="1800" i="1">
                <a:solidFill>
                  <a:srgbClr val="000000"/>
                </a:solidFill>
                <a:latin typeface="Aptos Display"/>
                <a:ea typeface="+mn-lt"/>
                <a:cs typeface="Times New Roman"/>
              </a:rPr>
              <a:t> de </a:t>
            </a:r>
            <a:r>
              <a:rPr lang="de-DE" sz="1800" i="1" err="1">
                <a:solidFill>
                  <a:srgbClr val="000000"/>
                </a:solidFill>
                <a:latin typeface="Aptos Display"/>
                <a:ea typeface="+mn-lt"/>
                <a:cs typeface="Times New Roman"/>
              </a:rPr>
              <a:t>atividades</a:t>
            </a:r>
            <a:r>
              <a:rPr lang="de-DE" sz="1800" i="1">
                <a:solidFill>
                  <a:srgbClr val="000000"/>
                </a:solidFill>
                <a:latin typeface="Aptos Display"/>
                <a:ea typeface="+mn-lt"/>
                <a:cs typeface="Times New Roman"/>
              </a:rPr>
              <a:t>.</a:t>
            </a:r>
            <a:endParaRPr lang="pt-BR" sz="1800" i="1">
              <a:solidFill>
                <a:srgbClr val="000000"/>
              </a:solidFill>
              <a:latin typeface="Aptos Display"/>
              <a:ea typeface="+mn-lt"/>
              <a:cs typeface="Times New Roman"/>
            </a:endParaRPr>
          </a:p>
          <a:p>
            <a:pPr indent="-342900" algn="l">
              <a:buFont typeface="Calibri" panose="020B0604020202020204" pitchFamily="34" charset="0"/>
              <a:buChar char="-"/>
            </a:pPr>
            <a:endParaRPr lang="de-DE" sz="1800" i="1">
              <a:solidFill>
                <a:srgbClr val="000000"/>
              </a:solidFill>
              <a:latin typeface="Aptos Display"/>
              <a:ea typeface="+mn-lt"/>
              <a:cs typeface="Times New Roman"/>
            </a:endParaRPr>
          </a:p>
          <a:p>
            <a:pPr algn="l"/>
            <a:endParaRPr lang="de-DE" sz="1800" i="1">
              <a:solidFill>
                <a:srgbClr val="000000"/>
              </a:solidFill>
              <a:latin typeface="Aptos Display"/>
              <a:ea typeface="+mn-lt"/>
              <a:cs typeface="Times New Roman"/>
            </a:endParaRPr>
          </a:p>
          <a:p>
            <a:pPr indent="-457200" algn="l">
              <a:spcBef>
                <a:spcPct val="0"/>
              </a:spcBef>
              <a:buFont typeface="Calibri" panose="020B0604020202020204" pitchFamily="34" charset="0"/>
              <a:buChar char="-"/>
            </a:pPr>
            <a:endParaRPr lang="de-DE" sz="1800" i="1">
              <a:solidFill>
                <a:srgbClr val="000000"/>
              </a:solidFill>
              <a:latin typeface="Aptos Display"/>
              <a:ea typeface="+mn-lt"/>
              <a:cs typeface="Times New Roman"/>
            </a:endParaRPr>
          </a:p>
        </p:txBody>
      </p:sp>
      <p:pic>
        <p:nvPicPr>
          <p:cNvPr id="2" name="Imagem 1" descr="Diagrama&#10;&#10;Descrição gerada automaticamente">
            <a:extLst>
              <a:ext uri="{FF2B5EF4-FFF2-40B4-BE49-F238E27FC236}">
                <a16:creationId xmlns:a16="http://schemas.microsoft.com/office/drawing/2014/main" id="{8D6C5161-DF4A-822A-16DC-0A655C74678F}"/>
              </a:ext>
            </a:extLst>
          </p:cNvPr>
          <p:cNvPicPr>
            <a:picLocks noChangeAspect="1"/>
          </p:cNvPicPr>
          <p:nvPr/>
        </p:nvPicPr>
        <p:blipFill>
          <a:blip r:embed="rId4"/>
          <a:stretch>
            <a:fillRect/>
          </a:stretch>
        </p:blipFill>
        <p:spPr>
          <a:xfrm>
            <a:off x="1190158" y="1352924"/>
            <a:ext cx="9811683" cy="5056094"/>
          </a:xfrm>
          <a:prstGeom prst="rect">
            <a:avLst/>
          </a:prstGeom>
        </p:spPr>
      </p:pic>
      <p:pic>
        <p:nvPicPr>
          <p:cNvPr id="6" name="Imagem 5" descr="Logotipo&#10;&#10;Descrição gerada automaticamente">
            <a:extLst>
              <a:ext uri="{FF2B5EF4-FFF2-40B4-BE49-F238E27FC236}">
                <a16:creationId xmlns:a16="http://schemas.microsoft.com/office/drawing/2014/main" id="{19C6D6A6-8CC4-3380-6FB3-7240A6B317D3}"/>
              </a:ext>
            </a:extLst>
          </p:cNvPr>
          <p:cNvPicPr>
            <a:picLocks noChangeAspect="1"/>
          </p:cNvPicPr>
          <p:nvPr/>
        </p:nvPicPr>
        <p:blipFill>
          <a:blip r:embed="rId5"/>
          <a:stretch>
            <a:fillRect/>
          </a:stretch>
        </p:blipFill>
        <p:spPr>
          <a:xfrm>
            <a:off x="10876337" y="5313922"/>
            <a:ext cx="1196975" cy="1182688"/>
          </a:xfrm>
          <a:prstGeom prst="rect">
            <a:avLst/>
          </a:prstGeom>
        </p:spPr>
      </p:pic>
      <p:cxnSp>
        <p:nvCxnSpPr>
          <p:cNvPr id="8" name="Conector de Seta Reta 7">
            <a:extLst>
              <a:ext uri="{FF2B5EF4-FFF2-40B4-BE49-F238E27FC236}">
                <a16:creationId xmlns:a16="http://schemas.microsoft.com/office/drawing/2014/main" id="{625FA2A9-C5B7-E4D6-5FB2-1D9119A29383}"/>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9625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42471" y="4446214"/>
            <a:ext cx="10907059" cy="2238468"/>
          </a:xfrm>
        </p:spPr>
        <p:txBody>
          <a:bodyPr vert="horz" lIns="91440" tIns="45720" rIns="91440" bIns="45720" rtlCol="0" anchor="t">
            <a:noAutofit/>
          </a:bodyPr>
          <a:lstStyle/>
          <a:p>
            <a:pPr algn="l">
              <a:buFont typeface="Calibri" panose="020B0604020202020204" pitchFamily="34" charset="0"/>
              <a:buChar char="-"/>
            </a:pPr>
            <a:endParaRPr lang="de-DE" b="1">
              <a:solidFill>
                <a:srgbClr val="0D0D0D"/>
              </a:solidFill>
              <a:latin typeface="Aptos Display"/>
              <a:ea typeface="+mn-lt"/>
              <a:cs typeface="+mn-lt"/>
            </a:endParaRPr>
          </a:p>
          <a:p>
            <a:pPr marL="342900" indent="-342900" algn="l">
              <a:buFont typeface="Calibri" panose="020B0604020202020204" pitchFamily="34" charset="0"/>
              <a:buChar char="-"/>
            </a:pPr>
            <a:endParaRPr lang="de-DE">
              <a:solidFill>
                <a:srgbClr val="0D0D0D"/>
              </a:solidFill>
              <a:latin typeface="Aptos Display"/>
              <a:ea typeface="+mn-lt"/>
              <a:cs typeface="+mn-lt"/>
            </a:endParaRPr>
          </a:p>
          <a:p>
            <a:pPr algn="l"/>
            <a:endParaRPr lang="de-DE">
              <a:solidFill>
                <a:srgbClr val="0D0D0D"/>
              </a:solidFill>
              <a:latin typeface="Aptos Display"/>
              <a:ea typeface="+mn-lt"/>
              <a:cs typeface="+mn-lt"/>
            </a:endParaRPr>
          </a:p>
          <a:p>
            <a:pPr marL="457200" indent="-457200" algn="l">
              <a:spcBef>
                <a:spcPct val="0"/>
              </a:spcBef>
              <a:buFont typeface="Calibri" panose="020B0604020202020204" pitchFamily="34" charset="0"/>
              <a:buChar char="-"/>
            </a:pPr>
            <a:endParaRPr lang="de-DE">
              <a:solidFill>
                <a:srgbClr val="0D0D0D"/>
              </a:solidFill>
              <a:latin typeface="Aptos Display"/>
              <a:cs typeface="Arial"/>
            </a:endParaRPr>
          </a:p>
        </p:txBody>
      </p:sp>
      <p:sp>
        <p:nvSpPr>
          <p:cNvPr id="4" name="CaixaDeTexto 3">
            <a:extLst>
              <a:ext uri="{FF2B5EF4-FFF2-40B4-BE49-F238E27FC236}">
                <a16:creationId xmlns:a16="http://schemas.microsoft.com/office/drawing/2014/main" id="{519F99F7-37B3-CBC6-C187-DFDAA549C8EB}"/>
              </a:ext>
            </a:extLst>
          </p:cNvPr>
          <p:cNvSpPr txBox="1"/>
          <p:nvPr/>
        </p:nvSpPr>
        <p:spPr>
          <a:xfrm>
            <a:off x="252319" y="-1680"/>
            <a:ext cx="1169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600">
                <a:solidFill>
                  <a:srgbClr val="0D0D0D"/>
                </a:solidFill>
                <a:latin typeface="Aptos Display"/>
              </a:rPr>
              <a:t>Processo de</a:t>
            </a:r>
            <a:r>
              <a:rPr lang="pt-BR" sz="3600" b="1">
                <a:solidFill>
                  <a:srgbClr val="0D0D0D"/>
                </a:solidFill>
                <a:latin typeface="Aptos Display"/>
              </a:rPr>
              <a:t> Gestão de Usuários </a:t>
            </a:r>
            <a:endParaRPr lang="pt-BR" sz="3600">
              <a:latin typeface="Aptos Display"/>
            </a:endParaRPr>
          </a:p>
        </p:txBody>
      </p:sp>
      <mc:AlternateContent xmlns:mc="http://schemas.openxmlformats.org/markup-compatibility/2006" xmlns:p14="http://schemas.microsoft.com/office/powerpoint/2010/main">
        <mc:Choice Requires="p14">
          <p:contentPart p14:bwMode="auto" r:id="rId2">
            <p14:nvContentPartPr>
              <p14:cNvPr id="11" name="Tinta 10">
                <a:extLst>
                  <a:ext uri="{FF2B5EF4-FFF2-40B4-BE49-F238E27FC236}">
                    <a16:creationId xmlns:a16="http://schemas.microsoft.com/office/drawing/2014/main" id="{0D386C22-E7AF-C3A6-C139-0BADE1352175}"/>
                  </a:ext>
                </a:extLst>
              </p14:cNvPr>
              <p14:cNvContentPartPr/>
              <p14:nvPr/>
            </p14:nvContentPartPr>
            <p14:xfrm>
              <a:off x="-1986984" y="1130726"/>
              <a:ext cx="15875" cy="15875"/>
            </p14:xfrm>
          </p:contentPart>
        </mc:Choice>
        <mc:Fallback xmlns="">
          <p:pic>
            <p:nvPicPr>
              <p:cNvPr id="11" name="Tinta 10">
                <a:extLst>
                  <a:ext uri="{FF2B5EF4-FFF2-40B4-BE49-F238E27FC236}">
                    <a16:creationId xmlns:a16="http://schemas.microsoft.com/office/drawing/2014/main" id="{0D386C22-E7AF-C3A6-C139-0BADE1352175}"/>
                  </a:ext>
                </a:extLst>
              </p:cNvPr>
              <p:cNvPicPr/>
              <p:nvPr/>
            </p:nvPicPr>
            <p:blipFill>
              <a:blip r:embed="rId3"/>
              <a:stretch>
                <a:fillRect/>
              </a:stretch>
            </p:blipFill>
            <p:spPr>
              <a:xfrm>
                <a:off x="-2780734" y="336976"/>
                <a:ext cx="1587500" cy="1587500"/>
              </a:xfrm>
              <a:prstGeom prst="rect">
                <a:avLst/>
              </a:prstGeom>
            </p:spPr>
          </p:pic>
        </mc:Fallback>
      </mc:AlternateContent>
      <p:pic>
        <p:nvPicPr>
          <p:cNvPr id="2" name="Imagem 1" descr="Diagrama&#10;&#10;Descrição gerada automaticamente">
            <a:extLst>
              <a:ext uri="{FF2B5EF4-FFF2-40B4-BE49-F238E27FC236}">
                <a16:creationId xmlns:a16="http://schemas.microsoft.com/office/drawing/2014/main" id="{EB6C1196-8E60-5132-ADE3-AC5CEBDC5F41}"/>
              </a:ext>
            </a:extLst>
          </p:cNvPr>
          <p:cNvPicPr>
            <a:picLocks noChangeAspect="1"/>
          </p:cNvPicPr>
          <p:nvPr/>
        </p:nvPicPr>
        <p:blipFill>
          <a:blip r:embed="rId4"/>
          <a:stretch>
            <a:fillRect/>
          </a:stretch>
        </p:blipFill>
        <p:spPr>
          <a:xfrm>
            <a:off x="1472267" y="1682377"/>
            <a:ext cx="9195173" cy="4808070"/>
          </a:xfrm>
          <a:prstGeom prst="rect">
            <a:avLst/>
          </a:prstGeom>
        </p:spPr>
      </p:pic>
      <p:pic>
        <p:nvPicPr>
          <p:cNvPr id="6" name="Imagem 5" descr="Logotipo&#10;&#10;Descrição gerada automaticamente">
            <a:extLst>
              <a:ext uri="{FF2B5EF4-FFF2-40B4-BE49-F238E27FC236}">
                <a16:creationId xmlns:a16="http://schemas.microsoft.com/office/drawing/2014/main" id="{CFCE36D0-69C1-0DA3-8474-0569D725C81E}"/>
              </a:ext>
            </a:extLst>
          </p:cNvPr>
          <p:cNvPicPr>
            <a:picLocks noChangeAspect="1"/>
          </p:cNvPicPr>
          <p:nvPr/>
        </p:nvPicPr>
        <p:blipFill>
          <a:blip r:embed="rId5"/>
          <a:stretch>
            <a:fillRect/>
          </a:stretch>
        </p:blipFill>
        <p:spPr>
          <a:xfrm>
            <a:off x="10951976" y="5312055"/>
            <a:ext cx="1196975" cy="1182688"/>
          </a:xfrm>
          <a:prstGeom prst="rect">
            <a:avLst/>
          </a:prstGeom>
        </p:spPr>
      </p:pic>
      <p:sp>
        <p:nvSpPr>
          <p:cNvPr id="7" name="CaixaDeTexto 6">
            <a:extLst>
              <a:ext uri="{FF2B5EF4-FFF2-40B4-BE49-F238E27FC236}">
                <a16:creationId xmlns:a16="http://schemas.microsoft.com/office/drawing/2014/main" id="{E7C8B13C-F343-6D1E-050A-D8AA819B6CBF}"/>
              </a:ext>
            </a:extLst>
          </p:cNvPr>
          <p:cNvSpPr txBox="1"/>
          <p:nvPr/>
        </p:nvSpPr>
        <p:spPr>
          <a:xfrm>
            <a:off x="361576" y="637987"/>
            <a:ext cx="11461376" cy="1095835"/>
          </a:xfrm>
          <a:prstGeom prst="rect">
            <a:avLst/>
          </a:prstGeom>
        </p:spPr>
        <p:txBody>
          <a:bodyPr vert="horz" lIns="91440" tIns="45720" rIns="91440" bIns="45720" rtlCol="0" anchor="t">
            <a:noAutofit/>
          </a:bodyPr>
          <a:lstStyle/>
          <a:p>
            <a:pPr algn="just"/>
            <a:r>
              <a:rPr lang="en-US" i="1">
                <a:solidFill>
                  <a:srgbClr val="000000"/>
                </a:solidFill>
                <a:latin typeface="Aptos Display"/>
                <a:ea typeface="+mn-lt"/>
                <a:cs typeface="Times New Roman"/>
              </a:rPr>
              <a:t>Ao </a:t>
            </a:r>
            <a:r>
              <a:rPr lang="en-US" i="1" err="1">
                <a:solidFill>
                  <a:srgbClr val="000000"/>
                </a:solidFill>
                <a:latin typeface="Aptos Display"/>
                <a:ea typeface="+mn-lt"/>
                <a:cs typeface="Times New Roman"/>
              </a:rPr>
              <a:t>sistematizar</a:t>
            </a:r>
            <a:r>
              <a:rPr lang="en-US" i="1">
                <a:solidFill>
                  <a:srgbClr val="000000"/>
                </a:solidFill>
                <a:latin typeface="Aptos Display"/>
                <a:ea typeface="+mn-lt"/>
                <a:cs typeface="Times New Roman"/>
              </a:rPr>
              <a:t> o </a:t>
            </a:r>
            <a:r>
              <a:rPr lang="en-US" i="1" err="1">
                <a:solidFill>
                  <a:srgbClr val="000000"/>
                </a:solidFill>
                <a:latin typeface="Aptos Display"/>
                <a:ea typeface="+mn-lt"/>
                <a:cs typeface="Times New Roman"/>
              </a:rPr>
              <a:t>cadastro</a:t>
            </a:r>
            <a:r>
              <a:rPr lang="en-US" i="1">
                <a:solidFill>
                  <a:srgbClr val="000000"/>
                </a:solidFill>
                <a:latin typeface="Aptos Display"/>
                <a:ea typeface="+mn-lt"/>
                <a:cs typeface="Times New Roman"/>
              </a:rPr>
              <a:t> do </a:t>
            </a:r>
            <a:r>
              <a:rPr lang="en-US" i="1" err="1">
                <a:solidFill>
                  <a:srgbClr val="000000"/>
                </a:solidFill>
                <a:latin typeface="Aptos Display"/>
                <a:ea typeface="+mn-lt"/>
                <a:cs typeface="Times New Roman"/>
              </a:rPr>
              <a:t>usuário</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não</a:t>
            </a:r>
            <a:r>
              <a:rPr lang="en-US" i="1">
                <a:solidFill>
                  <a:srgbClr val="000000"/>
                </a:solidFill>
                <a:latin typeface="Aptos Display"/>
                <a:ea typeface="+mn-lt"/>
                <a:cs typeface="Times New Roman"/>
              </a:rPr>
              <a:t> é </a:t>
            </a:r>
            <a:r>
              <a:rPr lang="en-US" i="1" err="1">
                <a:solidFill>
                  <a:srgbClr val="000000"/>
                </a:solidFill>
                <a:latin typeface="Aptos Display"/>
                <a:ea typeface="+mn-lt"/>
                <a:cs typeface="Times New Roman"/>
              </a:rPr>
              <a:t>mais</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necessário</a:t>
            </a:r>
            <a:r>
              <a:rPr lang="en-US" i="1">
                <a:solidFill>
                  <a:srgbClr val="000000"/>
                </a:solidFill>
                <a:latin typeface="Aptos Display"/>
                <a:ea typeface="+mn-lt"/>
                <a:cs typeface="Times New Roman"/>
              </a:rPr>
              <a:t> um </a:t>
            </a:r>
            <a:r>
              <a:rPr lang="en-US" i="1" err="1">
                <a:solidFill>
                  <a:srgbClr val="000000"/>
                </a:solidFill>
                <a:latin typeface="Aptos Display"/>
                <a:ea typeface="+mn-lt"/>
                <a:cs typeface="Times New Roman"/>
              </a:rPr>
              <a:t>espaço</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físico</a:t>
            </a:r>
            <a:r>
              <a:rPr lang="en-US" i="1">
                <a:solidFill>
                  <a:srgbClr val="000000"/>
                </a:solidFill>
                <a:latin typeface="Aptos Display"/>
                <a:ea typeface="+mn-lt"/>
                <a:cs typeface="Times New Roman"/>
              </a:rPr>
              <a:t> para </a:t>
            </a:r>
            <a:r>
              <a:rPr lang="en-US" i="1" err="1">
                <a:solidFill>
                  <a:srgbClr val="000000"/>
                </a:solidFill>
                <a:latin typeface="Aptos Display"/>
                <a:ea typeface="+mn-lt"/>
                <a:cs typeface="Times New Roman"/>
              </a:rPr>
              <a:t>arquivar</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fichas</a:t>
            </a:r>
            <a:r>
              <a:rPr lang="en-US" i="1">
                <a:solidFill>
                  <a:srgbClr val="000000"/>
                </a:solidFill>
                <a:latin typeface="Aptos Display"/>
                <a:ea typeface="+mn-lt"/>
                <a:cs typeface="Times New Roman"/>
              </a:rPr>
              <a:t>. Com a </a:t>
            </a:r>
            <a:r>
              <a:rPr lang="en-US" i="1" err="1">
                <a:solidFill>
                  <a:srgbClr val="000000"/>
                </a:solidFill>
                <a:latin typeface="Aptos Display"/>
                <a:ea typeface="+mn-lt"/>
                <a:cs typeface="Times New Roman"/>
              </a:rPr>
              <a:t>integração</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automática</a:t>
            </a:r>
            <a:r>
              <a:rPr lang="en-US" i="1">
                <a:solidFill>
                  <a:srgbClr val="000000"/>
                </a:solidFill>
                <a:latin typeface="Aptos Display"/>
                <a:ea typeface="+mn-lt"/>
                <a:cs typeface="Times New Roman"/>
              </a:rPr>
              <a:t> dos dados do </a:t>
            </a:r>
            <a:r>
              <a:rPr lang="en-US" i="1" err="1">
                <a:solidFill>
                  <a:srgbClr val="000000"/>
                </a:solidFill>
                <a:latin typeface="Aptos Display"/>
                <a:ea typeface="+mn-lt"/>
                <a:cs typeface="Times New Roman"/>
              </a:rPr>
              <a:t>usuário</a:t>
            </a:r>
            <a:r>
              <a:rPr lang="en-US" i="1">
                <a:solidFill>
                  <a:srgbClr val="000000"/>
                </a:solidFill>
                <a:latin typeface="Aptos Display"/>
                <a:ea typeface="+mn-lt"/>
                <a:cs typeface="Times New Roman"/>
              </a:rPr>
              <a:t> e do </a:t>
            </a:r>
            <a:r>
              <a:rPr lang="en-US" i="1" err="1">
                <a:solidFill>
                  <a:srgbClr val="000000"/>
                </a:solidFill>
                <a:latin typeface="Aptos Display"/>
                <a:ea typeface="+mn-lt"/>
                <a:cs typeface="Times New Roman"/>
              </a:rPr>
              <a:t>histórico</a:t>
            </a:r>
            <a:r>
              <a:rPr lang="en-US" i="1">
                <a:solidFill>
                  <a:srgbClr val="000000"/>
                </a:solidFill>
                <a:latin typeface="Aptos Display"/>
                <a:ea typeface="+mn-lt"/>
                <a:cs typeface="Times New Roman"/>
              </a:rPr>
              <a:t> de </a:t>
            </a:r>
            <a:r>
              <a:rPr lang="en-US" i="1" err="1">
                <a:solidFill>
                  <a:srgbClr val="000000"/>
                </a:solidFill>
                <a:latin typeface="Aptos Display"/>
                <a:ea typeface="+mn-lt"/>
                <a:cs typeface="Times New Roman"/>
              </a:rPr>
              <a:t>empréstimos</a:t>
            </a:r>
            <a:r>
              <a:rPr lang="en-US" i="1">
                <a:solidFill>
                  <a:srgbClr val="000000"/>
                </a:solidFill>
                <a:latin typeface="Aptos Display"/>
                <a:ea typeface="+mn-lt"/>
                <a:cs typeface="Times New Roman"/>
              </a:rPr>
              <a:t>, é </a:t>
            </a:r>
            <a:r>
              <a:rPr lang="en-US" i="1" err="1">
                <a:solidFill>
                  <a:srgbClr val="000000"/>
                </a:solidFill>
                <a:latin typeface="Aptos Display"/>
                <a:ea typeface="+mn-lt"/>
                <a:cs typeface="Times New Roman"/>
              </a:rPr>
              <a:t>possível</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analisar</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preferências</a:t>
            </a:r>
            <a:r>
              <a:rPr lang="en-US" i="1">
                <a:solidFill>
                  <a:srgbClr val="000000"/>
                </a:solidFill>
                <a:latin typeface="Aptos Display"/>
                <a:ea typeface="+mn-lt"/>
                <a:cs typeface="Times New Roman"/>
              </a:rPr>
              <a:t> dos  e </a:t>
            </a:r>
            <a:r>
              <a:rPr lang="en-US" i="1" err="1">
                <a:solidFill>
                  <a:srgbClr val="000000"/>
                </a:solidFill>
                <a:latin typeface="Aptos Display"/>
                <a:ea typeface="+mn-lt"/>
                <a:cs typeface="Times New Roman"/>
              </a:rPr>
              <a:t>alem</a:t>
            </a:r>
            <a:r>
              <a:rPr lang="en-US" i="1">
                <a:solidFill>
                  <a:srgbClr val="000000"/>
                </a:solidFill>
                <a:latin typeface="Aptos Display"/>
                <a:ea typeface="+mn-lt"/>
                <a:cs typeface="Times New Roman"/>
              </a:rPr>
              <a:t> de </a:t>
            </a:r>
            <a:r>
              <a:rPr lang="en-US" i="1" err="1">
                <a:solidFill>
                  <a:srgbClr val="000000"/>
                </a:solidFill>
                <a:latin typeface="Aptos Display"/>
                <a:ea typeface="+mn-lt"/>
                <a:cs typeface="Times New Roman"/>
              </a:rPr>
              <a:t>possibilitar</a:t>
            </a:r>
            <a:r>
              <a:rPr lang="en-US" i="1">
                <a:solidFill>
                  <a:srgbClr val="000000"/>
                </a:solidFill>
                <a:latin typeface="Aptos Display"/>
                <a:ea typeface="+mn-lt"/>
                <a:cs typeface="Times New Roman"/>
              </a:rPr>
              <a:t> a </a:t>
            </a:r>
            <a:r>
              <a:rPr lang="en-US" i="1" err="1">
                <a:solidFill>
                  <a:srgbClr val="000000"/>
                </a:solidFill>
                <a:latin typeface="Aptos Display"/>
                <a:ea typeface="+mn-lt"/>
                <a:cs typeface="Times New Roman"/>
              </a:rPr>
              <a:t>realizacao</a:t>
            </a:r>
            <a:r>
              <a:rPr lang="en-US" i="1">
                <a:solidFill>
                  <a:srgbClr val="000000"/>
                </a:solidFill>
                <a:latin typeface="Aptos Display"/>
                <a:ea typeface="+mn-lt"/>
                <a:cs typeface="Times New Roman"/>
              </a:rPr>
              <a:t> de </a:t>
            </a:r>
            <a:r>
              <a:rPr lang="en-US" i="1" err="1">
                <a:solidFill>
                  <a:srgbClr val="000000"/>
                </a:solidFill>
                <a:latin typeface="Aptos Display"/>
                <a:ea typeface="+mn-lt"/>
                <a:cs typeface="Times New Roman"/>
              </a:rPr>
              <a:t>estudos</a:t>
            </a:r>
            <a:r>
              <a:rPr lang="en-US" i="1">
                <a:solidFill>
                  <a:srgbClr val="000000"/>
                </a:solidFill>
                <a:latin typeface="Aptos Display"/>
                <a:ea typeface="+mn-lt"/>
                <a:cs typeface="Times New Roman"/>
              </a:rPr>
              <a:t> de </a:t>
            </a:r>
            <a:r>
              <a:rPr lang="en-US" i="1" err="1">
                <a:solidFill>
                  <a:srgbClr val="000000"/>
                </a:solidFill>
                <a:latin typeface="Aptos Display"/>
                <a:ea typeface="+mn-lt"/>
                <a:cs typeface="Times New Roman"/>
              </a:rPr>
              <a:t>ações</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personalizados</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além</a:t>
            </a:r>
            <a:r>
              <a:rPr lang="en-US" i="1">
                <a:solidFill>
                  <a:srgbClr val="000000"/>
                </a:solidFill>
                <a:latin typeface="Aptos Display"/>
                <a:ea typeface="+mn-lt"/>
                <a:cs typeface="Times New Roman"/>
              </a:rPr>
              <a:t> dos </a:t>
            </a:r>
            <a:r>
              <a:rPr lang="en-US" i="1" err="1">
                <a:solidFill>
                  <a:srgbClr val="000000"/>
                </a:solidFill>
                <a:latin typeface="Aptos Display"/>
                <a:ea typeface="+mn-lt"/>
                <a:cs typeface="Times New Roman"/>
              </a:rPr>
              <a:t>tipos</a:t>
            </a:r>
            <a:r>
              <a:rPr lang="en-US" i="1">
                <a:solidFill>
                  <a:srgbClr val="000000"/>
                </a:solidFill>
                <a:latin typeface="Aptos Display"/>
                <a:ea typeface="+mn-lt"/>
                <a:cs typeface="Times New Roman"/>
              </a:rPr>
              <a:t> de </a:t>
            </a:r>
            <a:r>
              <a:rPr lang="en-US" i="1" err="1">
                <a:solidFill>
                  <a:srgbClr val="000000"/>
                </a:solidFill>
                <a:latin typeface="Aptos Display"/>
                <a:ea typeface="+mn-lt"/>
                <a:cs typeface="Times New Roman"/>
              </a:rPr>
              <a:t>livros</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mais</a:t>
            </a:r>
            <a:r>
              <a:rPr lang="en-US" i="1">
                <a:solidFill>
                  <a:srgbClr val="000000"/>
                </a:solidFill>
                <a:latin typeface="Aptos Display"/>
                <a:ea typeface="+mn-lt"/>
                <a:cs typeface="Times New Roman"/>
              </a:rPr>
              <a:t> </a:t>
            </a:r>
            <a:r>
              <a:rPr lang="en-US" i="1" err="1">
                <a:solidFill>
                  <a:srgbClr val="000000"/>
                </a:solidFill>
                <a:latin typeface="Aptos Display"/>
                <a:ea typeface="+mn-lt"/>
                <a:cs typeface="Times New Roman"/>
              </a:rPr>
              <a:t>procurados</a:t>
            </a:r>
            <a:r>
              <a:rPr lang="en-US" i="1">
                <a:solidFill>
                  <a:srgbClr val="000000"/>
                </a:solidFill>
                <a:latin typeface="Aptos Display"/>
                <a:ea typeface="+mn-lt"/>
                <a:cs typeface="Times New Roman"/>
              </a:rPr>
              <a:t> para </a:t>
            </a:r>
            <a:r>
              <a:rPr lang="en-US" i="1" err="1">
                <a:solidFill>
                  <a:srgbClr val="000000"/>
                </a:solidFill>
                <a:latin typeface="Aptos Display"/>
                <a:ea typeface="+mn-lt"/>
                <a:cs typeface="Times New Roman"/>
              </a:rPr>
              <a:t>manutenção</a:t>
            </a:r>
            <a:r>
              <a:rPr lang="en-US" i="1">
                <a:solidFill>
                  <a:srgbClr val="000000"/>
                </a:solidFill>
                <a:latin typeface="Aptos Display"/>
                <a:ea typeface="+mn-lt"/>
                <a:cs typeface="Times New Roman"/>
              </a:rPr>
              <a:t> do estoque.</a:t>
            </a:r>
            <a:endParaRPr lang="pt-BR" i="1">
              <a:solidFill>
                <a:srgbClr val="000000"/>
              </a:solidFill>
              <a:latin typeface="Aptos Display"/>
              <a:ea typeface="+mn-lt"/>
              <a:cs typeface="Times New Roman"/>
            </a:endParaRPr>
          </a:p>
          <a:p>
            <a:pPr>
              <a:lnSpc>
                <a:spcPct val="90000"/>
              </a:lnSpc>
            </a:pPr>
            <a:br>
              <a:rPr lang="en-US" i="1">
                <a:solidFill>
                  <a:srgbClr val="000000"/>
                </a:solidFill>
                <a:latin typeface="Aptos Display"/>
                <a:ea typeface="+mn-lt"/>
                <a:cs typeface="Times New Roman"/>
              </a:rPr>
            </a:br>
            <a:endParaRPr lang="en-US" i="1">
              <a:solidFill>
                <a:srgbClr val="000000"/>
              </a:solidFill>
              <a:latin typeface="Aptos Display"/>
              <a:ea typeface="+mn-lt"/>
              <a:cs typeface="Times New Roman"/>
            </a:endParaRPr>
          </a:p>
        </p:txBody>
      </p:sp>
      <p:cxnSp>
        <p:nvCxnSpPr>
          <p:cNvPr id="9" name="Conector de Seta Reta 8">
            <a:extLst>
              <a:ext uri="{FF2B5EF4-FFF2-40B4-BE49-F238E27FC236}">
                <a16:creationId xmlns:a16="http://schemas.microsoft.com/office/drawing/2014/main" id="{779B6094-2602-F7CA-DC91-9A83DA18C92B}"/>
              </a:ext>
            </a:extLst>
          </p:cNvPr>
          <p:cNvCxnSpPr>
            <a:cxnSpLocks/>
          </p:cNvCxnSpPr>
          <p:nvPr/>
        </p:nvCxnSpPr>
        <p:spPr>
          <a:xfrm>
            <a:off x="-1494" y="6654798"/>
            <a:ext cx="12194987" cy="28687"/>
          </a:xfrm>
          <a:prstGeom prst="straightConnector1">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8657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Office Theme</vt:lpstr>
      <vt:lpstr>Apresentação do PowerPoint</vt:lpstr>
      <vt:lpstr>Apresentação do PowerPoint</vt:lpstr>
      <vt:lpstr> A biblioteca tem sido um pilar fundamental na sociedade, promovendo aprendizado e preservação do conhecimento. No entanto, com o avanço das tecnologias digitais, enfrentam desafios significativos.   Um estudo de 2007 revelou que apenas 34% dos leitores acessam livros por bibliotecas, e 33% dos não leitores apontam a falta de tempo e a inacessibilidade da biblioteca como motivos para não lerem.  Problemas como acesso e organização do acervo, facilidade de atualização do sistema, experiência do usuário e segurança do acervo são desafios vitais. A implementação de um sistema de informação eficiente pode ajudar a resolver esses problemas e atrair mais pessoas à literatura.  </vt:lpstr>
      <vt:lpstr> Identificar e analisar os processos atualmente utilizados em bibliotecas que não possuem sistemas automatizados, e desenvolver e implementar um sistema de informação para a gestão de acervo e usuários, visando melhorar o acesso, a disponibilidade e a administração dos serviços bibliotecários.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9</cp:revision>
  <dcterms:created xsi:type="dcterms:W3CDTF">2024-06-04T22:54:36Z</dcterms:created>
  <dcterms:modified xsi:type="dcterms:W3CDTF">2024-06-24T23:12:57Z</dcterms:modified>
</cp:coreProperties>
</file>