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4" r:id="rId6"/>
    <p:sldId id="277" r:id="rId7"/>
    <p:sldId id="266" r:id="rId8"/>
    <p:sldId id="261" r:id="rId9"/>
    <p:sldId id="262" r:id="rId10"/>
    <p:sldId id="295" r:id="rId11"/>
    <p:sldId id="300" r:id="rId12"/>
    <p:sldId id="264" r:id="rId13"/>
    <p:sldId id="301" r:id="rId14"/>
    <p:sldId id="292" r:id="rId15"/>
    <p:sldId id="303" r:id="rId16"/>
    <p:sldId id="260" r:id="rId17"/>
    <p:sldId id="296" r:id="rId18"/>
    <p:sldId id="297" r:id="rId19"/>
    <p:sldId id="293" r:id="rId20"/>
    <p:sldId id="299" r:id="rId21"/>
    <p:sldId id="276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216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23/06/2024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23/06/2024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897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129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12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07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253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34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04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4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54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72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33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88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78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30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áfico e tabe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 gráfico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2550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  <p:sldLayoutId id="2147483701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2.xml"/><Relationship Id="rId4" Type="http://schemas.openxmlformats.org/officeDocument/2006/relationships/image" Target="../media/image4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7.xml"/><Relationship Id="rId5" Type="http://schemas.openxmlformats.org/officeDocument/2006/relationships/slide" Target="slide7.xml"/><Relationship Id="rId10" Type="http://schemas.openxmlformats.org/officeDocument/2006/relationships/slide" Target="slide16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slide" Target="slide2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5649" y="1948587"/>
            <a:ext cx="5826442" cy="1524688"/>
          </a:xfrm>
        </p:spPr>
        <p:txBody>
          <a:bodyPr rtlCol="0"/>
          <a:lstStyle/>
          <a:p>
            <a:pPr algn="r" rtl="0"/>
            <a:r>
              <a:rPr lang="pt-BR" b="1" dirty="0"/>
              <a:t>Projeto:</a:t>
            </a:r>
            <a:br>
              <a:rPr lang="pt-BR" dirty="0"/>
            </a:br>
            <a:r>
              <a:rPr lang="pt-BR" dirty="0"/>
              <a:t>Aplicações Para processos de negócios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4458861"/>
            <a:ext cx="5636051" cy="1837007"/>
          </a:xfrm>
        </p:spPr>
        <p:txBody>
          <a:bodyPr rtlCol="0">
            <a:normAutofit fontScale="85000" lnSpcReduction="20000"/>
          </a:bodyPr>
          <a:lstStyle/>
          <a:p>
            <a:pPr algn="r" rtl="0"/>
            <a:r>
              <a:rPr lang="pt-BR" dirty="0"/>
              <a:t>Ana Corina Damas Batista</a:t>
            </a:r>
          </a:p>
          <a:p>
            <a:pPr algn="r" rtl="0"/>
            <a:r>
              <a:rPr lang="pt-BR" dirty="0"/>
              <a:t>Cássio </a:t>
            </a:r>
            <a:r>
              <a:rPr lang="pt-BR" dirty="0" err="1"/>
              <a:t>Venuto</a:t>
            </a:r>
            <a:r>
              <a:rPr lang="pt-BR" dirty="0"/>
              <a:t> Monteiro</a:t>
            </a:r>
          </a:p>
          <a:p>
            <a:pPr algn="r" rtl="0"/>
            <a:r>
              <a:rPr lang="pt-BR" dirty="0"/>
              <a:t>Luís Fernando Moura Santos</a:t>
            </a:r>
          </a:p>
          <a:p>
            <a:pPr algn="r" rtl="0"/>
            <a:r>
              <a:rPr lang="pt-BR" dirty="0" err="1"/>
              <a:t>Maryana</a:t>
            </a:r>
            <a:r>
              <a:rPr lang="pt-BR" dirty="0"/>
              <a:t> Nunes Morato</a:t>
            </a:r>
          </a:p>
          <a:p>
            <a:pPr algn="r" rtl="0"/>
            <a:r>
              <a:rPr lang="pt-BR" dirty="0"/>
              <a:t>Paola Marques Braga</a:t>
            </a:r>
          </a:p>
          <a:p>
            <a:pPr algn="r" rtl="0"/>
            <a:r>
              <a:rPr lang="pt-BR" dirty="0"/>
              <a:t>Sofia Pitta Sesso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F1EA6E-1B80-058C-D1FD-B6CAA1BE24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234066" y="3428305"/>
            <a:ext cx="2818026" cy="504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i="1" dirty="0"/>
              <a:t>Venda de objetos usados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A3E2950D-0C46-0595-4C6C-561859B031F7}"/>
              </a:ext>
            </a:extLst>
          </p:cNvPr>
          <p:cNvSpPr txBox="1">
            <a:spLocks/>
          </p:cNvSpPr>
          <p:nvPr/>
        </p:nvSpPr>
        <p:spPr>
          <a:xfrm>
            <a:off x="2037556" y="-93788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500" dirty="0"/>
              <a:t>GERENCIAR CLIENTES</a:t>
            </a:r>
          </a:p>
        </p:txBody>
      </p:sp>
      <p:sp>
        <p:nvSpPr>
          <p:cNvPr id="11" name="Espaço Reservado para Rodapé 11">
            <a:extLst>
              <a:ext uri="{FF2B5EF4-FFF2-40B4-BE49-F238E27FC236}">
                <a16:creationId xmlns:a16="http://schemas.microsoft.com/office/drawing/2014/main" id="{B6DF42F2-240F-29F4-C5B3-E3A890A0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BD967A-426C-2EA0-2BF0-31844A38C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7" y="1381118"/>
            <a:ext cx="3820058" cy="30388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A84396-11C2-73B8-FAE3-6F792DE01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03" y="1391565"/>
            <a:ext cx="3136973" cy="30473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DBEDFD-219C-FB2B-F4C4-37627B7EB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191" y="1366245"/>
            <a:ext cx="3620005" cy="43916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E48A37-B7BA-7A34-36A4-DE7EF4AFC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91" y="4569360"/>
            <a:ext cx="2937509" cy="1973882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96E43D34-57B8-BB00-15EC-35F142EC5B63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7" action="ppaction://hlinksldjump"/>
              </a:rPr>
              <a:t>ÍNDICE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0B78522E-67E3-9513-D0F7-0C63F78E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0181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62592"/>
            <a:ext cx="8421688" cy="1325563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ANÁLISE DA SITUAÇÃO ATUAL (AS-IS) x </a:t>
            </a:r>
            <a:r>
              <a:rPr lang="pt-BR" sz="2800" dirty="0"/>
              <a:t>MODELAGEM DE PROCESSOS APRIMORADOS (TO-BE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59704" y="5663636"/>
            <a:ext cx="6479168" cy="462927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VENDA DE OBJETOS USADOS</a:t>
            </a:r>
          </a:p>
        </p:txBody>
      </p:sp>
      <p:sp>
        <p:nvSpPr>
          <p:cNvPr id="3" name="Espaço Reservado para Rodapé 11">
            <a:extLst>
              <a:ext uri="{FF2B5EF4-FFF2-40B4-BE49-F238E27FC236}">
                <a16:creationId xmlns:a16="http://schemas.microsoft.com/office/drawing/2014/main" id="{A5419097-58A2-DCE6-B9AC-2DD35BA7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8B49D4-EB39-1844-4306-E66CC53E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7" y="1243381"/>
            <a:ext cx="6695749" cy="27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B5B9EE1-67EC-E6FC-FA3C-02233CB8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222" y="3833444"/>
            <a:ext cx="57626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F35567F-C8C2-D51B-946A-4CFF6BAA0467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5" action="ppaction://hlinksldjump"/>
              </a:rPr>
              <a:t>ÍNDICE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46EE2B-CD0D-167B-07CA-8B60DABC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1F3A3BC3-64BF-62E5-A316-7A78C411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16411A-2FB7-4305-DDF8-A29F83A3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58" y="1138852"/>
            <a:ext cx="3296283" cy="97784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0574"/>
            <a:ext cx="8421688" cy="1325563"/>
          </a:xfrm>
        </p:spPr>
        <p:txBody>
          <a:bodyPr rtlCol="0">
            <a:normAutofit/>
          </a:bodyPr>
          <a:lstStyle/>
          <a:p>
            <a:r>
              <a:rPr lang="pt-BR" sz="2400" dirty="0"/>
              <a:t>VENDA DE OBJETOS USADOS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E43C51-5D0B-CA1F-BAAB-9C32BF7D2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47" y="2089446"/>
            <a:ext cx="3734321" cy="21910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94823D-E36E-3DAB-B1BA-9BED8A145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82" y="4483825"/>
            <a:ext cx="2507846" cy="18725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D72560F-3E7D-D6D3-A7D0-34E7340FB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246" y="4483825"/>
            <a:ext cx="2507847" cy="1960312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85C9E18F-4AAF-11AF-6C52-3C28308642C0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7" action="ppaction://hlinksldjump"/>
              </a:rPr>
              <a:t>ÍNDICE</a:t>
            </a:r>
            <a:endParaRPr lang="pt-BR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DFB1F68D-841F-E655-F925-FC31B095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0877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671830680"/>
              </p:ext>
            </p:extLst>
          </p:nvPr>
        </p:nvGraphicFramePr>
        <p:xfrm>
          <a:off x="838200" y="2128603"/>
          <a:ext cx="10515596" cy="38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59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</a:tblGrid>
              <a:tr h="292878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2000" b="1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MODELO RELACIONAL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D7D2F84C-46E0-1419-9559-0DDBE41EF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9664"/>
            <a:ext cx="8050403" cy="2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1F3A3BC3-64BF-62E5-A316-7A78C411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sp>
        <p:nvSpPr>
          <p:cNvPr id="2" name="Espaço Reservado para Rodapé 4">
            <a:extLst>
              <a:ext uri="{FF2B5EF4-FFF2-40B4-BE49-F238E27FC236}">
                <a16:creationId xmlns:a16="http://schemas.microsoft.com/office/drawing/2014/main" id="{EAD6608B-6F6B-6FD9-7578-5E77A937D232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4" action="ppaction://hlinksldjump"/>
              </a:rPr>
              <a:t>ÍNDICE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CFEF4FE-ED6F-3D92-03FC-F2FF1236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563" y="43795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RELATÓRIOS ANALÍTICOS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003563" y="4511076"/>
            <a:ext cx="2330726" cy="438505"/>
          </a:xfrm>
        </p:spPr>
        <p:txBody>
          <a:bodyPr rtlCol="0"/>
          <a:lstStyle/>
          <a:p>
            <a:pPr rtl="0"/>
            <a:r>
              <a:rPr lang="pt-BR" b="1" dirty="0"/>
              <a:t>RELATÓRIO DE SATISFAÇÃO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3563" y="5062058"/>
            <a:ext cx="2330726" cy="85316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sz="1500" dirty="0"/>
              <a:t>Quantidade de clientes que declaram terem gostado ou não do produto ou que saíram sem responder</a:t>
            </a:r>
          </a:p>
          <a:p>
            <a:pPr rtl="0"/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445236" y="4406146"/>
            <a:ext cx="2330726" cy="438505"/>
          </a:xfrm>
        </p:spPr>
        <p:txBody>
          <a:bodyPr rtlCol="0"/>
          <a:lstStyle/>
          <a:p>
            <a:pPr rtl="0"/>
            <a:r>
              <a:rPr lang="pt-BR" b="1" dirty="0"/>
              <a:t>RELATÓRIO DE CLIENTES CADASTRADOS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445236" y="5062058"/>
            <a:ext cx="2330726" cy="853167"/>
          </a:xfrm>
        </p:spPr>
        <p:txBody>
          <a:bodyPr rtlCol="0"/>
          <a:lstStyle/>
          <a:p>
            <a:pPr rtl="0"/>
            <a:r>
              <a:rPr lang="pt-BR" dirty="0"/>
              <a:t>Quantidade mensal de clientes que se cadastraram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BEE1E9-DEC9-3E65-20BF-573BB6067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r="7444"/>
          <a:stretch/>
        </p:blipFill>
        <p:spPr bwMode="auto">
          <a:xfrm>
            <a:off x="1523880" y="1369358"/>
            <a:ext cx="3058246" cy="286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36BB212-C835-D839-455C-5817F99DA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7" y="2880834"/>
            <a:ext cx="5762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Espaço Reservado para Rodapé 11">
            <a:extLst>
              <a:ext uri="{FF2B5EF4-FFF2-40B4-BE49-F238E27FC236}">
                <a16:creationId xmlns:a16="http://schemas.microsoft.com/office/drawing/2014/main" id="{29229C1C-C94C-BA05-E5F1-CF157210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C3D1356A-8155-8B9C-B58C-E581A14E12D2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5" action="ppaction://hlinksldjump"/>
              </a:rPr>
              <a:t>ÍNDICE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9F3D0E-98BB-61B9-1C3E-6A90B4D1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563" y="43795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RELATÓRIOS ANALÍTICOS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03563" y="4334513"/>
            <a:ext cx="2342205" cy="438505"/>
          </a:xfrm>
        </p:spPr>
        <p:txBody>
          <a:bodyPr rtlCol="0"/>
          <a:lstStyle/>
          <a:p>
            <a:pPr rtl="0"/>
            <a:r>
              <a:rPr lang="pt-BR" b="1" dirty="0"/>
              <a:t>RELATÓRIO DE PRODUTOS POR CLIENTE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03563" y="4990425"/>
            <a:ext cx="2342205" cy="853167"/>
          </a:xfrm>
        </p:spPr>
        <p:txBody>
          <a:bodyPr rtlCol="0"/>
          <a:lstStyle/>
          <a:p>
            <a:pPr rtl="0"/>
            <a:r>
              <a:rPr lang="pt-BR" dirty="0"/>
              <a:t>Relatório da quantidade de produtos agrupados por cliente</a:t>
            </a:r>
          </a:p>
          <a:p>
            <a:pPr rtl="0"/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570498" y="4334513"/>
            <a:ext cx="2330726" cy="438505"/>
          </a:xfrm>
        </p:spPr>
        <p:txBody>
          <a:bodyPr rtlCol="0"/>
          <a:lstStyle/>
          <a:p>
            <a:pPr rtl="0"/>
            <a:r>
              <a:rPr lang="pt-BR" b="1" dirty="0"/>
              <a:t>RELATÓRIO DE VENDA POR PRODUTO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570498" y="4990425"/>
            <a:ext cx="2330726" cy="853167"/>
          </a:xfrm>
        </p:spPr>
        <p:txBody>
          <a:bodyPr rtlCol="0"/>
          <a:lstStyle/>
          <a:p>
            <a:pPr rtl="0"/>
            <a:r>
              <a:rPr lang="pt-BR" dirty="0"/>
              <a:t>Quantidade que cada produto vendeu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7546B1F-4306-0355-E1F3-55763547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68" y="1636576"/>
            <a:ext cx="3261436" cy="21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A57C613-02CA-2B26-D7E4-B93535690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00" y="1391609"/>
            <a:ext cx="3453660" cy="23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ço Reservado para Rodapé 11">
            <a:extLst>
              <a:ext uri="{FF2B5EF4-FFF2-40B4-BE49-F238E27FC236}">
                <a16:creationId xmlns:a16="http://schemas.microsoft.com/office/drawing/2014/main" id="{2759CF80-E471-1D7E-E7F6-23D91455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E8BD221E-7079-7E79-728B-6615989D820E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5" action="ppaction://hlinksldjump"/>
              </a:rPr>
              <a:t>ÍNDICE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D2CC0B-1FB2-6B2D-573A-6DFEF856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418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pt-BR" dirty="0"/>
              <a:t>INDICADORES DE DESEMPENHO</a:t>
            </a:r>
          </a:p>
        </p:txBody>
      </p:sp>
      <p:graphicFrame>
        <p:nvGraphicFramePr>
          <p:cNvPr id="53" name="Tabela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171523212"/>
              </p:ext>
            </p:extLst>
          </p:nvPr>
        </p:nvGraphicFramePr>
        <p:xfrm>
          <a:off x="838200" y="1415142"/>
          <a:ext cx="10811932" cy="4832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02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690186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690186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690186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690186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  <a:gridCol w="1690186">
                  <a:extLst>
                    <a:ext uri="{9D8B030D-6E8A-4147-A177-3AD203B41FA5}">
                      <a16:colId xmlns:a16="http://schemas.microsoft.com/office/drawing/2014/main" val="2470279275"/>
                    </a:ext>
                  </a:extLst>
                </a:gridCol>
              </a:tblGrid>
              <a:tr h="7822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cap="all" spc="15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INDICADOR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cap="all" spc="15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OBJETIVO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cap="all" spc="15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DESCRIÇÃO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cap="all" spc="15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FÓRMULA DE DADOS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cap="all" spc="15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FONTE DE DADOS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cap="all" spc="15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PERSPECTIVA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923851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Quantidade de produtos adicionado por cada cliente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Verificar quais clientes geram mais estoque para o negócio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Quantidade de produtos em estoque agrupados pelo cliente que o adicionou.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Produto adicionado + outros produtos adicionados = total de produtos adicionados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Tabela produtos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Vendedores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923851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Quantidade de clientes cadastrados por mês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Validar as tentativas de atrair 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Quantidade mensal de clientes que se cadastraram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Cliente cadastrado neste mês + outros clientes cadastrados neste mês = total de clientes cadastrados no mês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Tabela 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Vendedores</a:t>
                      </a:r>
                      <a:endParaRPr lang="pt-BR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923851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Taxa de satisfação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Entender o quanto nossos produtos atendem às necessidades dos nossos 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Quantidade de clientes que declaram terem gostado ou não do produto ou que saíram sem responder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Quantidade de avaliações positivas * 100 / quantidade total de avaliações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Tabela vendas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Vendedores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923851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Quantidade de Venda por Produto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Verificar se é viável continuar vendendo cada produto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Quantidade que cada produto vendeu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Produto vendido + produtos iguais vendidos = total de vendas deste produto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Tabela venda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Vendedores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</a:tbl>
          </a:graphicData>
        </a:graphic>
      </p:graphicFrame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Rodapé 11">
            <a:extLst>
              <a:ext uri="{FF2B5EF4-FFF2-40B4-BE49-F238E27FC236}">
                <a16:creationId xmlns:a16="http://schemas.microsoft.com/office/drawing/2014/main" id="{06A44964-04C7-769A-ACE3-045AF87F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sp>
        <p:nvSpPr>
          <p:cNvPr id="2" name="Espaço Reservado para Rodapé 4">
            <a:extLst>
              <a:ext uri="{FF2B5EF4-FFF2-40B4-BE49-F238E27FC236}">
                <a16:creationId xmlns:a16="http://schemas.microsoft.com/office/drawing/2014/main" id="{A37E4AF6-B44F-28B7-1B82-58FCC08C88DC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3" action="ppaction://hlinksldjump"/>
              </a:rPr>
              <a:t>ÍNDICE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1191597-4D3F-2C45-EC5B-F16254F3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3432174"/>
          </a:xfrm>
        </p:spPr>
        <p:txBody>
          <a:bodyPr rtlCol="0">
            <a:normAutofit fontScale="92500" lnSpcReduction="10000"/>
          </a:bodyPr>
          <a:lstStyle/>
          <a:p>
            <a:pPr algn="just" rtl="0"/>
            <a:r>
              <a:rPr lang="pt-BR" dirty="0"/>
              <a:t>Um dos resultados obtidos foi a facilidade para anunciar a venda de produtos. Com a criação deste sistema, removemos a dependência de redes sociais para encontrar possíveis compradores, proporcionando um alcance maior e mais eficiente para vendedores e facilidade de pesquisa de produtos para compradores. Além disso, conseguimos oferecer um melhor gerenciamento de usuários e produtos através do cadastro e manipulação dos dados no sistema, eliminando o trabalho manual de buscar um registro e atualizá-lo.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4C3E7846-0634-CEF3-923D-AEA077FE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9E0BFDE8-FF11-A95C-5937-73D2422AF345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3" action="ppaction://hlinksldjump"/>
              </a:rPr>
              <a:t>ÍNDICE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DE2804-3134-3062-A74B-6E86905F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188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pt-BR"/>
              <a:t>Pontifícia Universidade Católica de Minas Gerais - PUC MINAS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F93E1-CC8C-7DAF-2E13-76BE3DDF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0DABA-7C50-1C54-3FC5-6728AF0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0"/>
            <a:ext cx="3171825" cy="1325563"/>
          </a:xfrm>
        </p:spPr>
        <p:txBody>
          <a:bodyPr/>
          <a:lstStyle/>
          <a:p>
            <a:r>
              <a:rPr lang="pt-BR" b="1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F14B7-3E8E-C318-460A-D5C85CC3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09482"/>
            <a:ext cx="3171825" cy="42089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2" action="ppaction://hlinksldjump"/>
              </a:rPr>
              <a:t>O PROJETO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3" action="ppaction://hlinksldjump"/>
              </a:rPr>
              <a:t>JUSTIFICATIVA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4" action="ppaction://hlinksldjump"/>
              </a:rPr>
              <a:t>PROCESSOS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5" action="ppaction://hlinksldjump"/>
              </a:rPr>
              <a:t>GERENCIAR PRODUTOS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6" action="ppaction://hlinksldjump"/>
              </a:rPr>
              <a:t>GERENCIAR CLIENTES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hlinkClick r:id="rId7" action="ppaction://hlinksldjump"/>
              </a:rPr>
              <a:t>VENDA DE OBJETOS USADOS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8" action="ppaction://hlinksldjump"/>
              </a:rPr>
              <a:t>MODELO RELACIONAL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9" action="ppaction://hlinksldjump"/>
              </a:rPr>
              <a:t>RELATÓRIOS ANALÍTICOS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10" action="ppaction://hlinksldjump"/>
              </a:rPr>
              <a:t>INDICADORES DE DESEMPENHO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11" action="ppaction://hlinksldjump"/>
              </a:rPr>
              <a:t>CONCLUSÃO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0DF5FA-F020-5399-5DA0-863F63FA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Pontifícia Universidade Católica de Minas Gerais - PUC MINAS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13AB3E-A833-0E85-19EC-2E7A3A3C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754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-316523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2035759"/>
            <a:ext cx="5553076" cy="3689689"/>
          </a:xfrm>
        </p:spPr>
        <p:txBody>
          <a:bodyPr rtlCol="0">
            <a:normAutofit fontScale="92500" lnSpcReduction="20000"/>
          </a:bodyPr>
          <a:lstStyle/>
          <a:p>
            <a:pPr algn="just" rtl="0"/>
            <a:r>
              <a:rPr lang="pt-BR" sz="1600" b="1" dirty="0"/>
              <a:t>Objetivo Geral</a:t>
            </a:r>
            <a:r>
              <a:rPr lang="pt-BR" sz="1600" dirty="0"/>
              <a:t>: Desenvolver uma plataforma online para compradores e vendedores, a fim de facilitar a compra e venda de produtos usados.</a:t>
            </a:r>
          </a:p>
          <a:p>
            <a:pPr algn="just" rtl="0"/>
            <a:r>
              <a:rPr lang="pt-BR" sz="1600" b="1" dirty="0"/>
              <a:t>Objetivos específicos: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sz="1600" dirty="0"/>
              <a:t>Sistema de compra e venda;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sz="1600" dirty="0"/>
              <a:t>Cadastro de usuários;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sz="1600" dirty="0"/>
              <a:t>Gerenciamento de objetos;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sz="1600" dirty="0"/>
              <a:t>Busca de objetos.</a:t>
            </a:r>
          </a:p>
          <a:p>
            <a:pPr algn="just" rtl="0"/>
            <a:r>
              <a:rPr lang="pt-BR" sz="1600" b="1" dirty="0"/>
              <a:t>Participantes do processo de negócio: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sz="1600" dirty="0"/>
              <a:t>Vendedores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sz="1600" dirty="0"/>
              <a:t>Consumidores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CD22AAD-7411-4502-D2AC-2D7B44A0F4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42924" y="900033"/>
            <a:ext cx="2818026" cy="504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i="1" dirty="0"/>
              <a:t>Venda de objetos usados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A6894124-A9DA-2266-2065-3AB2CC782A1B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3" action="ppaction://hlinksldjump"/>
              </a:rPr>
              <a:t>ÍNDICE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FDB7E-98AB-4493-C301-8B9FED4E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JUSTIFICATIVA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pt-BR" dirty="0"/>
              <a:t>CONSUMO CONSCIENTE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A falta de um consumo consciente no Brasil impede a reutilização de produtos.</a:t>
            </a:r>
          </a:p>
          <a:p>
            <a:pPr rtl="0"/>
            <a:r>
              <a:rPr lang="pt-BR" noProof="1"/>
              <a:t>76% dos brasileiros não praticam o consumo consciente</a:t>
            </a:r>
          </a:p>
          <a:p>
            <a:pPr rtl="0"/>
            <a:endParaRPr lang="pt-BR" noProof="1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pt-BR" dirty="0"/>
              <a:t>INUTILIZAÇÃO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pt-BR" dirty="0"/>
              <a:t>Produto inutilizado.</a:t>
            </a:r>
          </a:p>
          <a:p>
            <a:pPr rtl="0"/>
            <a:r>
              <a:rPr lang="pt-BR" dirty="0"/>
              <a:t>Dificuldade na compra/venda de produtos.</a:t>
            </a:r>
          </a:p>
          <a:p>
            <a:pPr rtl="0"/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Oferta e demanda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pt-BR" noProof="1"/>
              <a:t>Usuários com interesse em compra de produtos.</a:t>
            </a:r>
          </a:p>
          <a:p>
            <a:pPr rtl="0"/>
            <a:r>
              <a:rPr lang="pt-BR" noProof="1"/>
              <a:t>Usuários com interesse em venda de produtos.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88679B4C-F847-5995-842F-4F2B41F3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074EF20D-D78B-282E-8BB3-632D9B5F7850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3" action="ppaction://hlinksldjump"/>
              </a:rPr>
              <a:t>ÍNDICE</a:t>
            </a:r>
            <a:endParaRPr lang="pt-BR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3EA6D03-D44C-94DD-69AB-A2EE0095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rtl="0"/>
            <a:r>
              <a:rPr lang="pt-BR" dirty="0"/>
              <a:t>ANÁLISE DA SITUAÇÃO ATUAL (AS-IS)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pt-BR" sz="1200" dirty="0"/>
              <a:t>MODELAGEM DE PROCESSOS APRIMORADOS (TO-BE</a:t>
            </a:r>
            <a:r>
              <a:rPr lang="pt-BR" dirty="0"/>
              <a:t>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pt-BR" sz="1200" dirty="0"/>
              <a:t>RELATÓRIOS ANALÍTICOS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pt-BR" sz="1200" dirty="0"/>
              <a:t>Indicadores de desempenho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A forma com que o produto é a anunciado, a maneira que a compra e venda de objetos usados funcionam atualmente.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Apresenta a melhoria do gerenciamento, da compra e venda de produtos, por meio de uma plataforma.</a:t>
            </a:r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Geração de relatórios úteis para o controle de processos e tomadas de decisão com associação de comandos SQL.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Feito a partir dos relatórios analíticos, que permite um acompanhamento integrado dos processos.</a:t>
            </a:r>
          </a:p>
          <a:p>
            <a:pPr rtl="0"/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sp>
        <p:nvSpPr>
          <p:cNvPr id="2" name="Espaço Reservado para Rodapé 4">
            <a:extLst>
              <a:ext uri="{FF2B5EF4-FFF2-40B4-BE49-F238E27FC236}">
                <a16:creationId xmlns:a16="http://schemas.microsoft.com/office/drawing/2014/main" id="{1DE289F0-56E3-964C-2932-C1A1C9324C87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3" action="ppaction://hlinksldjump"/>
              </a:rPr>
              <a:t>ÍNDICE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B2D44DA-CC9B-02D7-9E20-BE7E968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38586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899" y="1717779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 b="1" dirty="0"/>
              <a:t>GERENCIAR PRODUTOS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20575" y="2288790"/>
            <a:ext cx="4031030" cy="1057308"/>
          </a:xfrm>
        </p:spPr>
        <p:txBody>
          <a:bodyPr rtlCol="0">
            <a:noAutofit/>
          </a:bodyPr>
          <a:lstStyle/>
          <a:p>
            <a:pPr algn="just" rtl="0"/>
            <a:r>
              <a:rPr lang="pt-BR" dirty="0"/>
              <a:t>Melhoria no processo de gerenciamento de </a:t>
            </a:r>
            <a:r>
              <a:rPr lang="pt-BR" b="1" dirty="0"/>
              <a:t>produtos</a:t>
            </a:r>
            <a:r>
              <a:rPr lang="pt-BR" dirty="0"/>
              <a:t> dentro da plataforma: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/>
              <a:t>Alterar nome, imagem, preço, quantidade e descrição do produto;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/>
              <a:t>Automatização do controle de produtos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143" y="1634304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b="1" dirty="0"/>
              <a:t>VENDA DE OBJETOS USADOS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2257417"/>
            <a:ext cx="4031030" cy="2868153"/>
          </a:xfrm>
        </p:spPr>
        <p:txBody>
          <a:bodyPr rtlCol="0">
            <a:normAutofit/>
          </a:bodyPr>
          <a:lstStyle/>
          <a:p>
            <a:pPr algn="just" rtl="0"/>
            <a:r>
              <a:rPr lang="pt-BR" dirty="0"/>
              <a:t>Melhora do processo de </a:t>
            </a:r>
            <a:r>
              <a:rPr lang="pt-BR" b="1" dirty="0"/>
              <a:t>venda</a:t>
            </a:r>
            <a:r>
              <a:rPr lang="pt-BR" dirty="0"/>
              <a:t> de objetos dentro da plataforma: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/>
              <a:t>Anúncio de objetos na plataforma;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/>
              <a:t>Visibilidade desses produtos para todos os possíveis clientes;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/>
              <a:t>A garantia de venda dependerá de fatores como: estado do objeto, preço e outros.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8" y="4251712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b="1" dirty="0"/>
              <a:t>GERENCIAR CLIENTES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20575" y="4773365"/>
            <a:ext cx="4031030" cy="1430267"/>
          </a:xfrm>
        </p:spPr>
        <p:txBody>
          <a:bodyPr rtlCol="0">
            <a:normAutofit fontScale="40000" lnSpcReduction="20000"/>
          </a:bodyPr>
          <a:lstStyle/>
          <a:p>
            <a:pPr algn="just" rtl="0"/>
            <a:r>
              <a:rPr lang="pt-BR" sz="3500" dirty="0"/>
              <a:t>Melhoria no processo de gerenciamento de </a:t>
            </a:r>
            <a:r>
              <a:rPr lang="pt-BR" sz="3500" b="1" dirty="0"/>
              <a:t>clientes</a:t>
            </a:r>
            <a:r>
              <a:rPr lang="pt-BR" sz="3500" dirty="0"/>
              <a:t> dentro da plataforma: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sz="3500" dirty="0"/>
              <a:t>Ver dados dos clientes, selecionar cliente, edição, edição e inserção de dados;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sz="3500" dirty="0"/>
              <a:t>Melhor gerenciamento de dados de negócio</a:t>
            </a:r>
          </a:p>
          <a:p>
            <a:pPr rtl="0"/>
            <a:endParaRPr lang="pt-BR" dirty="0"/>
          </a:p>
        </p:txBody>
      </p:sp>
      <p:sp>
        <p:nvSpPr>
          <p:cNvPr id="81" name="Espaço Reservado para Rodapé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A294F4DA-9BDF-9FAD-8023-EC198EF9C313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3" action="ppaction://hlinksldjump"/>
              </a:rPr>
              <a:t>ÍNDICE</a:t>
            </a:r>
            <a:endParaRPr lang="pt-BR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A5240F7-FE17-2643-9ADA-873C028558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FECCACC0-7A3A-097D-9726-C27146BB8626}"/>
              </a:ext>
            </a:extLst>
          </p:cNvPr>
          <p:cNvSpPr txBox="1">
            <a:spLocks/>
          </p:cNvSpPr>
          <p:nvPr/>
        </p:nvSpPr>
        <p:spPr>
          <a:xfrm>
            <a:off x="1885156" y="22752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500" dirty="0"/>
              <a:t>ANÁLISE DA SITUAÇÃO ATUAL (AS-IS) x</a:t>
            </a:r>
          </a:p>
          <a:p>
            <a:pPr algn="ctr"/>
            <a:r>
              <a:rPr lang="pt-BR" sz="2500" dirty="0"/>
              <a:t>MODELAGEM DE PROCESSOS APRIMORADOS (TO-BE)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277235A4-F401-7BE5-4F6D-EB6021DE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45CB42-A3AA-2476-7D03-26D84803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8" y="1899745"/>
            <a:ext cx="5556181" cy="348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Espaço Reservado para Conteúdo 19">
            <a:extLst>
              <a:ext uri="{FF2B5EF4-FFF2-40B4-BE49-F238E27FC236}">
                <a16:creationId xmlns:a16="http://schemas.microsoft.com/office/drawing/2014/main" id="{108A25DF-97DB-0CFF-A9D2-3A1E054145BB}"/>
              </a:ext>
            </a:extLst>
          </p:cNvPr>
          <p:cNvSpPr txBox="1">
            <a:spLocks/>
          </p:cNvSpPr>
          <p:nvPr/>
        </p:nvSpPr>
        <p:spPr>
          <a:xfrm>
            <a:off x="2916239" y="5816163"/>
            <a:ext cx="6479168" cy="46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GERENCIAR PRODUTOS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920861-4D17-ACDB-5916-196D59C6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19" y="2362531"/>
            <a:ext cx="6149133" cy="244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4">
            <a:extLst>
              <a:ext uri="{FF2B5EF4-FFF2-40B4-BE49-F238E27FC236}">
                <a16:creationId xmlns:a16="http://schemas.microsoft.com/office/drawing/2014/main" id="{6C7190CA-0F81-234D-F2D0-1CA58AB5FF14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5" action="ppaction://hlinksldjump"/>
              </a:rPr>
              <a:t>ÍNDICE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3BE4578-8A8F-F5C4-BD2E-8EA99695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1428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FECCACC0-7A3A-097D-9726-C27146BB8626}"/>
              </a:ext>
            </a:extLst>
          </p:cNvPr>
          <p:cNvSpPr txBox="1">
            <a:spLocks/>
          </p:cNvSpPr>
          <p:nvPr/>
        </p:nvSpPr>
        <p:spPr>
          <a:xfrm>
            <a:off x="1885156" y="216286"/>
            <a:ext cx="8421688" cy="662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/>
              <a:t>GERENCIAR PRODUTOS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277235A4-F401-7BE5-4F6D-EB6021DE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E69545-FE4C-B986-7310-05D96C3A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41" y="1114459"/>
            <a:ext cx="3524742" cy="35533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8BE753-2559-5849-26CB-60B5F9CC4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865" y="1066827"/>
            <a:ext cx="3600953" cy="36009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01CC31-0682-5A66-4AB4-B8B13A6A1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47" y="4879989"/>
            <a:ext cx="3002626" cy="2495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45C213-DFBB-DD12-971E-3523D53E3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46" y="5184833"/>
            <a:ext cx="2838846" cy="153640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50C962B-048D-E601-3347-416606364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3672" y="1106001"/>
            <a:ext cx="2838846" cy="4296375"/>
          </a:xfrm>
          <a:prstGeom prst="rect">
            <a:avLst/>
          </a:prstGeom>
        </p:spPr>
      </p:pic>
      <p:sp>
        <p:nvSpPr>
          <p:cNvPr id="14" name="Espaço Reservado para Rodapé 4">
            <a:extLst>
              <a:ext uri="{FF2B5EF4-FFF2-40B4-BE49-F238E27FC236}">
                <a16:creationId xmlns:a16="http://schemas.microsoft.com/office/drawing/2014/main" id="{4188617F-BD38-347D-4471-ACCB3C6C848B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8" action="ppaction://hlinksldjump"/>
              </a:rPr>
              <a:t>ÍNDICE</a:t>
            </a:r>
            <a:endParaRPr lang="pt-BR" dirty="0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14FE1A39-94E8-078D-CB0D-2ECE5C1B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2797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A3E2950D-0C46-0595-4C6C-561859B031F7}"/>
              </a:ext>
            </a:extLst>
          </p:cNvPr>
          <p:cNvSpPr txBox="1">
            <a:spLocks/>
          </p:cNvSpPr>
          <p:nvPr/>
        </p:nvSpPr>
        <p:spPr>
          <a:xfrm>
            <a:off x="2037556" y="175152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500" dirty="0"/>
              <a:t>ANÁLISE DA SITUAÇÃO ATUAL (AS-IS) x</a:t>
            </a:r>
          </a:p>
          <a:p>
            <a:pPr algn="ctr"/>
            <a:r>
              <a:rPr lang="pt-BR" sz="2500" dirty="0"/>
              <a:t>MODELAGEM DE PROCESSOS APRIMORADOS (TO-BE)</a:t>
            </a:r>
          </a:p>
        </p:txBody>
      </p:sp>
      <p:sp>
        <p:nvSpPr>
          <p:cNvPr id="11" name="Espaço Reservado para Rodapé 11">
            <a:extLst>
              <a:ext uri="{FF2B5EF4-FFF2-40B4-BE49-F238E27FC236}">
                <a16:creationId xmlns:a16="http://schemas.microsoft.com/office/drawing/2014/main" id="{B6DF42F2-240F-29F4-C5B3-E3A890A0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Pontifícia Universidade Católica de Minas Gerais - PUC MINAS</a:t>
            </a:r>
          </a:p>
        </p:txBody>
      </p:sp>
      <p:sp>
        <p:nvSpPr>
          <p:cNvPr id="33" name="Espaço Reservado para Conteúdo 19">
            <a:extLst>
              <a:ext uri="{FF2B5EF4-FFF2-40B4-BE49-F238E27FC236}">
                <a16:creationId xmlns:a16="http://schemas.microsoft.com/office/drawing/2014/main" id="{5147922E-B95F-46CB-F934-86D3D300624C}"/>
              </a:ext>
            </a:extLst>
          </p:cNvPr>
          <p:cNvSpPr txBox="1">
            <a:spLocks/>
          </p:cNvSpPr>
          <p:nvPr/>
        </p:nvSpPr>
        <p:spPr>
          <a:xfrm>
            <a:off x="3012104" y="5816036"/>
            <a:ext cx="6479168" cy="46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GERENCIAR CLIENTES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381C39-08F4-9990-DBFA-5A9C1F99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05775"/>
            <a:ext cx="57626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F4F364-2FC8-051E-4E35-958A40753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823" y="2325660"/>
            <a:ext cx="57626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4">
            <a:extLst>
              <a:ext uri="{FF2B5EF4-FFF2-40B4-BE49-F238E27FC236}">
                <a16:creationId xmlns:a16="http://schemas.microsoft.com/office/drawing/2014/main" id="{8F791EEC-0E1F-56F5-7814-41C89C4E3756}"/>
              </a:ext>
            </a:extLst>
          </p:cNvPr>
          <p:cNvSpPr txBox="1">
            <a:spLocks/>
          </p:cNvSpPr>
          <p:nvPr/>
        </p:nvSpPr>
        <p:spPr>
          <a:xfrm>
            <a:off x="9709158" y="6461871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5" action="ppaction://hlinksldjump"/>
              </a:rPr>
              <a:t>ÍNDICE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9E45FC-A765-814D-BF02-CF4DF531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156</TotalTime>
  <Words>957</Words>
  <Application>Microsoft Office PowerPoint</Application>
  <PresentationFormat>Widescreen</PresentationFormat>
  <Paragraphs>188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Linha única</vt:lpstr>
      <vt:lpstr>Projeto: Aplicações Para processos de negócios</vt:lpstr>
      <vt:lpstr>ÍNDICE</vt:lpstr>
      <vt:lpstr>O PROJETO</vt:lpstr>
      <vt:lpstr>JUSTIFICATIVA</vt:lpstr>
      <vt:lpstr>Apresentação do PowerPoint</vt:lpstr>
      <vt:lpstr>PROCESSOS</vt:lpstr>
      <vt:lpstr>Apresentação do PowerPoint</vt:lpstr>
      <vt:lpstr>Apresentação do PowerPoint</vt:lpstr>
      <vt:lpstr>Apresentação do PowerPoint</vt:lpstr>
      <vt:lpstr>Apresentação do PowerPoint</vt:lpstr>
      <vt:lpstr>ANÁLISE DA SITUAÇÃO ATUAL (AS-IS) x MODELAGEM DE PROCESSOS APRIMORADOS (TO-BE)  </vt:lpstr>
      <vt:lpstr>VENDA DE OBJETOS USADOS</vt:lpstr>
      <vt:lpstr>Apresentação do PowerPoint</vt:lpstr>
      <vt:lpstr>RELATÓRIOS ANALÍTICOS</vt:lpstr>
      <vt:lpstr>RELATÓRIOS ANALÍTICOS</vt:lpstr>
      <vt:lpstr>INDICADORES DE DESEMPENHO</vt:lpstr>
      <vt:lpstr>CONCLUSÃO</vt:lpstr>
      <vt:lpstr>OBRIGADO</vt:lpstr>
    </vt:vector>
  </TitlesOfParts>
  <Company>Vale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Aplicações Para processos de negócios</dc:title>
  <dc:creator>Paola Braga_CONTR</dc:creator>
  <cp:lastModifiedBy>Paola Braga_CONTR</cp:lastModifiedBy>
  <cp:revision>39</cp:revision>
  <dcterms:created xsi:type="dcterms:W3CDTF">2024-06-09T14:45:55Z</dcterms:created>
  <dcterms:modified xsi:type="dcterms:W3CDTF">2024-06-23T20:22:23Z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