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  <p:embeddedFont>
      <p:font typeface="Playfair Display ExtraBold"/>
      <p:bold r:id="rId25"/>
      <p:boldItalic r:id="rId26"/>
    </p:embeddedFont>
    <p:embeddedFont>
      <p:font typeface="Playfair Display SemiBol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39E957-37E2-45E5-96A9-71213BF9DA7A}">
  <a:tblStyle styleId="{0839E957-37E2-45E5-96A9-71213BF9DA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layfairDisplayExtraBold-boldItalic.fntdata"/><Relationship Id="rId25" Type="http://schemas.openxmlformats.org/officeDocument/2006/relationships/font" Target="fonts/PlayfairDisplayExtraBold-bold.fntdata"/><Relationship Id="rId28" Type="http://schemas.openxmlformats.org/officeDocument/2006/relationships/font" Target="fonts/PlayfairDisplaySemiBold-bold.fntdata"/><Relationship Id="rId27" Type="http://schemas.openxmlformats.org/officeDocument/2006/relationships/font" Target="fonts/PlayfairDisplaySemiBo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SemiBol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PlayfairDisplaySemiBol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8a8f991b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8a8f991b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8a8f991b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8a8f991b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7b2c7a1f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7b2c7a1f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7b2c7a1f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7b2c7a1f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7b2c7a1f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7b2c7a1f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7b2c7a1f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7b2c7a1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7b2c7a1f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7b2c7a1f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7b2c7a1f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7b2c7a1f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7b25bfb2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7b25bfb2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7b25bfb2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7b25bfb2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7b2c7a1f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7b2c7a1f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7b2c7a1f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7b2c7a1f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8a13854d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8a13854d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O7tPKInSgwxMjydxuFBIfCO1ro6Icl8c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406925" y="99775"/>
            <a:ext cx="8330125" cy="4950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406938" y="551250"/>
            <a:ext cx="8330100" cy="1341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8500">
                <a:solidFill>
                  <a:srgbClr val="0097B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Meu Pet Viaja</a:t>
            </a:r>
            <a:endParaRPr b="1" sz="8500">
              <a:solidFill>
                <a:srgbClr val="0097B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25" y="1892550"/>
            <a:ext cx="8520600" cy="2932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Projeto: Design Centrado no Usuário</a:t>
            </a:r>
            <a:endParaRPr b="1" sz="27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Professor: Fábio Martins de Oliveira</a:t>
            </a:r>
            <a:endParaRPr sz="2000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3° período - 2024/1</a:t>
            </a:r>
            <a:endParaRPr sz="2000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Daniela Sofia F. de Assis; Letícia O. Aquino; Lucas Henrique O. Prado; </a:t>
            </a:r>
            <a:endParaRPr sz="1800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Thais Camila G. Costa e Lucas Peres D. Costa</a:t>
            </a:r>
            <a:endParaRPr sz="1800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311700" y="991200"/>
            <a:ext cx="8520600" cy="3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CENÁRIO 1</a:t>
            </a:r>
            <a:endParaRPr sz="220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 </a:t>
            </a:r>
            <a:r>
              <a:rPr lang="pt-BR" sz="17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O usuário fez a primeira viagem de carro com seu pet e deseja compartilhar sobre a sua experiência utilizando o site do Meu Pet Viaja. Para isso, ele irá criar a sua conta, logar nela e deixar um comentário sobre o local que ele foi. Como também irá cadastrar um estabelecimento novo e denunciar um comentário que ele achou inapropriado. Sendo assim, 3 tarefas foram determinadas: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Tarefa 1 : Criar a sua conta. </a:t>
            </a:r>
            <a:endParaRPr sz="2000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Tarefa 2: Logar na sua conta. </a:t>
            </a:r>
            <a:endParaRPr sz="2000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Tarefa 3: Deixar comentário em estabelecimento.  </a:t>
            </a:r>
            <a:endParaRPr sz="2000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110" name="Google Shape;110;p22"/>
          <p:cNvSpPr txBox="1"/>
          <p:nvPr>
            <p:ph type="ctrTitle"/>
          </p:nvPr>
        </p:nvSpPr>
        <p:spPr>
          <a:xfrm>
            <a:off x="311700" y="196225"/>
            <a:ext cx="8520600" cy="723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80">
                <a:solidFill>
                  <a:srgbClr val="0097B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Testes de Software - Testes com o Usuário </a:t>
            </a:r>
            <a:endParaRPr sz="3380">
              <a:solidFill>
                <a:srgbClr val="0097B2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460325" y="2165425"/>
            <a:ext cx="7047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" type="subTitle"/>
          </p:nvPr>
        </p:nvSpPr>
        <p:spPr>
          <a:xfrm>
            <a:off x="311700" y="1138525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CENÁRIO 2</a:t>
            </a:r>
            <a:endParaRPr sz="2200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O usuário fez a primeira viagem de carro com seu pet e deseja compartilhar sobre a sua experiência utilizando o site do Meu Pet Viaja. Para isso, ele irá criar a sua conta, logar nela e deixar um comentário sobre o local que ele foi. Como também irá cadastrar um estabelecimento novo e denunciar um comentário que ele achou inapropriado</a:t>
            </a:r>
            <a:r>
              <a:rPr lang="pt-BR" sz="1700">
                <a:solidFill>
                  <a:schemeClr val="dk1"/>
                </a:solidFill>
              </a:rPr>
              <a:t>. </a:t>
            </a:r>
            <a:r>
              <a:rPr lang="pt-BR" sz="17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Sendo assim, 2 tarefas foram determinadas:</a:t>
            </a:r>
            <a:endParaRPr sz="1700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Tarefa 4 : Cadastrar novo estabelecimento. </a:t>
            </a:r>
            <a:endParaRPr sz="2000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Tarefa 5: Denunciar comentário. </a:t>
            </a:r>
            <a:endParaRPr sz="2000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7" name="Google Shape;117;p23"/>
          <p:cNvSpPr txBox="1"/>
          <p:nvPr>
            <p:ph type="ctrTitle"/>
          </p:nvPr>
        </p:nvSpPr>
        <p:spPr>
          <a:xfrm>
            <a:off x="311700" y="196225"/>
            <a:ext cx="8520600" cy="723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80">
                <a:solidFill>
                  <a:srgbClr val="0097B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Testes de Software - Testes com o Usuário </a:t>
            </a:r>
            <a:endParaRPr sz="3380">
              <a:solidFill>
                <a:srgbClr val="0097B2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18" name="Google Shape;118;p23"/>
          <p:cNvSpPr txBox="1"/>
          <p:nvPr/>
        </p:nvSpPr>
        <p:spPr>
          <a:xfrm>
            <a:off x="460325" y="2165425"/>
            <a:ext cx="7047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idx="1" type="subTitle"/>
          </p:nvPr>
        </p:nvSpPr>
        <p:spPr>
          <a:xfrm>
            <a:off x="311700" y="1004600"/>
            <a:ext cx="8520600" cy="3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22222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Usuários obtiveram sucesso</a:t>
            </a:r>
            <a:r>
              <a:rPr b="1" lang="pt-BR" sz="17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, em partes, </a:t>
            </a:r>
            <a:r>
              <a:rPr lang="pt-BR" sz="17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ao completar todas as tarefas testadas, elogiando principalmente a simplicidade e objetividade da experiência no website. </a:t>
            </a:r>
            <a:endParaRPr sz="1700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Alguns problemas foram evidenciados:</a:t>
            </a:r>
            <a:endParaRPr sz="1700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700"/>
              <a:buFont typeface="Playfair Display SemiBold"/>
              <a:buChar char="●"/>
            </a:pPr>
            <a:r>
              <a:rPr b="1" lang="pt-BR" sz="17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Problemas de centralização e layout em páginas</a:t>
            </a:r>
            <a:r>
              <a:rPr lang="pt-BR" sz="1700">
                <a:solidFill>
                  <a:srgbClr val="CC0000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, </a:t>
            </a:r>
            <a:r>
              <a:rPr lang="pt-BR" sz="17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que contribuem com o senso de informalidade e falta de organização dos textos;</a:t>
            </a:r>
            <a:endParaRPr sz="1700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Font typeface="Playfair Display"/>
              <a:buChar char="●"/>
            </a:pPr>
            <a:r>
              <a:rPr b="1" lang="pt-BR" sz="17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Design muito simples e sem muito desenvolvimento;</a:t>
            </a:r>
            <a:endParaRPr b="1" sz="1700">
              <a:solidFill>
                <a:srgbClr val="CC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Font typeface="Playfair Display SemiBold"/>
              <a:buChar char="●"/>
            </a:pPr>
            <a:r>
              <a:rPr b="1" lang="pt-BR" sz="17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Ausência de maiores detalhes e informações</a:t>
            </a:r>
            <a:r>
              <a:rPr lang="pt-BR" sz="17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 sobre os estabelecimentos, preços e formas de pagamento e tour das tarefas testadas junto do usuário.</a:t>
            </a:r>
            <a:endParaRPr sz="1700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Font typeface="Playfair Display SemiBold"/>
              <a:buChar char="●"/>
            </a:pPr>
            <a:r>
              <a:rPr b="1" lang="pt-BR" sz="17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Falta de funcionalidades</a:t>
            </a:r>
            <a:r>
              <a:rPr lang="pt-BR" sz="1700">
                <a:solidFill>
                  <a:srgbClr val="CC0000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,</a:t>
            </a:r>
            <a:r>
              <a:rPr lang="pt-BR" sz="17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 tais como falta de preenchimento automático dos dados, mapa para pesquisa dos estabelecimentos e chatbots para melhor orientação de dúvidas e perguntas.</a:t>
            </a:r>
            <a:endParaRPr sz="1700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124" name="Google Shape;124;p24"/>
          <p:cNvSpPr txBox="1"/>
          <p:nvPr>
            <p:ph type="ctrTitle"/>
          </p:nvPr>
        </p:nvSpPr>
        <p:spPr>
          <a:xfrm>
            <a:off x="311700" y="196225"/>
            <a:ext cx="8520600" cy="723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80">
                <a:solidFill>
                  <a:srgbClr val="0097B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Testes de Software - Testes com o Usuário </a:t>
            </a:r>
            <a:endParaRPr sz="3380">
              <a:solidFill>
                <a:srgbClr val="0097B2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311700" y="910925"/>
            <a:ext cx="8520600" cy="3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22222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 sistema atendeu, com sucesso, </a:t>
            </a:r>
            <a:r>
              <a:rPr lang="pt-BR" sz="1700">
                <a:solidFill>
                  <a:srgbClr val="22222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as expectativas do </a:t>
            </a:r>
            <a:r>
              <a:rPr lang="pt-BR" sz="1700">
                <a:solidFill>
                  <a:srgbClr val="22222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público que gostaria de viajar com pets ou atuar no mercado pet friendly e de viagens.</a:t>
            </a:r>
            <a:endParaRPr sz="1700">
              <a:solidFill>
                <a:srgbClr val="22222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2222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22222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</a:t>
            </a:r>
            <a:r>
              <a:rPr b="1" lang="pt-BR" sz="1700">
                <a:solidFill>
                  <a:srgbClr val="22222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sistema conseguiu realizar, com sucesso, </a:t>
            </a:r>
            <a:r>
              <a:rPr lang="pt-BR" sz="1700">
                <a:solidFill>
                  <a:srgbClr val="22222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as funcionalidades mais básicas, como cadastro do usuário, realização e denúncia de comentário, pesquisa de estabelecimentos, etc. </a:t>
            </a:r>
            <a:endParaRPr sz="1700">
              <a:solidFill>
                <a:srgbClr val="22222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2222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22222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Sugestões para futuras soluções:</a:t>
            </a:r>
            <a:endParaRPr b="1" sz="1700">
              <a:solidFill>
                <a:srgbClr val="22222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2222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Playfair Display SemiBold"/>
              <a:buChar char="●"/>
            </a:pPr>
            <a:r>
              <a:rPr lang="pt-BR" sz="1700">
                <a:solidFill>
                  <a:srgbClr val="22222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Implementações de mais informações</a:t>
            </a:r>
            <a:endParaRPr sz="1700">
              <a:solidFill>
                <a:srgbClr val="22222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Playfair Display SemiBold"/>
              <a:buChar char="●"/>
            </a:pPr>
            <a:r>
              <a:rPr lang="pt-BR" sz="1700">
                <a:solidFill>
                  <a:srgbClr val="22222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Implementações de funcionalidades</a:t>
            </a:r>
            <a:endParaRPr sz="1700">
              <a:solidFill>
                <a:srgbClr val="22222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Playfair Display SemiBold"/>
              <a:buChar char="●"/>
            </a:pPr>
            <a:r>
              <a:rPr lang="pt-BR" sz="1700">
                <a:solidFill>
                  <a:srgbClr val="22222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Melhorias no design, layout de páginas e carrossel da página inicial</a:t>
            </a:r>
            <a:endParaRPr sz="1700">
              <a:solidFill>
                <a:srgbClr val="22222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Playfair Display SemiBold"/>
              <a:buChar char="●"/>
            </a:pPr>
            <a:r>
              <a:rPr lang="pt-BR" sz="1700">
                <a:solidFill>
                  <a:srgbClr val="22222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Melhorias na implementação de aceleradores, para facilitar a navegação</a:t>
            </a:r>
            <a:endParaRPr sz="1700">
              <a:solidFill>
                <a:srgbClr val="22222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130" name="Google Shape;130;p25"/>
          <p:cNvSpPr txBox="1"/>
          <p:nvPr>
            <p:ph type="ctrTitle"/>
          </p:nvPr>
        </p:nvSpPr>
        <p:spPr>
          <a:xfrm>
            <a:off x="311700" y="142625"/>
            <a:ext cx="8520600" cy="768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700">
                <a:solidFill>
                  <a:srgbClr val="0097B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Conclusão</a:t>
            </a:r>
            <a:endParaRPr sz="4700">
              <a:solidFill>
                <a:srgbClr val="0097B2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ctrTitle"/>
          </p:nvPr>
        </p:nvSpPr>
        <p:spPr>
          <a:xfrm>
            <a:off x="311700" y="196225"/>
            <a:ext cx="8520600" cy="1028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97B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Referências</a:t>
            </a:r>
            <a:endParaRPr>
              <a:solidFill>
                <a:srgbClr val="0097B2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36" name="Google Shape;136;p26"/>
          <p:cNvSpPr txBox="1"/>
          <p:nvPr>
            <p:ph idx="1" type="subTitle"/>
          </p:nvPr>
        </p:nvSpPr>
        <p:spPr>
          <a:xfrm>
            <a:off x="311700" y="1224925"/>
            <a:ext cx="8520600" cy="30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MACHADO, B. L, Turismo e o segmento pet friendly: um estudo sobre o setor hoteleiro de Belo Horizonte / MG. HOSPITALIDADE, São Paulo, Volume 14, n.02, p 1-14, agosto de 2017. Disponível em: https://www.revhosp.org/hospitalidade/article/view/728/765. Acesso em: 22 Fev. 2024 </a:t>
            </a:r>
            <a:endParaRPr>
              <a:solidFill>
                <a:srgbClr val="22222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FERREIRA, J. et al. PET FRIENDLY: um estudo aplicado à hotelaria. PET FRIENDLY um estudo aplicado à hotelaria.pdf, mar. 23DC.</a:t>
            </a:r>
            <a:endParaRPr>
              <a:solidFill>
                <a:srgbClr val="22222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LECKAR, Felipe et al. GOL Linhas Aéreas: modelo do serviço de transporte de pet em aeronaves. 2022. 129 f. Trabalho de Conclusão de Curso (Especialização em Gestão do Negócio) - Fundação Dom Cabral; Instituto de Transporte e Logística, Curitiba, 2022.</a:t>
            </a:r>
            <a:endParaRPr>
              <a:solidFill>
                <a:srgbClr val="22222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NEPOMUCENO, Karinna Beltramello. A perspectiva pet friendly e a escolha de um destino de viagem. 2020. 95 f. Trabalho de Conclusão de Curso (Graduação em Turismo) - Faculdade de Turismo e Hotelaria, Universidade Federal Fluminense, 2020.</a:t>
            </a:r>
            <a:endParaRPr>
              <a:solidFill>
                <a:srgbClr val="22222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311700" y="4230550"/>
            <a:ext cx="8520600" cy="489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45391"/>
              <a:buNone/>
            </a:pPr>
            <a:r>
              <a:rPr b="1" lang="pt-BR" sz="1878">
                <a:solidFill>
                  <a:srgbClr val="22222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https://github.com/ICEI-PUC-Minas-PMV-SI/pmv-si-2024-1-pe3-t1-meupetviaja</a:t>
            </a:r>
            <a:endParaRPr b="1" sz="1878">
              <a:solidFill>
                <a:srgbClr val="22222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196225"/>
            <a:ext cx="8520600" cy="1028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97B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Roteiro de Apresentação</a:t>
            </a:r>
            <a:endParaRPr>
              <a:solidFill>
                <a:srgbClr val="0097B2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885500" y="1401725"/>
            <a:ext cx="7946700" cy="3407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Playfair Display SemiBold"/>
              <a:buChar char="➢"/>
            </a:pPr>
            <a:r>
              <a:rPr lang="pt-BR">
                <a:solidFill>
                  <a:srgbClr val="22222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Introdução</a:t>
            </a:r>
            <a:endParaRPr>
              <a:solidFill>
                <a:srgbClr val="22222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Playfair Display SemiBold"/>
              <a:buChar char="➢"/>
            </a:pPr>
            <a:r>
              <a:rPr lang="pt-BR">
                <a:solidFill>
                  <a:srgbClr val="22222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Requisitos Funcionais</a:t>
            </a:r>
            <a:endParaRPr>
              <a:solidFill>
                <a:srgbClr val="22222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Playfair Display SemiBold"/>
              <a:buChar char="➢"/>
            </a:pPr>
            <a:r>
              <a:rPr lang="pt-BR">
                <a:solidFill>
                  <a:srgbClr val="22222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Apresentação do Sistema</a:t>
            </a:r>
            <a:endParaRPr>
              <a:solidFill>
                <a:srgbClr val="22222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Playfair Display SemiBold"/>
              <a:buChar char="➢"/>
            </a:pPr>
            <a:r>
              <a:rPr lang="pt-BR">
                <a:solidFill>
                  <a:srgbClr val="22222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Testes de Software - Avaliação heurística </a:t>
            </a:r>
            <a:endParaRPr>
              <a:solidFill>
                <a:srgbClr val="22222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Playfair Display SemiBold"/>
              <a:buChar char="➢"/>
            </a:pPr>
            <a:r>
              <a:rPr lang="pt-BR">
                <a:solidFill>
                  <a:srgbClr val="22222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Testes de Software - T</a:t>
            </a:r>
            <a:r>
              <a:rPr lang="pt-BR">
                <a:solidFill>
                  <a:srgbClr val="22222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estes com o Usuário</a:t>
            </a:r>
            <a:endParaRPr>
              <a:solidFill>
                <a:srgbClr val="22222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Playfair Display SemiBold"/>
              <a:buChar char="➢"/>
            </a:pPr>
            <a:r>
              <a:rPr lang="pt-BR">
                <a:solidFill>
                  <a:srgbClr val="22222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Conclusão </a:t>
            </a:r>
            <a:endParaRPr>
              <a:solidFill>
                <a:srgbClr val="22222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Playfair Display SemiBold"/>
              <a:buChar char="➢"/>
            </a:pPr>
            <a:r>
              <a:rPr lang="pt-BR">
                <a:solidFill>
                  <a:srgbClr val="22222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Referências</a:t>
            </a:r>
            <a:endParaRPr>
              <a:solidFill>
                <a:srgbClr val="22222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196225"/>
            <a:ext cx="8520600" cy="1028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97B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Introdução</a:t>
            </a:r>
            <a:endParaRPr>
              <a:solidFill>
                <a:srgbClr val="0097B2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1224925"/>
            <a:ext cx="8520600" cy="3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Devido a crescente importância dos pets na vida dos brasileiros o grupo optou por criar um </a:t>
            </a:r>
            <a:r>
              <a:rPr b="1" lang="pt-BR" u="sng">
                <a:solidFill>
                  <a:srgbClr val="22222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sistema web</a:t>
            </a:r>
            <a:r>
              <a:rPr lang="pt-BR" u="sng">
                <a:solidFill>
                  <a:srgbClr val="22222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 </a:t>
            </a:r>
            <a:r>
              <a:rPr lang="pt-BR">
                <a:solidFill>
                  <a:srgbClr val="22222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que </a:t>
            </a:r>
            <a:r>
              <a:rPr b="1" lang="pt-BR" u="sng">
                <a:solidFill>
                  <a:srgbClr val="22222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facilita o acesso às informações sobre viagens, locais e serviços pet friendly</a:t>
            </a:r>
            <a:r>
              <a:rPr lang="pt-BR">
                <a:solidFill>
                  <a:srgbClr val="22222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 em </a:t>
            </a:r>
            <a:r>
              <a:rPr b="1" lang="pt-BR" u="sng">
                <a:solidFill>
                  <a:srgbClr val="22222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Minas Gerais</a:t>
            </a:r>
            <a:r>
              <a:rPr lang="pt-BR">
                <a:solidFill>
                  <a:srgbClr val="22222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. </a:t>
            </a:r>
            <a:endParaRPr>
              <a:solidFill>
                <a:srgbClr val="22222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rgbClr val="22222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Público alvo A:</a:t>
            </a:r>
            <a:r>
              <a:rPr lang="pt-BR">
                <a:solidFill>
                  <a:srgbClr val="22222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 indivíduos adultos (20 - 60 anos) que residem no sudeste do país, possuem pets e desejam viajar com eles para Minas Gerais;</a:t>
            </a:r>
            <a:endParaRPr>
              <a:solidFill>
                <a:srgbClr val="22222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rgbClr val="22222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Público</a:t>
            </a:r>
            <a:r>
              <a:rPr b="1" i="1" lang="pt-BR">
                <a:solidFill>
                  <a:srgbClr val="22222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alvo B: </a:t>
            </a:r>
            <a:r>
              <a:rPr lang="pt-BR">
                <a:solidFill>
                  <a:srgbClr val="22222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 proprietários de locais e serviços pet friendly em Minas Gerais que tenham interesse em divulgar os seus serviços.</a:t>
            </a:r>
            <a:endParaRPr>
              <a:solidFill>
                <a:srgbClr val="22222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196225"/>
            <a:ext cx="8520600" cy="1028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97B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Requisitos Funcionais</a:t>
            </a:r>
            <a:endParaRPr>
              <a:solidFill>
                <a:srgbClr val="0097B2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536775" y="132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{0839E957-37E2-45E5-96A9-71213BF9DA7A}</a:tableStyleId>
              </a:tblPr>
              <a:tblGrid>
                <a:gridCol w="2819825"/>
                <a:gridCol w="5202450"/>
              </a:tblGrid>
              <a:tr h="52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Gerenciar Regras e Dicas de Viagem</a:t>
                      </a:r>
                      <a:endParaRPr b="1"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O sistema deve permitir ao administrador o processamento de Inclusão, Alteração e Consulta pelo administrador </a:t>
                      </a:r>
                      <a:endParaRPr b="1"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Gerenciar Denúncia de Local e/ou Serviço Pet</a:t>
                      </a:r>
                      <a:endParaRPr b="1"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    </a:t>
                      </a:r>
                      <a:r>
                        <a:rPr b="1" lang="pt-BR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O sistema deve permitir ao administrador o processamento de Validação, Pesquisa e Recusa de denúncia de local e/ou serviço pet pelo Administrador do sistema</a:t>
                      </a:r>
                      <a:endParaRPr b="1"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Gerenciar Denúncia de Comentário</a:t>
                      </a:r>
                      <a:endParaRPr b="1"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O sistema deve permitir ao administrador o processamento de Validação, Pesquisa e Recusa de denúncia de comentário pelo Administrador do sistema</a:t>
                      </a:r>
                      <a:endParaRPr b="1"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200">
                          <a:highlight>
                            <a:srgbClr val="FFFFFF"/>
                          </a:highlight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Gerenciar Locais e Serviços Pet</a:t>
                      </a:r>
                      <a:endParaRPr b="1" sz="1200">
                        <a:highlight>
                          <a:srgbClr val="FFFFFF"/>
                        </a:highlight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O sistema deve permitir ao administrador e usuário o p</a:t>
                      </a:r>
                      <a:r>
                        <a:rPr b="1" lang="pt-BR" sz="1200">
                          <a:highlight>
                            <a:srgbClr val="FFFFFF"/>
                          </a:highlight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rocessamento de Inclusão, Alteração e Exclusão de locais e serviços pet pelos usuários</a:t>
                      </a:r>
                      <a:endParaRPr b="1" sz="1200">
                        <a:highlight>
                          <a:srgbClr val="FFFFFF"/>
                        </a:highlight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Gerenciar Comentário de Locais e Serviços Pet </a:t>
                      </a:r>
                      <a:endParaRPr b="1" sz="1200">
                        <a:highlight>
                          <a:srgbClr val="FFFFFF"/>
                        </a:highlight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       </a:t>
                      </a:r>
                      <a:r>
                        <a:rPr b="1" lang="pt-BR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O sistema deve permitir ao usuário Processamento de Inclusão, Alteração, Exclusão de comentário.</a:t>
                      </a:r>
                      <a:endParaRPr b="1"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0" y="196225"/>
            <a:ext cx="8520600" cy="1028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97B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Requisitos Funcionais</a:t>
            </a:r>
            <a:endParaRPr>
              <a:solidFill>
                <a:srgbClr val="0097B2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727475" y="149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{0839E957-37E2-45E5-96A9-71213BF9DA7A}</a:tableStyleId>
              </a:tblPr>
              <a:tblGrid>
                <a:gridCol w="2759175"/>
                <a:gridCol w="5090625"/>
              </a:tblGrid>
              <a:tr h="66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highlight>
                            <a:srgbClr val="FFFFFF"/>
                          </a:highlight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Buscar Local e/ou Serviço Pet</a:t>
                      </a:r>
                      <a:endParaRPr b="1" sz="1300">
                        <a:highlight>
                          <a:srgbClr val="FFFFFF"/>
                        </a:highlight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O sistema deve permitir ao usuário </a:t>
                      </a:r>
                      <a:r>
                        <a:rPr b="1" lang="pt-BR" sz="1300">
                          <a:highlight>
                            <a:srgbClr val="FFFFFF"/>
                          </a:highlight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pesquisar local e/ou serviço pet na lista geral (locais e serviços pet de todos os usuários)</a:t>
                      </a:r>
                      <a:endParaRPr b="1" sz="1300">
                        <a:highlight>
                          <a:srgbClr val="FFFFFF"/>
                        </a:highlight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highlight>
                            <a:srgbClr val="FFFFFF"/>
                          </a:highlight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Gerenciar Usuários</a:t>
                      </a:r>
                      <a:endParaRPr b="1" sz="1300">
                        <a:highlight>
                          <a:srgbClr val="FFFFFF"/>
                        </a:highlight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3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O sistema deve permitir ao administrador </a:t>
                      </a:r>
                      <a:r>
                        <a:rPr b="1" lang="pt-BR" sz="1300">
                          <a:highlight>
                            <a:srgbClr val="FFFFFF"/>
                          </a:highlight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o processamento de Inclusão, Alteração, Consulta e Bloqueio de usuário </a:t>
                      </a:r>
                      <a:endParaRPr b="1" sz="1300">
                        <a:highlight>
                          <a:srgbClr val="FFFFFF"/>
                        </a:highlight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highlight>
                            <a:srgbClr val="FFFFFF"/>
                          </a:highlight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Denunciar Local e/ou Serviço Pet</a:t>
                      </a:r>
                      <a:endParaRPr b="1" sz="1300">
                        <a:highlight>
                          <a:srgbClr val="FFFFFF"/>
                        </a:highlight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highlight>
                            <a:srgbClr val="FFFFFF"/>
                          </a:highlight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Processamento de Inclusão de denúncia de local e/ou serviço pet</a:t>
                      </a:r>
                      <a:endParaRPr b="1" sz="1300">
                        <a:highlight>
                          <a:srgbClr val="FFFFFF"/>
                        </a:highlight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highlight>
                            <a:srgbClr val="FFFFFF"/>
                          </a:highlight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Denunciar Comentário</a:t>
                      </a:r>
                      <a:endParaRPr b="1" sz="1300">
                        <a:highlight>
                          <a:srgbClr val="FFFFFF"/>
                        </a:highlight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3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O sistema deve permitir ao usuário o </a:t>
                      </a:r>
                      <a:r>
                        <a:rPr b="1" lang="pt-BR" sz="1300">
                          <a:highlight>
                            <a:srgbClr val="FFFFFF"/>
                          </a:highlight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processamento de Inclusão de denúncia de comentário </a:t>
                      </a:r>
                      <a:endParaRPr b="1" sz="1300">
                        <a:highlight>
                          <a:srgbClr val="FFFFFF"/>
                        </a:highlight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1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Gerenciar Locais e/ou Serviços Pet Favoritos</a:t>
                      </a:r>
                      <a:endParaRPr b="1" sz="13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O sistema deve permitir ao usuário o processamento de Inclusão, Exclusão e Consulta de local e/ou serviço pet na lista de favoritos</a:t>
                      </a:r>
                      <a:endParaRPr b="1" sz="13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311700" y="196225"/>
            <a:ext cx="8520600" cy="1028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97B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Requisitos Funcionais</a:t>
            </a:r>
            <a:endParaRPr>
              <a:solidFill>
                <a:srgbClr val="0097B2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graphicFrame>
        <p:nvGraphicFramePr>
          <p:cNvPr id="86" name="Google Shape;86;p18"/>
          <p:cNvGraphicFramePr/>
          <p:nvPr/>
        </p:nvGraphicFramePr>
        <p:xfrm>
          <a:off x="727475" y="132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{0839E957-37E2-45E5-96A9-71213BF9DA7A}</a:tableStyleId>
              </a:tblPr>
              <a:tblGrid>
                <a:gridCol w="2719625"/>
                <a:gridCol w="5017650"/>
              </a:tblGrid>
              <a:tr h="1592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>
                          <a:highlight>
                            <a:srgbClr val="FFFFFF"/>
                          </a:highlight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Filtrar Locais e Serviços Pet por Avaliação e Pontuação</a:t>
                      </a:r>
                      <a:endParaRPr b="1">
                        <a:highlight>
                          <a:srgbClr val="FFFFFF"/>
                        </a:highlight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>
                          <a:highlight>
                            <a:srgbClr val="FFFFFF"/>
                          </a:highlight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O sistema deve oferecer aos usuários a capacidade de filtrar a lista de locais e serviços pet com base em critérios de avaliação e pontuação, permitindo uma pesquisa mais refinada e personalizada conforme as preferências do usuário</a:t>
                      </a:r>
                      <a:endParaRPr b="1">
                        <a:highlight>
                          <a:srgbClr val="FFFFFF"/>
                        </a:highlight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3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>
                          <a:highlight>
                            <a:srgbClr val="FFFFFF"/>
                          </a:highlight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Entrar no Sistema </a:t>
                      </a:r>
                      <a:endParaRPr b="1">
                        <a:highlight>
                          <a:srgbClr val="FFFFFF"/>
                        </a:highlight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>
                          <a:highlight>
                            <a:srgbClr val="FFFFFF"/>
                          </a:highlight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Processamento de login de usuário cadastrado</a:t>
                      </a:r>
                      <a:endParaRPr b="1">
                        <a:highlight>
                          <a:srgbClr val="FFFFFF"/>
                        </a:highlight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3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>
                          <a:highlight>
                            <a:srgbClr val="FFFFFF"/>
                          </a:highlight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 Sair do Sistema</a:t>
                      </a:r>
                      <a:endParaRPr b="1">
                        <a:highlight>
                          <a:srgbClr val="FFFFFF"/>
                        </a:highlight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>
                          <a:highlight>
                            <a:srgbClr val="FFFFFF"/>
                          </a:highlight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Processamento de saída de usuário do sistema</a:t>
                      </a:r>
                      <a:endParaRPr b="1">
                        <a:highlight>
                          <a:srgbClr val="FFFFFF"/>
                        </a:highlight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3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>
                          <a:highlight>
                            <a:srgbClr val="FFFFFF"/>
                          </a:highlight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Validar Senha</a:t>
                      </a:r>
                      <a:endParaRPr b="1">
                        <a:highlight>
                          <a:srgbClr val="FFFFFF"/>
                        </a:highlight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>
                          <a:highlight>
                            <a:srgbClr val="FFFFFF"/>
                          </a:highlight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Processamento de validação de senha no login</a:t>
                      </a:r>
                      <a:endParaRPr b="1">
                        <a:highlight>
                          <a:srgbClr val="FFFFFF"/>
                        </a:highlight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311700" y="196225"/>
            <a:ext cx="8520600" cy="1028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97B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Apresentação do Sistema</a:t>
            </a:r>
            <a:endParaRPr>
              <a:solidFill>
                <a:srgbClr val="0097B2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pic>
        <p:nvPicPr>
          <p:cNvPr id="92" name="Google Shape;92;p19" title="WhatsApp Video 2024-06-27 at 18.35.3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55525"/>
            <a:ext cx="85206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311700" y="102450"/>
            <a:ext cx="8520600" cy="723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80">
                <a:solidFill>
                  <a:srgbClr val="0097B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Testes</a:t>
            </a:r>
            <a:r>
              <a:rPr lang="pt-BR" sz="3380">
                <a:solidFill>
                  <a:srgbClr val="0097B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 de Software - Avaliação </a:t>
            </a:r>
            <a:r>
              <a:rPr lang="pt-BR" sz="3380">
                <a:solidFill>
                  <a:srgbClr val="0097B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Heurística</a:t>
            </a:r>
            <a:endParaRPr sz="3380">
              <a:solidFill>
                <a:srgbClr val="0097B2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19525"/>
            <a:ext cx="8520600" cy="41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311700" y="102450"/>
            <a:ext cx="8520600" cy="723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80">
                <a:solidFill>
                  <a:srgbClr val="0097B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Testes de Software - Avaliação Heurística</a:t>
            </a:r>
            <a:endParaRPr sz="3380">
              <a:solidFill>
                <a:srgbClr val="0097B2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25750"/>
            <a:ext cx="8520600" cy="42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