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League Spartan Medium"/>
      <p:regular r:id="rId20"/>
      <p:bold r:id="rId21"/>
    </p:embeddedFont>
    <p:embeddedFont>
      <p:font typeface="League Spartan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Roboto Medium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A247D5-809C-4B70-8EA2-1315F1DB3F68}">
  <a:tblStyle styleId="{76A247D5-809C-4B70-8EA2-1315F1DB3F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agueSpartanMedium-regular.fntdata"/><Relationship Id="rId22" Type="http://schemas.openxmlformats.org/officeDocument/2006/relationships/font" Target="fonts/LeagueSpartan-regular.fntdata"/><Relationship Id="rId21" Type="http://schemas.openxmlformats.org/officeDocument/2006/relationships/font" Target="fonts/LeagueSpartanMedium-bold.fntdata"/><Relationship Id="rId24" Type="http://schemas.openxmlformats.org/officeDocument/2006/relationships/font" Target="fonts/Roboto-regular.fntdata"/><Relationship Id="rId23" Type="http://schemas.openxmlformats.org/officeDocument/2006/relationships/font" Target="fonts/LeagueSpartan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RobotoMedium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Medium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Medium-boldItalic.fntdata"/><Relationship Id="rId30" Type="http://schemas.openxmlformats.org/officeDocument/2006/relationships/font" Target="fonts/RobotoMedium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45ff909e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b45ff909e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2fe8235f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c2fe8235f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e97ee0f95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e97ee0f95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b85dda229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b85dda229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b5c4915d8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b5c4915d8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b5c4915d8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b5c4915d8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b7352815e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b7352815e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b5c4915d80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b5c4915d80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Não ler. Somente mencionar que foi feito como parte do desenvolvimento do projeto.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b85dda22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b85dda22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b7352815e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b7352815e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45ff909e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45ff909e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Não ler. Somente mencionar que foi feito como parte do desenvolvimento do projeto.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2fe8235f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c2fe8235f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Não ler. Somente mencionar que foi feito como parte do desenvolvimento do projeto.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8F4EB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2800"/>
              <a:buFont typeface="League Spartan"/>
              <a:buNone/>
              <a:defRPr b="1" sz="2800">
                <a:solidFill>
                  <a:srgbClr val="454699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"/>
              <a:buNone/>
              <a:defRPr b="1" sz="28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"/>
              <a:buNone/>
              <a:defRPr b="1" sz="28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"/>
              <a:buNone/>
              <a:defRPr b="1" sz="28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"/>
              <a:buNone/>
              <a:defRPr b="1" sz="28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"/>
              <a:buNone/>
              <a:defRPr b="1" sz="28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"/>
              <a:buNone/>
              <a:defRPr b="1" sz="28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"/>
              <a:buNone/>
              <a:defRPr b="1" sz="28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"/>
              <a:buNone/>
              <a:defRPr b="1" sz="28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1800"/>
              <a:buFont typeface="Roboto"/>
              <a:buChar char="●"/>
              <a:defRPr sz="1800"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1400"/>
              <a:buFont typeface="Roboto"/>
              <a:buChar char="○"/>
              <a:defRPr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1400"/>
              <a:buFont typeface="Roboto"/>
              <a:buChar char="■"/>
              <a:defRPr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1400"/>
              <a:buFont typeface="Roboto"/>
              <a:buChar char="●"/>
              <a:defRPr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1400"/>
              <a:buFont typeface="Roboto"/>
              <a:buChar char="○"/>
              <a:defRPr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1400"/>
              <a:buFont typeface="Roboto"/>
              <a:buChar char="■"/>
              <a:defRPr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1400"/>
              <a:buFont typeface="Roboto"/>
              <a:buChar char="●"/>
              <a:defRPr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1400"/>
              <a:buFont typeface="Roboto"/>
              <a:buChar char="○"/>
              <a:defRPr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699"/>
              </a:buClr>
              <a:buSzPts val="1400"/>
              <a:buFont typeface="Roboto"/>
              <a:buChar char="■"/>
              <a:defRPr>
                <a:solidFill>
                  <a:srgbClr val="454699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11" Type="http://schemas.openxmlformats.org/officeDocument/2006/relationships/image" Target="../media/image7.png"/><Relationship Id="rId10" Type="http://schemas.openxmlformats.org/officeDocument/2006/relationships/image" Target="../media/image8.png"/><Relationship Id="rId12" Type="http://schemas.openxmlformats.org/officeDocument/2006/relationships/image" Target="../media/image6.png"/><Relationship Id="rId9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359A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514350" y="3488238"/>
            <a:ext cx="8114797" cy="1140841"/>
          </a:xfrm>
          <a:custGeom>
            <a:rect b="b" l="l" r="r" t="t"/>
            <a:pathLst>
              <a:path extrusionOk="0" h="660400" w="4697422">
                <a:moveTo>
                  <a:pt x="4572962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572962" y="0"/>
                </a:lnTo>
                <a:cubicBezTo>
                  <a:pt x="4641542" y="0"/>
                  <a:pt x="4697422" y="55880"/>
                  <a:pt x="4697422" y="124460"/>
                </a:cubicBezTo>
                <a:lnTo>
                  <a:pt x="4697422" y="535940"/>
                </a:lnTo>
                <a:cubicBezTo>
                  <a:pt x="4697422" y="604520"/>
                  <a:pt x="4641542" y="660400"/>
                  <a:pt x="4572962" y="6604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5"/>
          <p:cNvSpPr/>
          <p:nvPr/>
        </p:nvSpPr>
        <p:spPr>
          <a:xfrm>
            <a:off x="7950350" y="3846500"/>
            <a:ext cx="387900" cy="387900"/>
          </a:xfrm>
          <a:prstGeom prst="ellipse">
            <a:avLst/>
          </a:prstGeom>
          <a:solidFill>
            <a:srgbClr val="59359A"/>
          </a:solidFill>
          <a:ln cap="flat" cmpd="sng" w="9525">
            <a:solidFill>
              <a:srgbClr val="5935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5"/>
          <p:cNvSpPr/>
          <p:nvPr/>
        </p:nvSpPr>
        <p:spPr>
          <a:xfrm>
            <a:off x="7475393" y="3805112"/>
            <a:ext cx="914839" cy="470687"/>
          </a:xfrm>
          <a:custGeom>
            <a:rect b="b" l="l" r="r" t="t"/>
            <a:pathLst>
              <a:path extrusionOk="0" h="360680" w="701026">
                <a:moveTo>
                  <a:pt x="701026" y="180340"/>
                </a:moveTo>
                <a:cubicBezTo>
                  <a:pt x="701026" y="81280"/>
                  <a:pt x="621016" y="0"/>
                  <a:pt x="520686" y="0"/>
                </a:cubicBezTo>
                <a:lnTo>
                  <a:pt x="172720" y="0"/>
                </a:lnTo>
                <a:lnTo>
                  <a:pt x="172720" y="1270"/>
                </a:lnTo>
                <a:cubicBezTo>
                  <a:pt x="76200" y="5080"/>
                  <a:pt x="0" y="83820"/>
                  <a:pt x="0" y="180340"/>
                </a:cubicBezTo>
                <a:cubicBezTo>
                  <a:pt x="0" y="276860"/>
                  <a:pt x="77470" y="355600"/>
                  <a:pt x="172720" y="359410"/>
                </a:cubicBezTo>
                <a:lnTo>
                  <a:pt x="172720" y="360680"/>
                </a:lnTo>
                <a:lnTo>
                  <a:pt x="520685" y="360680"/>
                </a:lnTo>
                <a:cubicBezTo>
                  <a:pt x="619745" y="360680"/>
                  <a:pt x="701025" y="279400"/>
                  <a:pt x="701025" y="180340"/>
                </a:cubicBezTo>
                <a:close/>
              </a:path>
            </a:pathLst>
          </a:custGeom>
          <a:solidFill>
            <a:srgbClr val="868E96">
              <a:alpha val="1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5"/>
          <p:cNvSpPr txBox="1"/>
          <p:nvPr/>
        </p:nvSpPr>
        <p:spPr>
          <a:xfrm>
            <a:off x="1774925" y="1445925"/>
            <a:ext cx="4552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F8F4E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Minas Unidas</a:t>
            </a:r>
            <a:endParaRPr sz="4800"/>
          </a:p>
        </p:txBody>
      </p:sp>
      <p:grpSp>
        <p:nvGrpSpPr>
          <p:cNvPr id="103" name="Google Shape;103;p25"/>
          <p:cNvGrpSpPr/>
          <p:nvPr/>
        </p:nvGrpSpPr>
        <p:grpSpPr>
          <a:xfrm>
            <a:off x="882757" y="3725059"/>
            <a:ext cx="4936163" cy="576207"/>
            <a:chOff x="0" y="-85725"/>
            <a:chExt cx="13163100" cy="1536553"/>
          </a:xfrm>
        </p:grpSpPr>
        <p:sp>
          <p:nvSpPr>
            <p:cNvPr id="104" name="Google Shape;104;p25"/>
            <p:cNvSpPr txBox="1"/>
            <p:nvPr/>
          </p:nvSpPr>
          <p:spPr>
            <a:xfrm>
              <a:off x="0" y="876328"/>
              <a:ext cx="13163100" cy="574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59359A"/>
                  </a:solidFill>
                  <a:latin typeface="Roboto"/>
                  <a:ea typeface="Roboto"/>
                  <a:cs typeface="Roboto"/>
                  <a:sym typeface="Roboto"/>
                </a:rPr>
                <a:t>Sistemas de Informação</a:t>
              </a:r>
              <a:endParaRPr>
                <a:solidFill>
                  <a:srgbClr val="59359A"/>
                </a:solidFill>
              </a:endParaRPr>
            </a:p>
          </p:txBody>
        </p:sp>
        <p:sp>
          <p:nvSpPr>
            <p:cNvPr id="105" name="Google Shape;105;p25"/>
            <p:cNvSpPr txBox="1"/>
            <p:nvPr/>
          </p:nvSpPr>
          <p:spPr>
            <a:xfrm>
              <a:off x="0" y="-85725"/>
              <a:ext cx="13163100" cy="73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59359A"/>
                  </a:solidFill>
                  <a:latin typeface="Roboto"/>
                  <a:ea typeface="Roboto"/>
                  <a:cs typeface="Roboto"/>
                  <a:sym typeface="Roboto"/>
                </a:rPr>
                <a:t>PUC Minas, 2024</a:t>
              </a:r>
              <a:endParaRPr sz="200">
                <a:solidFill>
                  <a:srgbClr val="59359A"/>
                </a:solidFill>
              </a:endParaRPr>
            </a:p>
          </p:txBody>
        </p:sp>
      </p:grpSp>
      <p:pic>
        <p:nvPicPr>
          <p:cNvPr id="106" name="Google Shape;10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8076" y="3904415"/>
            <a:ext cx="272458" cy="2724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25"/>
          <p:cNvGrpSpPr/>
          <p:nvPr/>
        </p:nvGrpSpPr>
        <p:grpSpPr>
          <a:xfrm>
            <a:off x="-16625" y="112638"/>
            <a:ext cx="9181800" cy="219738"/>
            <a:chOff x="-16625" y="112638"/>
            <a:chExt cx="9181800" cy="219738"/>
          </a:xfrm>
        </p:grpSpPr>
        <p:grpSp>
          <p:nvGrpSpPr>
            <p:cNvPr id="108" name="Google Shape;108;p25"/>
            <p:cNvGrpSpPr/>
            <p:nvPr/>
          </p:nvGrpSpPr>
          <p:grpSpPr>
            <a:xfrm>
              <a:off x="8390225" y="112638"/>
              <a:ext cx="521200" cy="108000"/>
              <a:chOff x="8108450" y="661088"/>
              <a:chExt cx="521200" cy="108000"/>
            </a:xfrm>
          </p:grpSpPr>
          <p:sp>
            <p:nvSpPr>
              <p:cNvPr id="109" name="Google Shape;109;p25"/>
              <p:cNvSpPr/>
              <p:nvPr/>
            </p:nvSpPr>
            <p:spPr>
              <a:xfrm>
                <a:off x="8315050" y="661088"/>
                <a:ext cx="108000" cy="108000"/>
              </a:xfrm>
              <a:prstGeom prst="ellipse">
                <a:avLst/>
              </a:prstGeom>
              <a:solidFill>
                <a:srgbClr val="7A49D6"/>
              </a:solidFill>
              <a:ln cap="flat" cmpd="sng" w="9525">
                <a:solidFill>
                  <a:srgbClr val="7A49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25"/>
              <p:cNvSpPr/>
              <p:nvPr/>
            </p:nvSpPr>
            <p:spPr>
              <a:xfrm>
                <a:off x="8521650" y="661088"/>
                <a:ext cx="108000" cy="108000"/>
              </a:xfrm>
              <a:prstGeom prst="ellipse">
                <a:avLst/>
              </a:prstGeom>
              <a:solidFill>
                <a:srgbClr val="F8F4EB"/>
              </a:solidFill>
              <a:ln cap="flat" cmpd="sng" w="9525">
                <a:solidFill>
                  <a:srgbClr val="4546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25"/>
              <p:cNvSpPr/>
              <p:nvPr/>
            </p:nvSpPr>
            <p:spPr>
              <a:xfrm>
                <a:off x="8108450" y="661088"/>
                <a:ext cx="108000" cy="108000"/>
              </a:xfrm>
              <a:prstGeom prst="ellipse">
                <a:avLst/>
              </a:prstGeom>
              <a:solidFill>
                <a:srgbClr val="432874"/>
              </a:solidFill>
              <a:ln cap="flat" cmpd="sng" w="9525">
                <a:solidFill>
                  <a:srgbClr val="43287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12" name="Google Shape;112;p25"/>
            <p:cNvCxnSpPr/>
            <p:nvPr/>
          </p:nvCxnSpPr>
          <p:spPr>
            <a:xfrm>
              <a:off x="-16625" y="332375"/>
              <a:ext cx="9181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3" name="Google Shape;113;p25"/>
          <p:cNvSpPr txBox="1"/>
          <p:nvPr/>
        </p:nvSpPr>
        <p:spPr>
          <a:xfrm>
            <a:off x="5341250" y="2110575"/>
            <a:ext cx="260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4E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25"/>
          <p:cNvSpPr txBox="1"/>
          <p:nvPr/>
        </p:nvSpPr>
        <p:spPr>
          <a:xfrm>
            <a:off x="6732500" y="958475"/>
            <a:ext cx="1720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45469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5" name="Google Shape;115;p25"/>
          <p:cNvSpPr/>
          <p:nvPr/>
        </p:nvSpPr>
        <p:spPr>
          <a:xfrm>
            <a:off x="6605950" y="1059075"/>
            <a:ext cx="2085600" cy="1784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5"/>
          <p:cNvSpPr/>
          <p:nvPr/>
        </p:nvSpPr>
        <p:spPr>
          <a:xfrm>
            <a:off x="6564400" y="1001975"/>
            <a:ext cx="2168700" cy="189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699"/>
              </a:solidFill>
              <a:highlight>
                <a:srgbClr val="59359A"/>
              </a:highlight>
            </a:endParaRPr>
          </a:p>
        </p:txBody>
      </p:sp>
      <p:sp>
        <p:nvSpPr>
          <p:cNvPr id="117" name="Google Shape;117;p25"/>
          <p:cNvSpPr txBox="1"/>
          <p:nvPr/>
        </p:nvSpPr>
        <p:spPr>
          <a:xfrm>
            <a:off x="6732500" y="1198425"/>
            <a:ext cx="1720200" cy="14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59359A"/>
                </a:solidFill>
                <a:latin typeface="Roboto Medium"/>
                <a:ea typeface="Roboto Medium"/>
                <a:cs typeface="Roboto Medium"/>
                <a:sym typeface="Roboto Medium"/>
              </a:rPr>
              <a:t>Andressa Cordeiro Kahn</a:t>
            </a:r>
            <a:endParaRPr sz="1200">
              <a:solidFill>
                <a:srgbClr val="59359A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r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59359A"/>
                </a:solidFill>
                <a:latin typeface="Roboto Medium"/>
                <a:ea typeface="Roboto Medium"/>
                <a:cs typeface="Roboto Medium"/>
                <a:sym typeface="Roboto Medium"/>
              </a:rPr>
              <a:t>Carolina Moura</a:t>
            </a:r>
            <a:endParaRPr sz="1200">
              <a:solidFill>
                <a:srgbClr val="59359A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r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59359A"/>
                </a:solidFill>
                <a:latin typeface="Roboto Medium"/>
                <a:ea typeface="Roboto Medium"/>
                <a:cs typeface="Roboto Medium"/>
                <a:sym typeface="Roboto Medium"/>
              </a:rPr>
              <a:t>Gabriella Pecsén</a:t>
            </a:r>
            <a:endParaRPr sz="1200">
              <a:solidFill>
                <a:srgbClr val="59359A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r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59359A"/>
                </a:solidFill>
                <a:latin typeface="Roboto Medium"/>
                <a:ea typeface="Roboto Medium"/>
                <a:cs typeface="Roboto Medium"/>
                <a:sym typeface="Roboto Medium"/>
              </a:rPr>
              <a:t>Luiz Carlos Ferreira</a:t>
            </a:r>
            <a:endParaRPr sz="1200">
              <a:solidFill>
                <a:srgbClr val="59359A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r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rgbClr val="59359A"/>
                </a:solidFill>
                <a:latin typeface="Roboto Medium"/>
                <a:ea typeface="Roboto Medium"/>
                <a:cs typeface="Roboto Medium"/>
                <a:sym typeface="Roboto Medium"/>
              </a:rPr>
              <a:t>Rafael Machado</a:t>
            </a:r>
            <a:endParaRPr sz="1200">
              <a:solidFill>
                <a:srgbClr val="59359A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r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rgbClr val="59359A"/>
                </a:solidFill>
                <a:latin typeface="Roboto Medium"/>
                <a:ea typeface="Roboto Medium"/>
                <a:cs typeface="Roboto Medium"/>
                <a:sym typeface="Roboto Medium"/>
              </a:rPr>
              <a:t>Davisson José Gomes</a:t>
            </a:r>
            <a:endParaRPr sz="1200">
              <a:solidFill>
                <a:srgbClr val="59359A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18" name="Google Shape;11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625" y="1316238"/>
            <a:ext cx="1035259" cy="998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359A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/>
        </p:nvSpPr>
        <p:spPr>
          <a:xfrm>
            <a:off x="0" y="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48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Demonstração da Aplicação</a:t>
            </a:r>
            <a:endParaRPr b="1" sz="48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359A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/>
        </p:nvSpPr>
        <p:spPr>
          <a:xfrm>
            <a:off x="-100" y="60915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48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Tecnologias utilizadas</a:t>
            </a:r>
            <a:endParaRPr b="1" sz="48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grpSp>
        <p:nvGrpSpPr>
          <p:cNvPr id="219" name="Google Shape;219;p35"/>
          <p:cNvGrpSpPr/>
          <p:nvPr/>
        </p:nvGrpSpPr>
        <p:grpSpPr>
          <a:xfrm>
            <a:off x="-16625" y="112638"/>
            <a:ext cx="9181800" cy="219738"/>
            <a:chOff x="-16625" y="112638"/>
            <a:chExt cx="9181800" cy="219738"/>
          </a:xfrm>
        </p:grpSpPr>
        <p:grpSp>
          <p:nvGrpSpPr>
            <p:cNvPr id="220" name="Google Shape;220;p35"/>
            <p:cNvGrpSpPr/>
            <p:nvPr/>
          </p:nvGrpSpPr>
          <p:grpSpPr>
            <a:xfrm>
              <a:off x="8390225" y="112638"/>
              <a:ext cx="521200" cy="108000"/>
              <a:chOff x="8108450" y="661088"/>
              <a:chExt cx="521200" cy="108000"/>
            </a:xfrm>
          </p:grpSpPr>
          <p:sp>
            <p:nvSpPr>
              <p:cNvPr id="221" name="Google Shape;221;p35"/>
              <p:cNvSpPr/>
              <p:nvPr/>
            </p:nvSpPr>
            <p:spPr>
              <a:xfrm>
                <a:off x="8315050" y="661088"/>
                <a:ext cx="108000" cy="108000"/>
              </a:xfrm>
              <a:prstGeom prst="ellipse">
                <a:avLst/>
              </a:prstGeom>
              <a:solidFill>
                <a:srgbClr val="7A49D6"/>
              </a:solidFill>
              <a:ln cap="flat" cmpd="sng" w="9525">
                <a:solidFill>
                  <a:srgbClr val="7A49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35"/>
              <p:cNvSpPr/>
              <p:nvPr/>
            </p:nvSpPr>
            <p:spPr>
              <a:xfrm>
                <a:off x="8521650" y="661088"/>
                <a:ext cx="108000" cy="108000"/>
              </a:xfrm>
              <a:prstGeom prst="ellipse">
                <a:avLst/>
              </a:prstGeom>
              <a:solidFill>
                <a:srgbClr val="F8F4EB"/>
              </a:solidFill>
              <a:ln cap="flat" cmpd="sng" w="9525">
                <a:solidFill>
                  <a:srgbClr val="4546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35"/>
              <p:cNvSpPr/>
              <p:nvPr/>
            </p:nvSpPr>
            <p:spPr>
              <a:xfrm>
                <a:off x="8108450" y="661088"/>
                <a:ext cx="108000" cy="108000"/>
              </a:xfrm>
              <a:prstGeom prst="ellipse">
                <a:avLst/>
              </a:prstGeom>
              <a:solidFill>
                <a:srgbClr val="432874"/>
              </a:solidFill>
              <a:ln cap="flat" cmpd="sng" w="9525">
                <a:solidFill>
                  <a:srgbClr val="43287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24" name="Google Shape;224;p35"/>
            <p:cNvCxnSpPr/>
            <p:nvPr/>
          </p:nvCxnSpPr>
          <p:spPr>
            <a:xfrm>
              <a:off x="-16625" y="332375"/>
              <a:ext cx="9181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25" name="Google Shape;2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039" y="1631459"/>
            <a:ext cx="1181299" cy="1181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450" y="1658543"/>
            <a:ext cx="1135286" cy="1130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6641" y="1461380"/>
            <a:ext cx="2299415" cy="1374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6359" y="1479425"/>
            <a:ext cx="1309954" cy="13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26616" y="1508027"/>
            <a:ext cx="1607935" cy="12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80438" y="3256400"/>
            <a:ext cx="1891572" cy="17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2800" y="2836025"/>
            <a:ext cx="2687874" cy="230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09001" y="3139450"/>
            <a:ext cx="1700625" cy="17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16325" y="2994575"/>
            <a:ext cx="1700625" cy="91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46613" y="4181624"/>
            <a:ext cx="20955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359A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/>
          <p:nvPr/>
        </p:nvSpPr>
        <p:spPr>
          <a:xfrm flipH="1">
            <a:off x="5198275" y="1174425"/>
            <a:ext cx="3508375" cy="350837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130" y="0"/>
                  <a:pt x="0" y="1421130"/>
                  <a:pt x="0" y="3175000"/>
                </a:cubicBezTo>
                <a:lnTo>
                  <a:pt x="0" y="6350000"/>
                </a:lnTo>
                <a:lnTo>
                  <a:pt x="3175000" y="6350000"/>
                </a:lnTo>
                <a:cubicBezTo>
                  <a:pt x="4928870" y="6350000"/>
                  <a:pt x="6350000" y="4928870"/>
                  <a:pt x="6350000" y="3175000"/>
                </a:cubicBezTo>
                <a:cubicBezTo>
                  <a:pt x="6350000" y="1421130"/>
                  <a:pt x="4928870" y="0"/>
                  <a:pt x="3175000" y="0"/>
                </a:cubicBezTo>
                <a:close/>
              </a:path>
            </a:pathLst>
          </a:custGeom>
          <a:solidFill>
            <a:srgbClr val="E2D9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6"/>
          <p:cNvSpPr txBox="1"/>
          <p:nvPr/>
        </p:nvSpPr>
        <p:spPr>
          <a:xfrm>
            <a:off x="5343950" y="2654975"/>
            <a:ext cx="3362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4800">
                <a:solidFill>
                  <a:srgbClr val="59359A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Obrigado!</a:t>
            </a:r>
            <a:endParaRPr b="1" sz="4800">
              <a:solidFill>
                <a:srgbClr val="59359A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401700" y="764775"/>
            <a:ext cx="4590300" cy="4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BRASIL. Decreto nº. 1.973, de 1º de agosto de 1996. Presidência da República, Casa Civil, Subchefia para Assuntos Jurídicos. Acesso em: 5 de mar. de 2024.</a:t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BRASIL. Lei nº. 11.340, de 7 de agosto de 2006. Presidência da República, Secretaria-Geral, Subchefia para Assuntos Jurídicos. Acesso em: 5 de mar. de 2024.</a:t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CANAIS registram mais de 105 mil denúncias de violência contra mulher em 2020, Governo do Brasil, 08 de mar. de 2021. Acesso em: 5 de mar. de 2024.</a:t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CETIC, TIC Domicílios 2020. Acesso em: 5 de mar. de 2024.</a:t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SENADO FEDERAL. Violência doméstica e familiar contra a mulher. Pesquisa DataSenado. Brasília, 2017. Acesso em: 5 de mar. de 2024.</a:t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42" name="Google Shape;242;p36"/>
          <p:cNvSpPr txBox="1"/>
          <p:nvPr/>
        </p:nvSpPr>
        <p:spPr>
          <a:xfrm>
            <a:off x="495875" y="255525"/>
            <a:ext cx="449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24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REFERÊNCIAS</a:t>
            </a:r>
            <a:endParaRPr b="1" sz="24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359A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/>
        </p:nvSpPr>
        <p:spPr>
          <a:xfrm>
            <a:off x="395400" y="1480450"/>
            <a:ext cx="8353200" cy="29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Roboto Medium"/>
              <a:buChar char="●"/>
            </a:pPr>
            <a:r>
              <a:rPr lang="pt-BR" sz="155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Uma em cada três mulheres brasileiras já foi vítima de violência.</a:t>
            </a:r>
            <a:endParaRPr sz="155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70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Roboto Medium"/>
              <a:buChar char="●"/>
            </a:pPr>
            <a:r>
              <a:rPr lang="pt-BR" sz="155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Em 2020, mais de 105 mil denúncias foram registradas nas plataformas do Ligue 180 e do Disque 100.</a:t>
            </a:r>
            <a:endParaRPr sz="155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70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Roboto Medium"/>
              <a:buChar char="●"/>
            </a:pPr>
            <a:r>
              <a:rPr lang="pt-BR" sz="155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Convenção de Belém do Pará (1996) define violência contra a mulher como qualquer ato baseado no gênero que cause morte, dano ou sofrimento.</a:t>
            </a:r>
            <a:endParaRPr sz="155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70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Roboto Medium"/>
              <a:buChar char="●"/>
            </a:pPr>
            <a:r>
              <a:rPr lang="pt-BR" sz="155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Lei Maria da Penha (2006) amplia o conceito para incluir violência moral e patrimonial.</a:t>
            </a:r>
            <a:endParaRPr sz="155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70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Roboto Medium"/>
              <a:buChar char="●"/>
            </a:pPr>
            <a:r>
              <a:rPr lang="pt-BR" sz="155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O Brasil ocupa a quinta posição no mundo em feminicídios, segundo o Mapa da Violência de 2015.</a:t>
            </a:r>
            <a:endParaRPr sz="155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-100" y="60915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48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Introdução</a:t>
            </a:r>
            <a:endParaRPr b="1" sz="48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grpSp>
        <p:nvGrpSpPr>
          <p:cNvPr id="125" name="Google Shape;125;p26"/>
          <p:cNvGrpSpPr/>
          <p:nvPr/>
        </p:nvGrpSpPr>
        <p:grpSpPr>
          <a:xfrm>
            <a:off x="-16625" y="112638"/>
            <a:ext cx="9181800" cy="219738"/>
            <a:chOff x="-16625" y="112638"/>
            <a:chExt cx="9181800" cy="219738"/>
          </a:xfrm>
        </p:grpSpPr>
        <p:grpSp>
          <p:nvGrpSpPr>
            <p:cNvPr id="126" name="Google Shape;126;p26"/>
            <p:cNvGrpSpPr/>
            <p:nvPr/>
          </p:nvGrpSpPr>
          <p:grpSpPr>
            <a:xfrm>
              <a:off x="8390225" y="112638"/>
              <a:ext cx="521200" cy="108000"/>
              <a:chOff x="8108450" y="661088"/>
              <a:chExt cx="521200" cy="108000"/>
            </a:xfrm>
          </p:grpSpPr>
          <p:sp>
            <p:nvSpPr>
              <p:cNvPr id="127" name="Google Shape;127;p26"/>
              <p:cNvSpPr/>
              <p:nvPr/>
            </p:nvSpPr>
            <p:spPr>
              <a:xfrm>
                <a:off x="8315050" y="661088"/>
                <a:ext cx="108000" cy="108000"/>
              </a:xfrm>
              <a:prstGeom prst="ellipse">
                <a:avLst/>
              </a:prstGeom>
              <a:solidFill>
                <a:srgbClr val="7A49D6"/>
              </a:solidFill>
              <a:ln cap="flat" cmpd="sng" w="9525">
                <a:solidFill>
                  <a:srgbClr val="7A49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26"/>
              <p:cNvSpPr/>
              <p:nvPr/>
            </p:nvSpPr>
            <p:spPr>
              <a:xfrm>
                <a:off x="8521650" y="661088"/>
                <a:ext cx="108000" cy="108000"/>
              </a:xfrm>
              <a:prstGeom prst="ellipse">
                <a:avLst/>
              </a:prstGeom>
              <a:solidFill>
                <a:srgbClr val="F8F4EB"/>
              </a:solidFill>
              <a:ln cap="flat" cmpd="sng" w="9525">
                <a:solidFill>
                  <a:srgbClr val="4546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26"/>
              <p:cNvSpPr/>
              <p:nvPr/>
            </p:nvSpPr>
            <p:spPr>
              <a:xfrm>
                <a:off x="8108450" y="661088"/>
                <a:ext cx="108000" cy="108000"/>
              </a:xfrm>
              <a:prstGeom prst="ellipse">
                <a:avLst/>
              </a:prstGeom>
              <a:solidFill>
                <a:srgbClr val="432874"/>
              </a:solidFill>
              <a:ln cap="flat" cmpd="sng" w="9525">
                <a:solidFill>
                  <a:srgbClr val="43287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0" name="Google Shape;130;p26"/>
            <p:cNvCxnSpPr/>
            <p:nvPr/>
          </p:nvCxnSpPr>
          <p:spPr>
            <a:xfrm>
              <a:off x="-16625" y="332375"/>
              <a:ext cx="9181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/>
          <p:nvPr/>
        </p:nvSpPr>
        <p:spPr>
          <a:xfrm>
            <a:off x="0" y="2251850"/>
            <a:ext cx="9148200" cy="2891700"/>
          </a:xfrm>
          <a:prstGeom prst="rect">
            <a:avLst/>
          </a:prstGeom>
          <a:solidFill>
            <a:srgbClr val="5935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7"/>
          <p:cNvSpPr txBox="1"/>
          <p:nvPr/>
        </p:nvSpPr>
        <p:spPr>
          <a:xfrm>
            <a:off x="4810700" y="3317250"/>
            <a:ext cx="1974600" cy="14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rgbClr val="F8F4EB"/>
                </a:solidFill>
                <a:latin typeface="Roboto Medium"/>
                <a:ea typeface="Roboto Medium"/>
                <a:cs typeface="Roboto Medium"/>
                <a:sym typeface="Roboto Medium"/>
              </a:rPr>
              <a:t>Garantir a eficiência, escalabilidade e acessibilidade da plataforma por meio da implementação de uma arquitetura de sistemas distribuídos.</a:t>
            </a:r>
            <a:endParaRPr sz="1200">
              <a:solidFill>
                <a:srgbClr val="F8F4E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2521075" y="3317250"/>
            <a:ext cx="1974600" cy="14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rgbClr val="E6EDF3"/>
                </a:solidFill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r>
              <a:rPr lang="pt-BR" sz="1200">
                <a:solidFill>
                  <a:srgbClr val="E6EDF3"/>
                </a:solidFill>
                <a:latin typeface="Roboto Medium"/>
                <a:ea typeface="Roboto Medium"/>
                <a:cs typeface="Roboto Medium"/>
                <a:sym typeface="Roboto Medium"/>
              </a:rPr>
              <a:t>onstruir</a:t>
            </a:r>
            <a:r>
              <a:rPr lang="pt-BR" sz="1200">
                <a:solidFill>
                  <a:srgbClr val="E6EDF3"/>
                </a:solidFill>
                <a:latin typeface="Roboto Medium"/>
                <a:ea typeface="Roboto Medium"/>
                <a:cs typeface="Roboto Medium"/>
                <a:sym typeface="Roboto Medium"/>
              </a:rPr>
              <a:t> uma plataforma que permita a inserção de depoimentos, incentivando o acolhimento e promovendo a conscientização sobre a violência contra a mulher.</a:t>
            </a:r>
            <a:endParaRPr sz="12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138" name="Google Shape;138;p27"/>
          <p:cNvGrpSpPr/>
          <p:nvPr/>
        </p:nvGrpSpPr>
        <p:grpSpPr>
          <a:xfrm>
            <a:off x="575887" y="267275"/>
            <a:ext cx="7982938" cy="1969160"/>
            <a:chOff x="-1633868" y="-1425828"/>
            <a:chExt cx="19432663" cy="5573620"/>
          </a:xfrm>
        </p:grpSpPr>
        <p:sp>
          <p:nvSpPr>
            <p:cNvPr id="139" name="Google Shape;139;p27"/>
            <p:cNvSpPr txBox="1"/>
            <p:nvPr/>
          </p:nvSpPr>
          <p:spPr>
            <a:xfrm>
              <a:off x="-1601005" y="488092"/>
              <a:ext cx="19399800" cy="36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pt-BR" sz="1200">
                  <a:solidFill>
                    <a:srgbClr val="7A49D6"/>
                  </a:solidFill>
                  <a:latin typeface="Roboto"/>
                  <a:ea typeface="Roboto"/>
                  <a:cs typeface="Roboto"/>
                  <a:sym typeface="Roboto"/>
                </a:rPr>
                <a:t>Desenvolver uma plataforma integrada composta por uma aplicação web e uma versão móvel, utilizando uma arquitetura de sistemas distribuídos, para preencher a lacuna existente nas plataformas dedicadas a mulheres vítimas de violência em Minas Gerais. O foco central é fornecer informações abrangentes, facilitar o acesso a recursos e promover a conscientização, visando incentivar a denúncia e contribuir para a interrupção do ciclo de violência ao qual estão submetidas.</a:t>
              </a:r>
              <a:endParaRPr b="1">
                <a:solidFill>
                  <a:srgbClr val="7A49D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27"/>
            <p:cNvSpPr txBox="1"/>
            <p:nvPr/>
          </p:nvSpPr>
          <p:spPr>
            <a:xfrm>
              <a:off x="-1633868" y="-1425828"/>
              <a:ext cx="19399800" cy="15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rgbClr val="59359A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Objetivo geral</a:t>
              </a:r>
              <a:endParaRPr sz="3600">
                <a:solidFill>
                  <a:srgbClr val="59359A"/>
                </a:solidFill>
              </a:endParaRPr>
            </a:p>
          </p:txBody>
        </p:sp>
      </p:grpSp>
      <p:sp>
        <p:nvSpPr>
          <p:cNvPr id="141" name="Google Shape;141;p27"/>
          <p:cNvSpPr txBox="1"/>
          <p:nvPr/>
        </p:nvSpPr>
        <p:spPr>
          <a:xfrm>
            <a:off x="68600" y="2358500"/>
            <a:ext cx="1508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0" y="2465750"/>
            <a:ext cx="9144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F8F4E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Objetivos específicos</a:t>
            </a:r>
            <a:endParaRPr sz="3300">
              <a:solidFill>
                <a:srgbClr val="F8F4EB"/>
              </a:solidFill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315750" y="3317250"/>
            <a:ext cx="19746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rgbClr val="F8F4EB"/>
                </a:solidFill>
                <a:latin typeface="Roboto Medium"/>
                <a:ea typeface="Roboto Medium"/>
                <a:cs typeface="Roboto Medium"/>
                <a:sym typeface="Roboto Medium"/>
              </a:rPr>
              <a:t>Identificar e listar os principais mecanismos de denúncia em Minas Gerais, organizados por município.</a:t>
            </a:r>
            <a:endParaRPr sz="12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7023400" y="3317250"/>
            <a:ext cx="1809600" cy="14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Disponibilizar conteúdo informativo abrangente sobre os diferentes tipos de violência, auxiliando as vítimas na identificação de sua situação</a:t>
            </a:r>
            <a:endParaRPr sz="12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2700" y="2465750"/>
            <a:ext cx="507900" cy="5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359A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/>
        </p:nvSpPr>
        <p:spPr>
          <a:xfrm>
            <a:off x="349675" y="1771650"/>
            <a:ext cx="8449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5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Pessoas de todos os gêneros e idades que sejam residentes em Minas Gerais. Foco naquelas que sejam ou conheçam mulheres que estejam em situação ou contexto de violência de qualquer tipo (física, sexual, psicológica, moral e/ou patrimonial).</a:t>
            </a:r>
            <a:endParaRPr sz="165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-100" y="714975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48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Público-alvo</a:t>
            </a:r>
            <a:endParaRPr b="1" sz="48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grpSp>
        <p:nvGrpSpPr>
          <p:cNvPr id="152" name="Google Shape;152;p28"/>
          <p:cNvGrpSpPr/>
          <p:nvPr/>
        </p:nvGrpSpPr>
        <p:grpSpPr>
          <a:xfrm>
            <a:off x="-16625" y="112638"/>
            <a:ext cx="9181800" cy="219738"/>
            <a:chOff x="-16625" y="112638"/>
            <a:chExt cx="9181800" cy="219738"/>
          </a:xfrm>
        </p:grpSpPr>
        <p:grpSp>
          <p:nvGrpSpPr>
            <p:cNvPr id="153" name="Google Shape;153;p28"/>
            <p:cNvGrpSpPr/>
            <p:nvPr/>
          </p:nvGrpSpPr>
          <p:grpSpPr>
            <a:xfrm>
              <a:off x="8390225" y="112638"/>
              <a:ext cx="521200" cy="108000"/>
              <a:chOff x="8108450" y="661088"/>
              <a:chExt cx="521200" cy="108000"/>
            </a:xfrm>
          </p:grpSpPr>
          <p:sp>
            <p:nvSpPr>
              <p:cNvPr id="154" name="Google Shape;154;p28"/>
              <p:cNvSpPr/>
              <p:nvPr/>
            </p:nvSpPr>
            <p:spPr>
              <a:xfrm>
                <a:off x="8315050" y="661088"/>
                <a:ext cx="108000" cy="108000"/>
              </a:xfrm>
              <a:prstGeom prst="ellipse">
                <a:avLst/>
              </a:prstGeom>
              <a:solidFill>
                <a:srgbClr val="7A49D6"/>
              </a:solidFill>
              <a:ln cap="flat" cmpd="sng" w="9525">
                <a:solidFill>
                  <a:srgbClr val="7A49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28"/>
              <p:cNvSpPr/>
              <p:nvPr/>
            </p:nvSpPr>
            <p:spPr>
              <a:xfrm>
                <a:off x="8521650" y="661088"/>
                <a:ext cx="108000" cy="108000"/>
              </a:xfrm>
              <a:prstGeom prst="ellipse">
                <a:avLst/>
              </a:prstGeom>
              <a:solidFill>
                <a:srgbClr val="F8F4EB"/>
              </a:solidFill>
              <a:ln cap="flat" cmpd="sng" w="9525">
                <a:solidFill>
                  <a:srgbClr val="4546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28"/>
              <p:cNvSpPr/>
              <p:nvPr/>
            </p:nvSpPr>
            <p:spPr>
              <a:xfrm>
                <a:off x="8108450" y="661088"/>
                <a:ext cx="108000" cy="108000"/>
              </a:xfrm>
              <a:prstGeom prst="ellipse">
                <a:avLst/>
              </a:prstGeom>
              <a:solidFill>
                <a:srgbClr val="432874"/>
              </a:solidFill>
              <a:ln cap="flat" cmpd="sng" w="9525">
                <a:solidFill>
                  <a:srgbClr val="43287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7" name="Google Shape;157;p28"/>
            <p:cNvCxnSpPr/>
            <p:nvPr/>
          </p:nvCxnSpPr>
          <p:spPr>
            <a:xfrm>
              <a:off x="-16625" y="332375"/>
              <a:ext cx="9181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188" y="3174075"/>
            <a:ext cx="1969425" cy="19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359A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0" y="851213"/>
            <a:ext cx="2399100" cy="11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600">
                <a:solidFill>
                  <a:srgbClr val="F8F4E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Histórias de usuário</a:t>
            </a:r>
            <a:endParaRPr sz="3600">
              <a:solidFill>
                <a:schemeClr val="lt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00" y="2232900"/>
            <a:ext cx="1760500" cy="1760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5" name="Google Shape;165;p29"/>
          <p:cNvGraphicFramePr/>
          <p:nvPr/>
        </p:nvGraphicFramePr>
        <p:xfrm>
          <a:off x="2537975" y="192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{76A247D5-809C-4B70-8EA2-1315F1DB3F68}</a:tableStyleId>
              </a:tblPr>
              <a:tblGrid>
                <a:gridCol w="2114225"/>
                <a:gridCol w="2114225"/>
                <a:gridCol w="2114225"/>
              </a:tblGrid>
              <a:tr h="72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EU COMO… PERSONA</a:t>
                      </a:r>
                      <a:endParaRPr b="1" sz="16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35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QUERO/PRECISO ... FUNCIONALIDADE</a:t>
                      </a:r>
                      <a:endParaRPr b="1" sz="16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35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PARA ... MOTIVO/VALOR</a:t>
                      </a:r>
                      <a:endParaRPr b="1" sz="16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359A"/>
                    </a:solidFill>
                  </a:tcPr>
                </a:tc>
              </a:tr>
              <a:tr h="91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rgbClr val="432874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Usuário vítima de violência doméstica</a:t>
                      </a:r>
                      <a:endParaRPr>
                        <a:solidFill>
                          <a:srgbClr val="432874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8E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rgbClr val="432874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Denunciar a violência que sofro às autoridades competentes</a:t>
                      </a:r>
                      <a:endParaRPr>
                        <a:solidFill>
                          <a:srgbClr val="432874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8E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rgbClr val="432874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Romper o ciclo de violência ao qual estou submetida e buscar ajuda de forma segura</a:t>
                      </a:r>
                      <a:endParaRPr>
                        <a:solidFill>
                          <a:srgbClr val="432874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8EDA"/>
                    </a:solidFill>
                  </a:tcPr>
                </a:tc>
              </a:tr>
              <a:tr h="128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>
                          <a:solidFill>
                            <a:srgbClr val="432874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Usuário em situação de emergência</a:t>
                      </a:r>
                      <a:endParaRPr>
                        <a:solidFill>
                          <a:srgbClr val="432874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8E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>
                          <a:solidFill>
                            <a:srgbClr val="432874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Encontrar rapidamente números de telefone e endereços de redes de apoio para vítimas de violência doméstica</a:t>
                      </a:r>
                      <a:endParaRPr>
                        <a:solidFill>
                          <a:srgbClr val="432874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8E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>
                          <a:solidFill>
                            <a:srgbClr val="432874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Buscar ajuda imediata e sair de uma situação de perigo</a:t>
                      </a:r>
                      <a:endParaRPr>
                        <a:solidFill>
                          <a:srgbClr val="432874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8EDA"/>
                    </a:solidFill>
                  </a:tcPr>
                </a:tc>
              </a:tr>
              <a:tr h="147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rgbClr val="432874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Usuário em busca de informações sobre violência doméstica</a:t>
                      </a:r>
                      <a:endParaRPr>
                        <a:solidFill>
                          <a:srgbClr val="432874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8E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>
                          <a:solidFill>
                            <a:srgbClr val="432874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Acessar recursos educacionais e informativos sobre os diferentes tipos de violência contra a mulher</a:t>
                      </a:r>
                      <a:endParaRPr>
                        <a:solidFill>
                          <a:srgbClr val="432874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8E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>
                          <a:solidFill>
                            <a:srgbClr val="432874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Aumentar a compreensão sobre o assunto, identificar se eu ou alguém ao meu redor está sofrendo violência e tomar medidas para mudar a situação</a:t>
                      </a:r>
                      <a:endParaRPr>
                        <a:solidFill>
                          <a:srgbClr val="432874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8ED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359A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30"/>
          <p:cNvGraphicFramePr/>
          <p:nvPr/>
        </p:nvGraphicFramePr>
        <p:xfrm>
          <a:off x="0" y="769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{76A247D5-809C-4B70-8EA2-1315F1DB3F68}</a:tableStyleId>
              </a:tblPr>
              <a:tblGrid>
                <a:gridCol w="1189475"/>
                <a:gridCol w="2495200"/>
                <a:gridCol w="5459325"/>
              </a:tblGrid>
              <a:tr h="4284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REQUISITO FUNCIONAL</a:t>
                      </a:r>
                      <a:endParaRPr b="1" sz="16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359A"/>
                    </a:solidFill>
                  </a:tcPr>
                </a:tc>
                <a:tc hMerge="1"/>
                <a:tc hMerge="1"/>
              </a:tr>
              <a:tr h="41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Código</a:t>
                      </a:r>
                      <a:endParaRPr b="1" sz="16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35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Funcionalidade</a:t>
                      </a:r>
                      <a:endParaRPr b="1" sz="16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35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Descrição</a:t>
                      </a:r>
                      <a:endParaRPr b="1" sz="16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359A"/>
                    </a:solidFill>
                  </a:tcPr>
                </a:tc>
              </a:tr>
              <a:tr h="96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600">
                          <a:solidFill>
                            <a:srgbClr val="4328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RF-001</a:t>
                      </a:r>
                      <a:endParaRPr b="1" sz="1600">
                        <a:solidFill>
                          <a:srgbClr val="4328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8E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600">
                          <a:solidFill>
                            <a:srgbClr val="4328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Realizar denúncia</a:t>
                      </a:r>
                      <a:endParaRPr b="1" sz="1600">
                        <a:solidFill>
                          <a:srgbClr val="4328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8EDA"/>
                    </a:solidFill>
                  </a:tcPr>
                </a:tc>
                <a:tc>
                  <a:txBody>
                    <a:bodyPr/>
                    <a:lstStyle/>
                    <a:p>
                      <a:pPr indent="-2590" lvl="0" marL="70866" marR="15261" rtl="0" algn="l">
                        <a:lnSpc>
                          <a:spcPct val="143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600">
                          <a:solidFill>
                            <a:srgbClr val="4328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 sistema deve permitir que os usuários realizem denúncia através da página.</a:t>
                      </a:r>
                      <a:endParaRPr b="1" sz="1600">
                        <a:solidFill>
                          <a:srgbClr val="4328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8E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1" name="Google Shape;171;p30"/>
          <p:cNvGraphicFramePr/>
          <p:nvPr/>
        </p:nvGraphicFramePr>
        <p:xfrm>
          <a:off x="0" y="2801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{76A247D5-809C-4B70-8EA2-1315F1DB3F68}</a:tableStyleId>
              </a:tblPr>
              <a:tblGrid>
                <a:gridCol w="1189475"/>
                <a:gridCol w="2495200"/>
                <a:gridCol w="5459325"/>
              </a:tblGrid>
              <a:tr h="5208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REQUISITO NÃO FUNCIONAL</a:t>
                      </a:r>
                      <a:endParaRPr b="1" sz="16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359A"/>
                    </a:solidFill>
                  </a:tcPr>
                </a:tc>
                <a:tc hMerge="1"/>
                <a:tc hMerge="1"/>
              </a:tr>
              <a:tr h="45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Código</a:t>
                      </a:r>
                      <a:endParaRPr b="1" sz="16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35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Funcionalidade</a:t>
                      </a:r>
                      <a:endParaRPr b="1" sz="16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35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6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Descrição</a:t>
                      </a:r>
                      <a:endParaRPr b="1" sz="16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359A"/>
                    </a:solidFill>
                  </a:tcPr>
                </a:tc>
              </a:tr>
              <a:tr h="1168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600">
                          <a:solidFill>
                            <a:srgbClr val="4328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RF-001</a:t>
                      </a:r>
                      <a:endParaRPr b="1" sz="1600">
                        <a:solidFill>
                          <a:srgbClr val="4328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8E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600">
                          <a:solidFill>
                            <a:srgbClr val="4328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Compatibilidade</a:t>
                      </a:r>
                      <a:endParaRPr b="1" sz="1600">
                        <a:solidFill>
                          <a:srgbClr val="4328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8EDA"/>
                    </a:solidFill>
                  </a:tcPr>
                </a:tc>
                <a:tc>
                  <a:txBody>
                    <a:bodyPr/>
                    <a:lstStyle/>
                    <a:p>
                      <a:pPr indent="-2743" lvl="0" marL="74193" marR="59259" rtl="0" algn="l">
                        <a:lnSpc>
                          <a:spcPct val="1436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600">
                          <a:solidFill>
                            <a:srgbClr val="4328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 sistema deverá ser compatível com os principais navegadores.</a:t>
                      </a:r>
                      <a:endParaRPr b="1" sz="1600">
                        <a:solidFill>
                          <a:srgbClr val="4328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73025" marL="73025" anchor="ctr">
                    <a:lnL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35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8EDA"/>
                    </a:solidFill>
                  </a:tcPr>
                </a:tc>
              </a:tr>
            </a:tbl>
          </a:graphicData>
        </a:graphic>
      </p:graphicFrame>
      <p:sp>
        <p:nvSpPr>
          <p:cNvPr id="172" name="Google Shape;172;p30"/>
          <p:cNvSpPr txBox="1"/>
          <p:nvPr/>
        </p:nvSpPr>
        <p:spPr>
          <a:xfrm>
            <a:off x="0" y="137700"/>
            <a:ext cx="91440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EXEMPLOS DE REQUISITOS</a:t>
            </a:r>
            <a:endParaRPr b="1"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359A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/>
        </p:nvSpPr>
        <p:spPr>
          <a:xfrm>
            <a:off x="581400" y="1577375"/>
            <a:ext cx="5090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5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Os principais serviços oferecidos são:</a:t>
            </a:r>
            <a:endParaRPr sz="165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33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Roboto Medium"/>
              <a:buChar char="●"/>
            </a:pPr>
            <a:r>
              <a:rPr lang="pt-BR" sz="165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Fazer login;</a:t>
            </a:r>
            <a:endParaRPr sz="165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33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Roboto Medium"/>
              <a:buChar char="●"/>
            </a:pPr>
            <a:r>
              <a:rPr lang="pt-BR" sz="165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Cadastrar e gerenciar usuário;</a:t>
            </a:r>
            <a:endParaRPr sz="165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33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Roboto Medium"/>
              <a:buChar char="●"/>
            </a:pPr>
            <a:r>
              <a:rPr lang="pt-BR" sz="165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Cadastrar e gerenciar denúncia;</a:t>
            </a:r>
            <a:endParaRPr sz="165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33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Roboto Medium"/>
              <a:buChar char="●"/>
            </a:pPr>
            <a:r>
              <a:rPr lang="pt-BR" sz="165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Realizar depoimento;</a:t>
            </a:r>
            <a:endParaRPr sz="165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33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Roboto Medium"/>
              <a:buChar char="●"/>
            </a:pPr>
            <a:r>
              <a:rPr lang="pt-BR" sz="165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Consultar redes de apoio;</a:t>
            </a:r>
            <a:endParaRPr sz="165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33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Roboto Medium"/>
              <a:buChar char="●"/>
            </a:pPr>
            <a:r>
              <a:rPr lang="pt-BR" sz="165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Consultar locais de denúncia. </a:t>
            </a:r>
            <a:endParaRPr sz="165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-100" y="60915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48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Catálogo</a:t>
            </a:r>
            <a:r>
              <a:rPr b="1" lang="pt-BR" sz="48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de Serviços</a:t>
            </a:r>
            <a:endParaRPr b="1" sz="48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grpSp>
        <p:nvGrpSpPr>
          <p:cNvPr id="179" name="Google Shape;179;p31"/>
          <p:cNvGrpSpPr/>
          <p:nvPr/>
        </p:nvGrpSpPr>
        <p:grpSpPr>
          <a:xfrm>
            <a:off x="-16625" y="112638"/>
            <a:ext cx="9181800" cy="219738"/>
            <a:chOff x="-16625" y="112638"/>
            <a:chExt cx="9181800" cy="219738"/>
          </a:xfrm>
        </p:grpSpPr>
        <p:grpSp>
          <p:nvGrpSpPr>
            <p:cNvPr id="180" name="Google Shape;180;p31"/>
            <p:cNvGrpSpPr/>
            <p:nvPr/>
          </p:nvGrpSpPr>
          <p:grpSpPr>
            <a:xfrm>
              <a:off x="8390225" y="112638"/>
              <a:ext cx="521200" cy="108000"/>
              <a:chOff x="8108450" y="661088"/>
              <a:chExt cx="521200" cy="108000"/>
            </a:xfrm>
          </p:grpSpPr>
          <p:sp>
            <p:nvSpPr>
              <p:cNvPr id="181" name="Google Shape;181;p31"/>
              <p:cNvSpPr/>
              <p:nvPr/>
            </p:nvSpPr>
            <p:spPr>
              <a:xfrm>
                <a:off x="8315050" y="661088"/>
                <a:ext cx="108000" cy="108000"/>
              </a:xfrm>
              <a:prstGeom prst="ellipse">
                <a:avLst/>
              </a:prstGeom>
              <a:solidFill>
                <a:srgbClr val="7A49D6"/>
              </a:solidFill>
              <a:ln cap="flat" cmpd="sng" w="9525">
                <a:solidFill>
                  <a:srgbClr val="7A49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31"/>
              <p:cNvSpPr/>
              <p:nvPr/>
            </p:nvSpPr>
            <p:spPr>
              <a:xfrm>
                <a:off x="8521650" y="661088"/>
                <a:ext cx="108000" cy="108000"/>
              </a:xfrm>
              <a:prstGeom prst="ellipse">
                <a:avLst/>
              </a:prstGeom>
              <a:solidFill>
                <a:srgbClr val="F8F4EB"/>
              </a:solidFill>
              <a:ln cap="flat" cmpd="sng" w="9525">
                <a:solidFill>
                  <a:srgbClr val="4546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31"/>
              <p:cNvSpPr/>
              <p:nvPr/>
            </p:nvSpPr>
            <p:spPr>
              <a:xfrm>
                <a:off x="8108450" y="661088"/>
                <a:ext cx="108000" cy="108000"/>
              </a:xfrm>
              <a:prstGeom prst="ellipse">
                <a:avLst/>
              </a:prstGeom>
              <a:solidFill>
                <a:srgbClr val="432874"/>
              </a:solidFill>
              <a:ln cap="flat" cmpd="sng" w="9525">
                <a:solidFill>
                  <a:srgbClr val="43287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84" name="Google Shape;184;p31"/>
            <p:cNvCxnSpPr/>
            <p:nvPr/>
          </p:nvCxnSpPr>
          <p:spPr>
            <a:xfrm>
              <a:off x="-16625" y="332375"/>
              <a:ext cx="9181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6188" y="2005638"/>
            <a:ext cx="1952175" cy="19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359A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50" y="2322850"/>
            <a:ext cx="1572750" cy="1572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32"/>
          <p:cNvGrpSpPr/>
          <p:nvPr/>
        </p:nvGrpSpPr>
        <p:grpSpPr>
          <a:xfrm>
            <a:off x="2487300" y="750298"/>
            <a:ext cx="6363000" cy="3642901"/>
            <a:chOff x="2616875" y="373074"/>
            <a:chExt cx="6363000" cy="4067100"/>
          </a:xfrm>
        </p:grpSpPr>
        <p:sp>
          <p:nvSpPr>
            <p:cNvPr id="192" name="Google Shape;192;p32"/>
            <p:cNvSpPr/>
            <p:nvPr/>
          </p:nvSpPr>
          <p:spPr>
            <a:xfrm>
              <a:off x="2616875" y="373074"/>
              <a:ext cx="6363000" cy="4067100"/>
            </a:xfrm>
            <a:prstGeom prst="roundRect">
              <a:avLst>
                <a:gd fmla="val 3691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2"/>
            <p:cNvSpPr txBox="1"/>
            <p:nvPr/>
          </p:nvSpPr>
          <p:spPr>
            <a:xfrm>
              <a:off x="2861675" y="605567"/>
              <a:ext cx="5873400" cy="347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300">
                  <a:solidFill>
                    <a:srgbClr val="432874"/>
                  </a:solidFill>
                  <a:latin typeface="Roboto"/>
                  <a:ea typeface="Roboto"/>
                  <a:cs typeface="Roboto"/>
                  <a:sym typeface="Roboto"/>
                </a:rPr>
                <a:t>O gerenciamento do projeto foi baseado na metodologia </a:t>
              </a:r>
              <a:r>
                <a:rPr b="1" lang="pt-BR" sz="1300">
                  <a:solidFill>
                    <a:srgbClr val="432874"/>
                  </a:solidFill>
                  <a:latin typeface="Roboto"/>
                  <a:ea typeface="Roboto"/>
                  <a:cs typeface="Roboto"/>
                  <a:sym typeface="Roboto"/>
                </a:rPr>
                <a:t>PMBOK (Project Management Body of Knowledge)</a:t>
              </a:r>
              <a:r>
                <a:rPr lang="pt-BR" sz="1300">
                  <a:solidFill>
                    <a:srgbClr val="432874"/>
                  </a:solidFill>
                  <a:latin typeface="Roboto"/>
                  <a:ea typeface="Roboto"/>
                  <a:cs typeface="Roboto"/>
                  <a:sym typeface="Roboto"/>
                </a:rPr>
                <a:t>, priorizando seus cinco processos principais: 1. Iniciação, 2. Planejamento, 3. Execução, 4. Monitoramento e 5. Encerramento.</a:t>
              </a:r>
              <a:endParaRPr sz="1300">
                <a:solidFill>
                  <a:srgbClr val="43287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just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300">
                  <a:solidFill>
                    <a:srgbClr val="432874"/>
                  </a:solidFill>
                  <a:latin typeface="Roboto"/>
                  <a:ea typeface="Roboto"/>
                  <a:cs typeface="Roboto"/>
                  <a:sym typeface="Roboto"/>
                </a:rPr>
                <a:t>Ao longo das cinco etapas do projeto, aplicaram-se as fases da metodologia, de forma que, no início de cada entrega, foram analisados os requisitos e as tarefas a serem desenvolvidas. Em seguida, de acordo com as competências de cada membro da equipe, as funções foram atribuídas de modo a otimizar a entrega. Ao final de cada etapa, foi realizada uma análise dos pontos positivos e negativos, visando aprimorar a performance na entrega seguinte.</a:t>
              </a:r>
              <a:endParaRPr sz="1300">
                <a:solidFill>
                  <a:srgbClr val="43287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</p:grpSp>
      <p:sp>
        <p:nvSpPr>
          <p:cNvPr id="194" name="Google Shape;194;p32"/>
          <p:cNvSpPr txBox="1"/>
          <p:nvPr>
            <p:ph type="title"/>
          </p:nvPr>
        </p:nvSpPr>
        <p:spPr>
          <a:xfrm>
            <a:off x="0" y="1043600"/>
            <a:ext cx="2487300" cy="14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700">
                <a:solidFill>
                  <a:srgbClr val="F8F4E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Gerenciamento de projeto</a:t>
            </a:r>
            <a:endParaRPr sz="2700">
              <a:solidFill>
                <a:schemeClr val="lt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</p:txBody>
      </p:sp>
      <p:grpSp>
        <p:nvGrpSpPr>
          <p:cNvPr id="195" name="Google Shape;195;p32"/>
          <p:cNvGrpSpPr/>
          <p:nvPr/>
        </p:nvGrpSpPr>
        <p:grpSpPr>
          <a:xfrm>
            <a:off x="-16625" y="112638"/>
            <a:ext cx="9181800" cy="219738"/>
            <a:chOff x="-16625" y="112638"/>
            <a:chExt cx="9181800" cy="219738"/>
          </a:xfrm>
        </p:grpSpPr>
        <p:grpSp>
          <p:nvGrpSpPr>
            <p:cNvPr id="196" name="Google Shape;196;p32"/>
            <p:cNvGrpSpPr/>
            <p:nvPr/>
          </p:nvGrpSpPr>
          <p:grpSpPr>
            <a:xfrm>
              <a:off x="8390225" y="112638"/>
              <a:ext cx="521200" cy="108000"/>
              <a:chOff x="8108450" y="661088"/>
              <a:chExt cx="521200" cy="108000"/>
            </a:xfrm>
          </p:grpSpPr>
          <p:sp>
            <p:nvSpPr>
              <p:cNvPr id="197" name="Google Shape;197;p32"/>
              <p:cNvSpPr/>
              <p:nvPr/>
            </p:nvSpPr>
            <p:spPr>
              <a:xfrm>
                <a:off x="8315050" y="661088"/>
                <a:ext cx="108000" cy="108000"/>
              </a:xfrm>
              <a:prstGeom prst="ellipse">
                <a:avLst/>
              </a:prstGeom>
              <a:solidFill>
                <a:srgbClr val="7A49D6"/>
              </a:solidFill>
              <a:ln cap="flat" cmpd="sng" w="9525">
                <a:solidFill>
                  <a:srgbClr val="7A49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32"/>
              <p:cNvSpPr/>
              <p:nvPr/>
            </p:nvSpPr>
            <p:spPr>
              <a:xfrm>
                <a:off x="8521650" y="661088"/>
                <a:ext cx="108000" cy="108000"/>
              </a:xfrm>
              <a:prstGeom prst="ellipse">
                <a:avLst/>
              </a:prstGeom>
              <a:solidFill>
                <a:srgbClr val="F8F4EB"/>
              </a:solidFill>
              <a:ln cap="flat" cmpd="sng" w="9525">
                <a:solidFill>
                  <a:srgbClr val="4546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32"/>
              <p:cNvSpPr/>
              <p:nvPr/>
            </p:nvSpPr>
            <p:spPr>
              <a:xfrm>
                <a:off x="8108450" y="661088"/>
                <a:ext cx="108000" cy="108000"/>
              </a:xfrm>
              <a:prstGeom prst="ellipse">
                <a:avLst/>
              </a:prstGeom>
              <a:solidFill>
                <a:srgbClr val="432874"/>
              </a:solidFill>
              <a:ln cap="flat" cmpd="sng" w="9525">
                <a:solidFill>
                  <a:srgbClr val="43287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0" name="Google Shape;200;p32"/>
            <p:cNvCxnSpPr/>
            <p:nvPr/>
          </p:nvCxnSpPr>
          <p:spPr>
            <a:xfrm>
              <a:off x="-16625" y="332375"/>
              <a:ext cx="9181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359A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/>
          <p:nvPr/>
        </p:nvSpPr>
        <p:spPr>
          <a:xfrm>
            <a:off x="2399150" y="215750"/>
            <a:ext cx="6580800" cy="4755000"/>
          </a:xfrm>
          <a:prstGeom prst="roundRect">
            <a:avLst>
              <a:gd fmla="val 3691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3"/>
          <p:cNvSpPr txBox="1"/>
          <p:nvPr>
            <p:ph type="title"/>
          </p:nvPr>
        </p:nvSpPr>
        <p:spPr>
          <a:xfrm>
            <a:off x="180600" y="1043600"/>
            <a:ext cx="20943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900">
                <a:solidFill>
                  <a:srgbClr val="F8F4E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Arquitetura da solução</a:t>
            </a:r>
            <a:endParaRPr sz="2900">
              <a:solidFill>
                <a:schemeClr val="lt1"/>
              </a:solidFill>
              <a:latin typeface="League Spartan Medium"/>
              <a:ea typeface="League Spartan Medium"/>
              <a:cs typeface="League Spartan Medium"/>
              <a:sym typeface="League Spartan Medium"/>
            </a:endParaRPr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38" y="2177375"/>
            <a:ext cx="1961025" cy="196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8700" y="173525"/>
            <a:ext cx="6761699" cy="483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