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dec Pro Bold" charset="1" panose="00000600000000000000"/>
      <p:regular r:id="rId19"/>
    </p:embeddedFont>
    <p:embeddedFont>
      <p:font typeface="Codec Pro" charset="1" panose="00000500000000000000"/>
      <p:regular r:id="rId20"/>
    </p:embeddedFont>
    <p:embeddedFont>
      <p:font typeface="Amazingly Thick" charset="1" panose="00000500000000000000"/>
      <p:regular r:id="rId21"/>
    </p:embeddedFont>
    <p:embeddedFont>
      <p:font typeface="Open Sans" charset="1" panose="020B06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4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8608867" y="5129212"/>
            <a:ext cx="102870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800000">
            <a:off x="14538397" y="8050312"/>
            <a:ext cx="274289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232852"/>
            <a:ext cx="2339471" cy="2025448"/>
          </a:xfrm>
          <a:custGeom>
            <a:avLst/>
            <a:gdLst/>
            <a:ahLst/>
            <a:cxnLst/>
            <a:rect r="r" b="b" t="t" l="l"/>
            <a:pathLst>
              <a:path h="2025448" w="2339471">
                <a:moveTo>
                  <a:pt x="0" y="0"/>
                </a:moveTo>
                <a:lnTo>
                  <a:pt x="2339471" y="0"/>
                </a:lnTo>
                <a:lnTo>
                  <a:pt x="2339471" y="2025448"/>
                </a:lnTo>
                <a:lnTo>
                  <a:pt x="0" y="202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331433"/>
            <a:ext cx="11464949" cy="4259001"/>
            <a:chOff x="0" y="0"/>
            <a:chExt cx="15286598" cy="567866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5286598" cy="4704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145"/>
                </a:lnSpc>
              </a:pPr>
              <a:r>
                <a:rPr lang="en-US" sz="11950" b="true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Projeto 2° Eixo:</a:t>
              </a:r>
            </a:p>
            <a:p>
              <a:pPr algn="l">
                <a:lnSpc>
                  <a:spcPts val="13145"/>
                </a:lnSpc>
              </a:pPr>
              <a:r>
                <a:rPr lang="en-US" sz="11950" b="true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Ifeira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943127"/>
              <a:ext cx="15286598" cy="735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5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538397" y="4485534"/>
            <a:ext cx="3026140" cy="309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Apresentado por: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Amanda Magalhães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Anna Luiza Laudares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Camille Parma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Catharina Perdigão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Gustavo Torres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Rita Laura Gonçalves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38397" y="8439150"/>
            <a:ext cx="302614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Professora: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Eveline Alonso Veloso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42662" y="7988935"/>
            <a:ext cx="7705114" cy="462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Pontifícia Universidade Católica de Minas Gerais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42662" y="8500428"/>
            <a:ext cx="8397756" cy="39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Departamento de Eng. de Software e Sistemas de Informação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4538397" y="1441559"/>
            <a:ext cx="2586248" cy="694924"/>
            <a:chOff x="0" y="0"/>
            <a:chExt cx="3448331" cy="92656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3448331" cy="926565"/>
              <a:chOff x="0" y="0"/>
              <a:chExt cx="681152" cy="183025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81152" cy="183025"/>
              </a:xfrm>
              <a:custGeom>
                <a:avLst/>
                <a:gdLst/>
                <a:ahLst/>
                <a:cxnLst/>
                <a:rect r="r" b="b" t="t" l="l"/>
                <a:pathLst>
                  <a:path h="183025" w="681152">
                    <a:moveTo>
                      <a:pt x="91513" y="0"/>
                    </a:moveTo>
                    <a:lnTo>
                      <a:pt x="589639" y="0"/>
                    </a:lnTo>
                    <a:cubicBezTo>
                      <a:pt x="613910" y="0"/>
                      <a:pt x="637186" y="9641"/>
                      <a:pt x="654348" y="26803"/>
                    </a:cubicBezTo>
                    <a:cubicBezTo>
                      <a:pt x="671510" y="43965"/>
                      <a:pt x="681152" y="67242"/>
                      <a:pt x="681152" y="91513"/>
                    </a:cubicBezTo>
                    <a:lnTo>
                      <a:pt x="681152" y="91513"/>
                    </a:lnTo>
                    <a:cubicBezTo>
                      <a:pt x="681152" y="142054"/>
                      <a:pt x="640180" y="183025"/>
                      <a:pt x="589639" y="183025"/>
                    </a:cubicBezTo>
                    <a:lnTo>
                      <a:pt x="91513" y="183025"/>
                    </a:lnTo>
                    <a:cubicBezTo>
                      <a:pt x="67242" y="183025"/>
                      <a:pt x="43965" y="173384"/>
                      <a:pt x="26803" y="156222"/>
                    </a:cubicBezTo>
                    <a:cubicBezTo>
                      <a:pt x="9641" y="139060"/>
                      <a:pt x="0" y="115783"/>
                      <a:pt x="0" y="91513"/>
                    </a:cubicBezTo>
                    <a:lnTo>
                      <a:pt x="0" y="91513"/>
                    </a:lnTo>
                    <a:cubicBezTo>
                      <a:pt x="0" y="67242"/>
                      <a:pt x="9641" y="43965"/>
                      <a:pt x="26803" y="26803"/>
                    </a:cubicBezTo>
                    <a:cubicBezTo>
                      <a:pt x="43965" y="9641"/>
                      <a:pt x="67242" y="0"/>
                      <a:pt x="91513" y="0"/>
                    </a:cubicBezTo>
                    <a:close/>
                  </a:path>
                </a:pathLst>
              </a:custGeom>
              <a:solidFill>
                <a:srgbClr val="FF6B0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95250"/>
                <a:ext cx="681152" cy="2782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515882" y="-9525"/>
              <a:ext cx="2460307" cy="80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Amazingly Thick"/>
                  <a:ea typeface="Amazingly Thick"/>
                  <a:cs typeface="Amazingly Thick"/>
                  <a:sym typeface="Amazingly Thick"/>
                </a:rPr>
                <a:t>Ifeira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73052" y="1076325"/>
            <a:ext cx="2586248" cy="694924"/>
            <a:chOff x="0" y="0"/>
            <a:chExt cx="3448331" cy="92656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448331" cy="926565"/>
              <a:chOff x="0" y="0"/>
              <a:chExt cx="681152" cy="18302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81152" cy="183025"/>
              </a:xfrm>
              <a:custGeom>
                <a:avLst/>
                <a:gdLst/>
                <a:ahLst/>
                <a:cxnLst/>
                <a:rect r="r" b="b" t="t" l="l"/>
                <a:pathLst>
                  <a:path h="183025" w="681152">
                    <a:moveTo>
                      <a:pt x="91513" y="0"/>
                    </a:moveTo>
                    <a:lnTo>
                      <a:pt x="589639" y="0"/>
                    </a:lnTo>
                    <a:cubicBezTo>
                      <a:pt x="613910" y="0"/>
                      <a:pt x="637186" y="9641"/>
                      <a:pt x="654348" y="26803"/>
                    </a:cubicBezTo>
                    <a:cubicBezTo>
                      <a:pt x="671510" y="43965"/>
                      <a:pt x="681152" y="67242"/>
                      <a:pt x="681152" y="91513"/>
                    </a:cubicBezTo>
                    <a:lnTo>
                      <a:pt x="681152" y="91513"/>
                    </a:lnTo>
                    <a:cubicBezTo>
                      <a:pt x="681152" y="142054"/>
                      <a:pt x="640180" y="183025"/>
                      <a:pt x="589639" y="183025"/>
                    </a:cubicBezTo>
                    <a:lnTo>
                      <a:pt x="91513" y="183025"/>
                    </a:lnTo>
                    <a:cubicBezTo>
                      <a:pt x="67242" y="183025"/>
                      <a:pt x="43965" y="173384"/>
                      <a:pt x="26803" y="156222"/>
                    </a:cubicBezTo>
                    <a:cubicBezTo>
                      <a:pt x="9641" y="139060"/>
                      <a:pt x="0" y="115783"/>
                      <a:pt x="0" y="91513"/>
                    </a:cubicBezTo>
                    <a:lnTo>
                      <a:pt x="0" y="91513"/>
                    </a:lnTo>
                    <a:cubicBezTo>
                      <a:pt x="0" y="67242"/>
                      <a:pt x="9641" y="43965"/>
                      <a:pt x="26803" y="26803"/>
                    </a:cubicBezTo>
                    <a:cubicBezTo>
                      <a:pt x="43965" y="9641"/>
                      <a:pt x="67242" y="0"/>
                      <a:pt x="91513" y="0"/>
                    </a:cubicBezTo>
                    <a:close/>
                  </a:path>
                </a:pathLst>
              </a:custGeom>
              <a:solidFill>
                <a:srgbClr val="FF6B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95250"/>
                <a:ext cx="681152" cy="2782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515882" y="-9525"/>
              <a:ext cx="2460307" cy="80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Amazingly Thick"/>
                  <a:ea typeface="Amazingly Thick"/>
                  <a:cs typeface="Amazingly Thick"/>
                  <a:sym typeface="Amazingly Thick"/>
                </a:rPr>
                <a:t>Ifeira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885825"/>
            <a:ext cx="11629215" cy="290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EE56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Indicadores de Desempenho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1028700" y="4260457"/>
            <a:ext cx="3616092" cy="4429957"/>
          </a:xfrm>
          <a:prstGeom prst="rect">
            <a:avLst/>
          </a:prstGeom>
          <a:solidFill>
            <a:srgbClr val="EE5600"/>
          </a:solidFill>
        </p:spPr>
      </p:sp>
      <p:sp>
        <p:nvSpPr>
          <p:cNvPr name="TextBox 10" id="10"/>
          <p:cNvSpPr txBox="true"/>
          <p:nvPr/>
        </p:nvSpPr>
        <p:spPr>
          <a:xfrm rot="0">
            <a:off x="1343744" y="4532336"/>
            <a:ext cx="2986003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Produtos mais vendidos</a:t>
            </a:r>
          </a:p>
          <a:p>
            <a:pPr algn="ctr">
              <a:lnSpc>
                <a:spcPts val="3600"/>
              </a:lnSpc>
            </a:pPr>
          </a:p>
          <a:p>
            <a:pPr algn="ctr" marL="0" indent="0" lvl="0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Para acompanhar quais são os produtos campeões de vendas e planejar o estoque conforme a demanda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5086350" y="4260457"/>
            <a:ext cx="3616092" cy="4429957"/>
          </a:xfrm>
          <a:prstGeom prst="rect">
            <a:avLst/>
          </a:prstGeom>
          <a:solidFill>
            <a:srgbClr val="FF6B00"/>
          </a:solidFill>
        </p:spPr>
      </p:sp>
      <p:sp>
        <p:nvSpPr>
          <p:cNvPr name="TextBox 12" id="12"/>
          <p:cNvSpPr txBox="true"/>
          <p:nvPr/>
        </p:nvSpPr>
        <p:spPr>
          <a:xfrm rot="0">
            <a:off x="5403284" y="4532336"/>
            <a:ext cx="2908476" cy="382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Feiras ativas </a:t>
            </a:r>
          </a:p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X Feiras excluídas</a:t>
            </a:r>
          </a:p>
          <a:p>
            <a:pPr algn="ctr">
              <a:lnSpc>
                <a:spcPts val="4080"/>
              </a:lnSpc>
            </a:pPr>
          </a:p>
          <a:p>
            <a:pPr algn="ctr" marL="0" indent="0" lvl="0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Para acompanhar se o alcance do feirante está aumentando ou diminuindo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9144000" y="4260457"/>
            <a:ext cx="3763699" cy="4429957"/>
          </a:xfrm>
          <a:prstGeom prst="rect">
            <a:avLst/>
          </a:prstGeom>
          <a:solidFill>
            <a:srgbClr val="EE5600"/>
          </a:solidFill>
        </p:spPr>
      </p:sp>
      <p:sp>
        <p:nvSpPr>
          <p:cNvPr name="AutoShape 14" id="14"/>
          <p:cNvSpPr/>
          <p:nvPr/>
        </p:nvSpPr>
        <p:spPr>
          <a:xfrm rot="0">
            <a:off x="13274699" y="4260457"/>
            <a:ext cx="3892317" cy="4429957"/>
          </a:xfrm>
          <a:prstGeom prst="rect">
            <a:avLst/>
          </a:prstGeom>
          <a:solidFill>
            <a:srgbClr val="FF6B00"/>
          </a:solidFill>
        </p:spPr>
      </p:sp>
      <p:sp>
        <p:nvSpPr>
          <p:cNvPr name="TextBox 15" id="15"/>
          <p:cNvSpPr txBox="true"/>
          <p:nvPr/>
        </p:nvSpPr>
        <p:spPr>
          <a:xfrm rot="0">
            <a:off x="13550924" y="4532336"/>
            <a:ext cx="3338484" cy="382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Taxa de Crescimento de Vendas Mensal</a:t>
            </a:r>
          </a:p>
          <a:p>
            <a:pPr algn="ctr">
              <a:lnSpc>
                <a:spcPts val="4080"/>
              </a:lnSpc>
            </a:pPr>
          </a:p>
          <a:p>
            <a:pPr algn="ctr" marL="0" indent="0" lvl="0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Porcentagem de vendas efetuadas de um mês para o outro para acompanhar o progresso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68940" y="4532336"/>
            <a:ext cx="3391096" cy="348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Taxa de Crescimento de Receita Mensal</a:t>
            </a:r>
          </a:p>
          <a:p>
            <a:pPr algn="ctr">
              <a:lnSpc>
                <a:spcPts val="4080"/>
              </a:lnSpc>
            </a:pPr>
          </a:p>
          <a:p>
            <a:pPr algn="ctr" marL="0" indent="0" lvl="0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Receita</a:t>
            </a:r>
            <a:r>
              <a:rPr lang="en-US" sz="23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 efetuada de um mês para o outro para acompanhar o progresso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555375" cy="10287000"/>
          </a:xfrm>
          <a:prstGeom prst="rect">
            <a:avLst/>
          </a:prstGeom>
          <a:solidFill>
            <a:srgbClr val="EE47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8515751"/>
            <a:ext cx="2586248" cy="694924"/>
            <a:chOff x="0" y="0"/>
            <a:chExt cx="3448331" cy="92656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448331" cy="926565"/>
              <a:chOff x="0" y="0"/>
              <a:chExt cx="681152" cy="18302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81152" cy="183025"/>
              </a:xfrm>
              <a:custGeom>
                <a:avLst/>
                <a:gdLst/>
                <a:ahLst/>
                <a:cxnLst/>
                <a:rect r="r" b="b" t="t" l="l"/>
                <a:pathLst>
                  <a:path h="183025" w="681152">
                    <a:moveTo>
                      <a:pt x="91513" y="0"/>
                    </a:moveTo>
                    <a:lnTo>
                      <a:pt x="589639" y="0"/>
                    </a:lnTo>
                    <a:cubicBezTo>
                      <a:pt x="613910" y="0"/>
                      <a:pt x="637186" y="9641"/>
                      <a:pt x="654348" y="26803"/>
                    </a:cubicBezTo>
                    <a:cubicBezTo>
                      <a:pt x="671510" y="43965"/>
                      <a:pt x="681152" y="67242"/>
                      <a:pt x="681152" y="91513"/>
                    </a:cubicBezTo>
                    <a:lnTo>
                      <a:pt x="681152" y="91513"/>
                    </a:lnTo>
                    <a:cubicBezTo>
                      <a:pt x="681152" y="142054"/>
                      <a:pt x="640180" y="183025"/>
                      <a:pt x="589639" y="183025"/>
                    </a:cubicBezTo>
                    <a:lnTo>
                      <a:pt x="91513" y="183025"/>
                    </a:lnTo>
                    <a:cubicBezTo>
                      <a:pt x="67242" y="183025"/>
                      <a:pt x="43965" y="173384"/>
                      <a:pt x="26803" y="156222"/>
                    </a:cubicBezTo>
                    <a:cubicBezTo>
                      <a:pt x="9641" y="139060"/>
                      <a:pt x="0" y="115783"/>
                      <a:pt x="0" y="91513"/>
                    </a:cubicBezTo>
                    <a:lnTo>
                      <a:pt x="0" y="91513"/>
                    </a:lnTo>
                    <a:cubicBezTo>
                      <a:pt x="0" y="67242"/>
                      <a:pt x="9641" y="43965"/>
                      <a:pt x="26803" y="26803"/>
                    </a:cubicBezTo>
                    <a:cubicBezTo>
                      <a:pt x="43965" y="9641"/>
                      <a:pt x="67242" y="0"/>
                      <a:pt x="91513" y="0"/>
                    </a:cubicBezTo>
                    <a:close/>
                  </a:path>
                </a:pathLst>
              </a:custGeom>
              <a:solidFill>
                <a:srgbClr val="FF6B0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0"/>
                <a:ext cx="681152" cy="2782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515882" y="-9525"/>
              <a:ext cx="2460307" cy="80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Amazingly Thick"/>
                  <a:ea typeface="Amazingly Thick"/>
                  <a:cs typeface="Amazingly Thick"/>
                  <a:sym typeface="Amazingly Thick"/>
                </a:rPr>
                <a:t>Ifeira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548510" y="1028700"/>
            <a:ext cx="7949170" cy="4431662"/>
          </a:xfrm>
          <a:custGeom>
            <a:avLst/>
            <a:gdLst/>
            <a:ahLst/>
            <a:cxnLst/>
            <a:rect r="r" b="b" t="t" l="l"/>
            <a:pathLst>
              <a:path h="4431662" w="7949170">
                <a:moveTo>
                  <a:pt x="0" y="0"/>
                </a:moveTo>
                <a:lnTo>
                  <a:pt x="7949170" y="0"/>
                </a:lnTo>
                <a:lnTo>
                  <a:pt x="7949170" y="4431662"/>
                </a:lnTo>
                <a:lnTo>
                  <a:pt x="0" y="4431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548510" y="5615149"/>
            <a:ext cx="7949170" cy="3944776"/>
          </a:xfrm>
          <a:custGeom>
            <a:avLst/>
            <a:gdLst/>
            <a:ahLst/>
            <a:cxnLst/>
            <a:rect r="r" b="b" t="t" l="l"/>
            <a:pathLst>
              <a:path h="3944776" w="7949170">
                <a:moveTo>
                  <a:pt x="0" y="0"/>
                </a:moveTo>
                <a:lnTo>
                  <a:pt x="7949170" y="0"/>
                </a:lnTo>
                <a:lnTo>
                  <a:pt x="7949170" y="3944776"/>
                </a:lnTo>
                <a:lnTo>
                  <a:pt x="0" y="39447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914400"/>
            <a:ext cx="6758191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7499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Relatórios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73092"/>
            <a:ext cx="18288000" cy="4595121"/>
          </a:xfrm>
          <a:prstGeom prst="rect">
            <a:avLst/>
          </a:prstGeom>
          <a:solidFill>
            <a:srgbClr val="EE47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523341"/>
            <a:ext cx="12886835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Conclusão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010150"/>
            <a:ext cx="16230600" cy="298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O Ifeira foi um projeto desafiador em diversos âmbitos, mas que no fim entrega valor às suas personas (feirante e consumidor), auxiliando no dia a dia de uma e fornecendo mais comodidade à outra.</a:t>
            </a:r>
          </a:p>
          <a:p>
            <a:pPr algn="l">
              <a:lnSpc>
                <a:spcPts val="3949"/>
              </a:lnSpc>
            </a:pPr>
          </a:p>
          <a:p>
            <a:pPr algn="l">
              <a:lnSpc>
                <a:spcPts val="394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O projeto possui determinadas limitações técnicas, porém é funcional e atua bem como um MVP (Mínimo Produto Viável) no mercado em que está inserido.</a:t>
            </a:r>
          </a:p>
          <a:p>
            <a:pPr algn="l">
              <a:lnSpc>
                <a:spcPts val="394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6717007"/>
          </a:xfrm>
          <a:prstGeom prst="rect">
            <a:avLst/>
          </a:prstGeom>
          <a:solidFill>
            <a:srgbClr val="EE47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745760"/>
            <a:ext cx="16230600" cy="308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0"/>
              </a:lnSpc>
            </a:pPr>
            <a:r>
              <a:rPr lang="en-US" sz="8500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Muito obrigada pela atenção! Bora para o projeto =)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8204030"/>
            <a:ext cx="16230600" cy="1054270"/>
            <a:chOff x="0" y="0"/>
            <a:chExt cx="21640800" cy="140569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04874"/>
              <a:ext cx="21640800" cy="6703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0"/>
                </a:lnSpc>
              </a:pPr>
              <a:r>
                <a:rPr lang="en-US" sz="2800" b="true">
                  <a:solidFill>
                    <a:srgbClr val="000000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Quem fez acontecer: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883300"/>
              <a:ext cx="21640800" cy="522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Codec Pro"/>
                  <a:ea typeface="Codec Pro"/>
                  <a:cs typeface="Codec Pro"/>
                  <a:sym typeface="Codec Pro"/>
                </a:rPr>
                <a:t>Amanda Magalhães, Anna Luiza Laudares, Camille Parma, Catharina Perdigão, Gustavo Torres e Rita Laura Gonçalves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73092"/>
            <a:ext cx="18288000" cy="4407420"/>
          </a:xfrm>
          <a:prstGeom prst="rect">
            <a:avLst/>
          </a:prstGeom>
          <a:solidFill>
            <a:srgbClr val="EE4700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148540"/>
            <a:ext cx="836170" cy="836170"/>
          </a:xfrm>
          <a:custGeom>
            <a:avLst/>
            <a:gdLst/>
            <a:ahLst/>
            <a:cxnLst/>
            <a:rect r="r" b="b" t="t" l="l"/>
            <a:pathLst>
              <a:path h="836170" w="836170">
                <a:moveTo>
                  <a:pt x="0" y="0"/>
                </a:moveTo>
                <a:lnTo>
                  <a:pt x="836170" y="0"/>
                </a:lnTo>
                <a:lnTo>
                  <a:pt x="836170" y="836170"/>
                </a:lnTo>
                <a:lnTo>
                  <a:pt x="0" y="836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79098" y="5162530"/>
            <a:ext cx="841210" cy="841210"/>
          </a:xfrm>
          <a:custGeom>
            <a:avLst/>
            <a:gdLst/>
            <a:ahLst/>
            <a:cxnLst/>
            <a:rect r="r" b="b" t="t" l="l"/>
            <a:pathLst>
              <a:path h="841210" w="841210">
                <a:moveTo>
                  <a:pt x="0" y="0"/>
                </a:moveTo>
                <a:lnTo>
                  <a:pt x="841210" y="0"/>
                </a:lnTo>
                <a:lnTo>
                  <a:pt x="841210" y="841210"/>
                </a:lnTo>
                <a:lnTo>
                  <a:pt x="0" y="841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35401" y="5143500"/>
            <a:ext cx="841210" cy="841210"/>
          </a:xfrm>
          <a:custGeom>
            <a:avLst/>
            <a:gdLst/>
            <a:ahLst/>
            <a:cxnLst/>
            <a:rect r="r" b="b" t="t" l="l"/>
            <a:pathLst>
              <a:path h="841210" w="841210">
                <a:moveTo>
                  <a:pt x="0" y="0"/>
                </a:moveTo>
                <a:lnTo>
                  <a:pt x="841210" y="0"/>
                </a:lnTo>
                <a:lnTo>
                  <a:pt x="841210" y="841210"/>
                </a:lnTo>
                <a:lnTo>
                  <a:pt x="0" y="8412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1931" y="2398173"/>
            <a:ext cx="8115300" cy="152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Sumário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92605" y="5240235"/>
            <a:ext cx="2176646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Introdução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48908" y="5221205"/>
            <a:ext cx="2176646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Projeto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05211" y="5240235"/>
            <a:ext cx="325408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Finalização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632410"/>
            <a:ext cx="3240551" cy="46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Contextualização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220918"/>
            <a:ext cx="2062931" cy="46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Problema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7833672"/>
            <a:ext cx="2062931" cy="46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Objetivos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09676" y="7249473"/>
            <a:ext cx="2699539" cy="46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Modelo TO BE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009676" y="7833672"/>
            <a:ext cx="3480444" cy="46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Modelo Relacional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35401" y="6632410"/>
            <a:ext cx="2495327" cy="46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Indicadores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17442" y="6632410"/>
            <a:ext cx="1857704" cy="46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Solução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938049" y="7220918"/>
            <a:ext cx="2259944" cy="46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Relatórios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21931" y="1076325"/>
            <a:ext cx="2586248" cy="694924"/>
            <a:chOff x="0" y="0"/>
            <a:chExt cx="3448331" cy="926565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3448331" cy="926565"/>
              <a:chOff x="0" y="0"/>
              <a:chExt cx="681152" cy="18302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81152" cy="183025"/>
              </a:xfrm>
              <a:custGeom>
                <a:avLst/>
                <a:gdLst/>
                <a:ahLst/>
                <a:cxnLst/>
                <a:rect r="r" b="b" t="t" l="l"/>
                <a:pathLst>
                  <a:path h="183025" w="681152">
                    <a:moveTo>
                      <a:pt x="91513" y="0"/>
                    </a:moveTo>
                    <a:lnTo>
                      <a:pt x="589639" y="0"/>
                    </a:lnTo>
                    <a:cubicBezTo>
                      <a:pt x="613910" y="0"/>
                      <a:pt x="637186" y="9641"/>
                      <a:pt x="654348" y="26803"/>
                    </a:cubicBezTo>
                    <a:cubicBezTo>
                      <a:pt x="671510" y="43965"/>
                      <a:pt x="681152" y="67242"/>
                      <a:pt x="681152" y="91513"/>
                    </a:cubicBezTo>
                    <a:lnTo>
                      <a:pt x="681152" y="91513"/>
                    </a:lnTo>
                    <a:cubicBezTo>
                      <a:pt x="681152" y="142054"/>
                      <a:pt x="640180" y="183025"/>
                      <a:pt x="589639" y="183025"/>
                    </a:cubicBezTo>
                    <a:lnTo>
                      <a:pt x="91513" y="183025"/>
                    </a:lnTo>
                    <a:cubicBezTo>
                      <a:pt x="67242" y="183025"/>
                      <a:pt x="43965" y="173384"/>
                      <a:pt x="26803" y="156222"/>
                    </a:cubicBezTo>
                    <a:cubicBezTo>
                      <a:pt x="9641" y="139060"/>
                      <a:pt x="0" y="115783"/>
                      <a:pt x="0" y="91513"/>
                    </a:cubicBezTo>
                    <a:lnTo>
                      <a:pt x="0" y="91513"/>
                    </a:lnTo>
                    <a:cubicBezTo>
                      <a:pt x="0" y="67242"/>
                      <a:pt x="9641" y="43965"/>
                      <a:pt x="26803" y="26803"/>
                    </a:cubicBezTo>
                    <a:cubicBezTo>
                      <a:pt x="43965" y="9641"/>
                      <a:pt x="67242" y="0"/>
                      <a:pt x="91513" y="0"/>
                    </a:cubicBezTo>
                    <a:close/>
                  </a:path>
                </a:pathLst>
              </a:custGeom>
              <a:solidFill>
                <a:srgbClr val="FF6B0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95250"/>
                <a:ext cx="681152" cy="2782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515882" y="-9525"/>
              <a:ext cx="2460307" cy="80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Amazingly Thick"/>
                  <a:ea typeface="Amazingly Thick"/>
                  <a:cs typeface="Amazingly Thick"/>
                  <a:sym typeface="Amazingly Thick"/>
                </a:rPr>
                <a:t>Ifeira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938049" y="7805117"/>
            <a:ext cx="2259944" cy="46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Conclusão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938049" y="8389317"/>
            <a:ext cx="2987801" cy="46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Demonstração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51397" cy="10287000"/>
          </a:xfrm>
          <a:prstGeom prst="rect">
            <a:avLst/>
          </a:prstGeom>
          <a:solidFill>
            <a:srgbClr val="EE47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914400"/>
            <a:ext cx="6758191" cy="23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7499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Contexto do projeto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8515751"/>
            <a:ext cx="2586248" cy="694924"/>
            <a:chOff x="0" y="0"/>
            <a:chExt cx="3448331" cy="926565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448331" cy="926565"/>
              <a:chOff x="0" y="0"/>
              <a:chExt cx="681152" cy="18302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81152" cy="183025"/>
              </a:xfrm>
              <a:custGeom>
                <a:avLst/>
                <a:gdLst/>
                <a:ahLst/>
                <a:cxnLst/>
                <a:rect r="r" b="b" t="t" l="l"/>
                <a:pathLst>
                  <a:path h="183025" w="681152">
                    <a:moveTo>
                      <a:pt x="91513" y="0"/>
                    </a:moveTo>
                    <a:lnTo>
                      <a:pt x="589639" y="0"/>
                    </a:lnTo>
                    <a:cubicBezTo>
                      <a:pt x="613910" y="0"/>
                      <a:pt x="637186" y="9641"/>
                      <a:pt x="654348" y="26803"/>
                    </a:cubicBezTo>
                    <a:cubicBezTo>
                      <a:pt x="671510" y="43965"/>
                      <a:pt x="681152" y="67242"/>
                      <a:pt x="681152" y="91513"/>
                    </a:cubicBezTo>
                    <a:lnTo>
                      <a:pt x="681152" y="91513"/>
                    </a:lnTo>
                    <a:cubicBezTo>
                      <a:pt x="681152" y="142054"/>
                      <a:pt x="640180" y="183025"/>
                      <a:pt x="589639" y="183025"/>
                    </a:cubicBezTo>
                    <a:lnTo>
                      <a:pt x="91513" y="183025"/>
                    </a:lnTo>
                    <a:cubicBezTo>
                      <a:pt x="67242" y="183025"/>
                      <a:pt x="43965" y="173384"/>
                      <a:pt x="26803" y="156222"/>
                    </a:cubicBezTo>
                    <a:cubicBezTo>
                      <a:pt x="9641" y="139060"/>
                      <a:pt x="0" y="115783"/>
                      <a:pt x="0" y="91513"/>
                    </a:cubicBezTo>
                    <a:lnTo>
                      <a:pt x="0" y="91513"/>
                    </a:lnTo>
                    <a:cubicBezTo>
                      <a:pt x="0" y="67242"/>
                      <a:pt x="9641" y="43965"/>
                      <a:pt x="26803" y="26803"/>
                    </a:cubicBezTo>
                    <a:cubicBezTo>
                      <a:pt x="43965" y="9641"/>
                      <a:pt x="67242" y="0"/>
                      <a:pt x="91513" y="0"/>
                    </a:cubicBezTo>
                    <a:close/>
                  </a:path>
                </a:pathLst>
              </a:custGeom>
              <a:solidFill>
                <a:srgbClr val="FF6B0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95250"/>
                <a:ext cx="681152" cy="2782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515882" y="-9525"/>
              <a:ext cx="2460307" cy="80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Amazingly Thick"/>
                  <a:ea typeface="Amazingly Thick"/>
                  <a:cs typeface="Amazingly Thick"/>
                  <a:sym typeface="Amazingly Thick"/>
                </a:rPr>
                <a:t>Ifeira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569181" y="1285186"/>
            <a:ext cx="7508638" cy="6603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Com o desenvolvimento acelerado da tecnologia nas últimas décadas, se iniciou o movimento de digitalização dos mais diversos setores econômicos. 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Para a grande maioria dos negócios, estar presente na internet passou a ser uma premissa para o sucesso, entretanto, o setor de feiras livres é, de fato, uma exceção à regra.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Tradicionalmente conhecidas por sua informalidade e forte ligação com as comunidades locais, essas feiras têm sido um pilar essencial na distribuição de produtos frescos e na promoção da agricultura familiar.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106142"/>
            <a:ext cx="18288000" cy="2180858"/>
          </a:xfrm>
          <a:prstGeom prst="rect">
            <a:avLst/>
          </a:prstGeom>
          <a:solidFill>
            <a:srgbClr val="EE47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0"/>
            <a:ext cx="7325923" cy="9258300"/>
            <a:chOff x="0" y="0"/>
            <a:chExt cx="9767897" cy="123444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19535" t="0" r="19535" b="0"/>
            <a:stretch>
              <a:fillRect/>
            </a:stretch>
          </p:blipFill>
          <p:spPr>
            <a:xfrm flipH="false" flipV="false">
              <a:off x="0" y="0"/>
              <a:ext cx="9767897" cy="12344400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9085249" y="885825"/>
            <a:ext cx="8174051" cy="152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EE56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Problema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85249" y="2692677"/>
            <a:ext cx="7878726" cy="4634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Os hábitos de consumo já não são mais os mesmos que anos atrás; hoje o consumidor se encontra cada dia mais digitalizado. Assim, o mercado das feiras livres se vê ameaçado, uma vez que não está sofrendo avanços tecnológicos e, por consequência, </a:t>
            </a: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perdendo a sua competitividade e relevância.</a:t>
            </a: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</a:t>
            </a: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Mas como modernizar um mercado tão tradicional de forma a adaptá-lo às transformações dos hábitos de consumo na sociedade contemporânea? Este é o desafio enfrentado pelo Ifeira.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260457"/>
            <a:ext cx="7610346" cy="4578743"/>
          </a:xfrm>
          <a:prstGeom prst="rect">
            <a:avLst/>
          </a:prstGeom>
          <a:solidFill>
            <a:srgbClr val="EE47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924027" y="4811516"/>
            <a:ext cx="5819692" cy="335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24"/>
              </a:lnSpc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O projeto Ifeira tem como principal objetivo o desenvolvimento de uma plataforma dedicada a otimizar as operações diárias dos feirantes e, ao mesmo passo, os conectar com os consumidores, assim aumentando a competitividade deste mercado.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9623300" y="4260457"/>
            <a:ext cx="7636000" cy="4578743"/>
          </a:xfrm>
          <a:prstGeom prst="rect">
            <a:avLst/>
          </a:prstGeom>
          <a:solidFill>
            <a:srgbClr val="FF6B00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0074735" y="4751191"/>
            <a:ext cx="6509535" cy="354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0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Estruturar digitalmente as principais operações diárias dos feirantes, como gestão de estoque e pedidos;</a:t>
            </a:r>
          </a:p>
          <a:p>
            <a:pPr algn="l">
              <a:lnSpc>
                <a:spcPts val="3099"/>
              </a:lnSpc>
            </a:pPr>
          </a:p>
          <a:p>
            <a:pPr algn="l" marL="539749" indent="-269875" lvl="1">
              <a:lnSpc>
                <a:spcPts val="30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Impulsionar a qualidade da experiência de compra dos consumidores através da digitalização, tendo em vista aspectos como o acesso à informação e conveniência.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85825"/>
            <a:ext cx="11629215" cy="290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EE56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Objetivos </a:t>
            </a:r>
          </a:p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EE56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Gerais e Específicos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673052" y="1076325"/>
            <a:ext cx="2586248" cy="694924"/>
            <a:chOff x="0" y="0"/>
            <a:chExt cx="3448331" cy="92656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448331" cy="926565"/>
              <a:chOff x="0" y="0"/>
              <a:chExt cx="681152" cy="18302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81152" cy="183025"/>
              </a:xfrm>
              <a:custGeom>
                <a:avLst/>
                <a:gdLst/>
                <a:ahLst/>
                <a:cxnLst/>
                <a:rect r="r" b="b" t="t" l="l"/>
                <a:pathLst>
                  <a:path h="183025" w="681152">
                    <a:moveTo>
                      <a:pt x="91513" y="0"/>
                    </a:moveTo>
                    <a:lnTo>
                      <a:pt x="589639" y="0"/>
                    </a:lnTo>
                    <a:cubicBezTo>
                      <a:pt x="613910" y="0"/>
                      <a:pt x="637186" y="9641"/>
                      <a:pt x="654348" y="26803"/>
                    </a:cubicBezTo>
                    <a:cubicBezTo>
                      <a:pt x="671510" y="43965"/>
                      <a:pt x="681152" y="67242"/>
                      <a:pt x="681152" y="91513"/>
                    </a:cubicBezTo>
                    <a:lnTo>
                      <a:pt x="681152" y="91513"/>
                    </a:lnTo>
                    <a:cubicBezTo>
                      <a:pt x="681152" y="142054"/>
                      <a:pt x="640180" y="183025"/>
                      <a:pt x="589639" y="183025"/>
                    </a:cubicBezTo>
                    <a:lnTo>
                      <a:pt x="91513" y="183025"/>
                    </a:lnTo>
                    <a:cubicBezTo>
                      <a:pt x="67242" y="183025"/>
                      <a:pt x="43965" y="173384"/>
                      <a:pt x="26803" y="156222"/>
                    </a:cubicBezTo>
                    <a:cubicBezTo>
                      <a:pt x="9641" y="139060"/>
                      <a:pt x="0" y="115783"/>
                      <a:pt x="0" y="91513"/>
                    </a:cubicBezTo>
                    <a:lnTo>
                      <a:pt x="0" y="91513"/>
                    </a:lnTo>
                    <a:cubicBezTo>
                      <a:pt x="0" y="67242"/>
                      <a:pt x="9641" y="43965"/>
                      <a:pt x="26803" y="26803"/>
                    </a:cubicBezTo>
                    <a:cubicBezTo>
                      <a:pt x="43965" y="9641"/>
                      <a:pt x="67242" y="0"/>
                      <a:pt x="91513" y="0"/>
                    </a:cubicBezTo>
                    <a:close/>
                  </a:path>
                </a:pathLst>
              </a:custGeom>
              <a:solidFill>
                <a:srgbClr val="FF6B0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95250"/>
                <a:ext cx="681152" cy="2782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515882" y="-9525"/>
              <a:ext cx="2460307" cy="80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Amazingly Thick"/>
                  <a:ea typeface="Amazingly Thick"/>
                  <a:cs typeface="Amazingly Thick"/>
                  <a:sym typeface="Amazingly Thick"/>
                </a:rPr>
                <a:t>Ifeira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73092"/>
            <a:ext cx="18288000" cy="4595121"/>
          </a:xfrm>
          <a:prstGeom prst="rect">
            <a:avLst/>
          </a:prstGeom>
          <a:solidFill>
            <a:srgbClr val="EE47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523341"/>
            <a:ext cx="12886835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Solução apresentada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010150"/>
            <a:ext cx="16230600" cy="347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Tendo em vista o problema apresentado, o Ifeira surge com a proposta de auxiliar, através da tecnologia, os feirantes que, em sua maioria, atuam como produtores e comerciantes de seus próprios produtos. Com a introdução do Ifeira no cotidiano dos feirantes, visa-se os auxiliar em três frentes, sendo elas:</a:t>
            </a:r>
          </a:p>
          <a:p>
            <a:pPr algn="ctr">
              <a:lnSpc>
                <a:spcPts val="3949"/>
              </a:lnSpc>
            </a:pPr>
          </a:p>
          <a:p>
            <a:pPr algn="l" marL="539749" indent="-269875" lvl="1">
              <a:lnSpc>
                <a:spcPts val="39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Gerenciamento de estoque</a:t>
            </a:r>
          </a:p>
          <a:p>
            <a:pPr algn="l" marL="539749" indent="-269875" lvl="1">
              <a:lnSpc>
                <a:spcPts val="39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Registro das vendas</a:t>
            </a:r>
          </a:p>
          <a:p>
            <a:pPr algn="l" marL="539749" indent="-269875" lvl="1">
              <a:lnSpc>
                <a:spcPts val="39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Comunicação com o cliente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4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507106"/>
            <a:ext cx="7530723" cy="6052819"/>
          </a:xfrm>
          <a:custGeom>
            <a:avLst/>
            <a:gdLst/>
            <a:ahLst/>
            <a:cxnLst/>
            <a:rect r="r" b="b" t="t" l="l"/>
            <a:pathLst>
              <a:path h="6052819" w="7530723">
                <a:moveTo>
                  <a:pt x="0" y="0"/>
                </a:moveTo>
                <a:lnTo>
                  <a:pt x="7530723" y="0"/>
                </a:lnTo>
                <a:lnTo>
                  <a:pt x="7530723" y="6052819"/>
                </a:lnTo>
                <a:lnTo>
                  <a:pt x="0" y="60528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81828" y="1177667"/>
            <a:ext cx="8622728" cy="4658880"/>
          </a:xfrm>
          <a:custGeom>
            <a:avLst/>
            <a:gdLst/>
            <a:ahLst/>
            <a:cxnLst/>
            <a:rect r="r" b="b" t="t" l="l"/>
            <a:pathLst>
              <a:path h="4658880" w="8622728">
                <a:moveTo>
                  <a:pt x="0" y="0"/>
                </a:moveTo>
                <a:lnTo>
                  <a:pt x="8622728" y="0"/>
                </a:lnTo>
                <a:lnTo>
                  <a:pt x="8622728" y="4658879"/>
                </a:lnTo>
                <a:lnTo>
                  <a:pt x="0" y="46588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95350"/>
            <a:ext cx="7327778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Modelo TO BE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781828" y="6006610"/>
            <a:ext cx="8622728" cy="3553315"/>
          </a:xfrm>
          <a:custGeom>
            <a:avLst/>
            <a:gdLst/>
            <a:ahLst/>
            <a:cxnLst/>
            <a:rect r="r" b="b" t="t" l="l"/>
            <a:pathLst>
              <a:path h="3553315" w="8622728">
                <a:moveTo>
                  <a:pt x="0" y="0"/>
                </a:moveTo>
                <a:lnTo>
                  <a:pt x="8622728" y="0"/>
                </a:lnTo>
                <a:lnTo>
                  <a:pt x="8622728" y="3553315"/>
                </a:lnTo>
                <a:lnTo>
                  <a:pt x="0" y="3553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74" r="-3704" b="-1274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4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57171" y="3855404"/>
            <a:ext cx="11773658" cy="5402896"/>
          </a:xfrm>
          <a:custGeom>
            <a:avLst/>
            <a:gdLst/>
            <a:ahLst/>
            <a:cxnLst/>
            <a:rect r="r" b="b" t="t" l="l"/>
            <a:pathLst>
              <a:path h="5402896" w="11773658">
                <a:moveTo>
                  <a:pt x="0" y="0"/>
                </a:moveTo>
                <a:lnTo>
                  <a:pt x="11773658" y="0"/>
                </a:lnTo>
                <a:lnTo>
                  <a:pt x="11773658" y="5402896"/>
                </a:lnTo>
                <a:lnTo>
                  <a:pt x="0" y="5402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4875"/>
            <a:ext cx="15580102" cy="240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DER - Diagrama de Entidades e Relacionamentos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337226"/>
            <a:ext cx="5814607" cy="4383262"/>
          </a:xfrm>
          <a:prstGeom prst="rect">
            <a:avLst/>
          </a:prstGeom>
          <a:solidFill>
            <a:srgbClr val="EE47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4673052" y="1076325"/>
            <a:ext cx="2586248" cy="694924"/>
            <a:chOff x="0" y="0"/>
            <a:chExt cx="3448331" cy="92656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448331" cy="926565"/>
              <a:chOff x="0" y="0"/>
              <a:chExt cx="681152" cy="18302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81152" cy="183025"/>
              </a:xfrm>
              <a:custGeom>
                <a:avLst/>
                <a:gdLst/>
                <a:ahLst/>
                <a:cxnLst/>
                <a:rect r="r" b="b" t="t" l="l"/>
                <a:pathLst>
                  <a:path h="183025" w="681152">
                    <a:moveTo>
                      <a:pt x="91513" y="0"/>
                    </a:moveTo>
                    <a:lnTo>
                      <a:pt x="589639" y="0"/>
                    </a:lnTo>
                    <a:cubicBezTo>
                      <a:pt x="613910" y="0"/>
                      <a:pt x="637186" y="9641"/>
                      <a:pt x="654348" y="26803"/>
                    </a:cubicBezTo>
                    <a:cubicBezTo>
                      <a:pt x="671510" y="43965"/>
                      <a:pt x="681152" y="67242"/>
                      <a:pt x="681152" y="91513"/>
                    </a:cubicBezTo>
                    <a:lnTo>
                      <a:pt x="681152" y="91513"/>
                    </a:lnTo>
                    <a:cubicBezTo>
                      <a:pt x="681152" y="142054"/>
                      <a:pt x="640180" y="183025"/>
                      <a:pt x="589639" y="183025"/>
                    </a:cubicBezTo>
                    <a:lnTo>
                      <a:pt x="91513" y="183025"/>
                    </a:lnTo>
                    <a:cubicBezTo>
                      <a:pt x="67242" y="183025"/>
                      <a:pt x="43965" y="173384"/>
                      <a:pt x="26803" y="156222"/>
                    </a:cubicBezTo>
                    <a:cubicBezTo>
                      <a:pt x="9641" y="139060"/>
                      <a:pt x="0" y="115783"/>
                      <a:pt x="0" y="91513"/>
                    </a:cubicBezTo>
                    <a:lnTo>
                      <a:pt x="0" y="91513"/>
                    </a:lnTo>
                    <a:cubicBezTo>
                      <a:pt x="0" y="67242"/>
                      <a:pt x="9641" y="43965"/>
                      <a:pt x="26803" y="26803"/>
                    </a:cubicBezTo>
                    <a:cubicBezTo>
                      <a:pt x="43965" y="9641"/>
                      <a:pt x="67242" y="0"/>
                      <a:pt x="91513" y="0"/>
                    </a:cubicBezTo>
                    <a:close/>
                  </a:path>
                </a:pathLst>
              </a:custGeom>
              <a:solidFill>
                <a:srgbClr val="FF6B0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0"/>
                <a:ext cx="681152" cy="2782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515882" y="-9525"/>
              <a:ext cx="2460307" cy="80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Amazingly Thick"/>
                  <a:ea typeface="Amazingly Thick"/>
                  <a:cs typeface="Amazingly Thick"/>
                  <a:sym typeface="Amazingly Thick"/>
                </a:rPr>
                <a:t>Ifeira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63177" y="4756915"/>
            <a:ext cx="4945653" cy="342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Pedidos Presenciais X</a:t>
            </a:r>
          </a:p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Pedidos feitos através da plataforma</a:t>
            </a:r>
          </a:p>
          <a:p>
            <a:pPr algn="ctr">
              <a:lnSpc>
                <a:spcPts val="3600"/>
              </a:lnSpc>
            </a:pPr>
          </a:p>
          <a:p>
            <a:pPr algn="ctr" marL="0" indent="0" lvl="0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Para realizar um comparativo, identificar qual o principal canal de venda do feirante e a evolução dos pedidos via plataforma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85825"/>
            <a:ext cx="11629215" cy="290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EE56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Indicadores de Desempenho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12508155" y="4285012"/>
            <a:ext cx="4329794" cy="4429957"/>
          </a:xfrm>
          <a:prstGeom prst="rect">
            <a:avLst/>
          </a:prstGeom>
          <a:solidFill>
            <a:srgbClr val="EE4700"/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12822678" y="4751396"/>
            <a:ext cx="3700746" cy="342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Taxa de Frequência de Compra</a:t>
            </a:r>
            <a:r>
              <a:rPr lang="en-US" sz="3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 </a:t>
            </a:r>
          </a:p>
          <a:p>
            <a:pPr algn="ctr">
              <a:lnSpc>
                <a:spcPts val="3600"/>
              </a:lnSpc>
            </a:pPr>
          </a:p>
          <a:p>
            <a:pPr algn="ctr" marL="0" indent="0" lvl="0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Para acompanhar a média de compras por cliente em determinado período.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7452985" y="4290532"/>
            <a:ext cx="4445491" cy="4429957"/>
          </a:xfrm>
          <a:prstGeom prst="rect">
            <a:avLst/>
          </a:prstGeom>
          <a:solidFill>
            <a:srgbClr val="FF6B00"/>
          </a:solidFill>
        </p:spPr>
      </p:sp>
      <p:sp>
        <p:nvSpPr>
          <p:cNvPr name="TextBox 14" id="14"/>
          <p:cNvSpPr txBox="true"/>
          <p:nvPr/>
        </p:nvSpPr>
        <p:spPr>
          <a:xfrm rot="0">
            <a:off x="7941718" y="4756915"/>
            <a:ext cx="3468025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Taxa de Novos Cadastros</a:t>
            </a:r>
          </a:p>
          <a:p>
            <a:pPr algn="ctr">
              <a:lnSpc>
                <a:spcPts val="3600"/>
              </a:lnSpc>
            </a:pPr>
          </a:p>
          <a:p>
            <a:pPr algn="ctr" marL="0" indent="0" lvl="0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Para acompanhar o número de clientes que chegam através da plataforma, compreendendo o alcance do feirante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DAGVp_EnUGc</dc:identifier>
  <dcterms:modified xsi:type="dcterms:W3CDTF">2011-08-01T06:04:30Z</dcterms:modified>
  <cp:revision>1</cp:revision>
  <dc:title>Ifeira - Apresentação</dc:title>
</cp:coreProperties>
</file>