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24"/>
  </p:notesMasterIdLst>
  <p:sldIdLst>
    <p:sldId id="256" r:id="rId5"/>
    <p:sldId id="283" r:id="rId6"/>
    <p:sldId id="258" r:id="rId7"/>
    <p:sldId id="290" r:id="rId8"/>
    <p:sldId id="268" r:id="rId9"/>
    <p:sldId id="264" r:id="rId10"/>
    <p:sldId id="259" r:id="rId11"/>
    <p:sldId id="270" r:id="rId12"/>
    <p:sldId id="281" r:id="rId13"/>
    <p:sldId id="282" r:id="rId14"/>
    <p:sldId id="269" r:id="rId15"/>
    <p:sldId id="285" r:id="rId16"/>
    <p:sldId id="272" r:id="rId17"/>
    <p:sldId id="291" r:id="rId18"/>
    <p:sldId id="287" r:id="rId19"/>
    <p:sldId id="286" r:id="rId20"/>
    <p:sldId id="288" r:id="rId21"/>
    <p:sldId id="289" r:id="rId22"/>
    <p:sldId id="292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86BCE-F276-97D6-4A7F-F8DEF741FA9B}" v="330" dt="2024-12-08T20:51:51.170"/>
    <p1510:client id="{5224DD97-2599-0FD0-7CC0-0860025C84F3}" v="128" dt="2024-12-08T15:40:32.257"/>
    <p1510:client id="{A4943BB0-2C8E-4606-91C8-F383D0E6174A}" v="3" dt="2024-12-08T11:58:51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DE1E6-6CB4-434D-BC95-2C171949D1DB}" type="datetimeFigureOut">
              <a:rPr lang="pt-BR" smtClean="0"/>
              <a:t>08/12/2024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B5CD-E4D4-439C-8C56-46F362E5C2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25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0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principal missão para gamificação deste processo era receber uma peça para manutenção do Setor de Fiação. Para receber esta peça foi necessário o envolvimento de quatro participantes cada um de um setor diferente, setor de Contabilidade, setor de logística, setor financeiro e Compras. O participante do setor de </a:t>
            </a:r>
            <a:r>
              <a:rPr lang="pt-BR" err="1"/>
              <a:t>logisitca</a:t>
            </a:r>
            <a:r>
              <a:rPr lang="pt-BR"/>
              <a:t> tinha conhecimento  era o único que tinha conhecimento de todo o processo e seria o intermediador  com o despachante aduaneiro.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9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Google </a:t>
            </a:r>
            <a:r>
              <a:rPr lang="pt-BR" err="1"/>
              <a:t>Forms</a:t>
            </a:r>
            <a:r>
              <a:rPr lang="pt-BR"/>
              <a:t> é um aplicativo fácil de utilizar onde cada jogador pode acessar diretamente do Google, basta criar uma conta no </a:t>
            </a:r>
            <a:r>
              <a:rPr lang="pt-BR" err="1"/>
              <a:t>g-mail</a:t>
            </a:r>
            <a:r>
              <a:rPr lang="pt-BR"/>
              <a:t>. </a:t>
            </a:r>
          </a:p>
          <a:p>
            <a:r>
              <a:rPr lang="pt-BR"/>
              <a:t>Como no </a:t>
            </a:r>
            <a:r>
              <a:rPr lang="pt-BR" err="1"/>
              <a:t>Duaolingo</a:t>
            </a:r>
            <a:r>
              <a:rPr lang="pt-BR"/>
              <a:t>, os avatares podem ou não serem criados, de acordo com a preferência de cada um, em suas respectivas contas do </a:t>
            </a:r>
            <a:r>
              <a:rPr lang="pt-BR" err="1"/>
              <a:t>g-mail</a:t>
            </a:r>
            <a:r>
              <a:rPr lang="pt-BR"/>
              <a:t>.</a:t>
            </a:r>
          </a:p>
          <a:p>
            <a:r>
              <a:rPr lang="pt-BR"/>
              <a:t>Ganharam um curso de introdução a importação na </a:t>
            </a:r>
            <a:r>
              <a:rPr lang="pt-BR" err="1"/>
              <a:t>Afuaneiras</a:t>
            </a:r>
            <a:endParaRPr lang="pt-BR"/>
          </a:p>
          <a:p>
            <a:r>
              <a:rPr lang="pt-BR"/>
              <a:t>Aprendizado </a:t>
            </a:r>
            <a:r>
              <a:rPr lang="pt-BR" err="1"/>
              <a:t>contínio</a:t>
            </a:r>
            <a:r>
              <a:rPr lang="pt-BR"/>
              <a:t> 5 min, acompanhar a fluência.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9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6639-86D2-2887-BFD5-B232D140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DF0D6C-C491-D26D-657C-19F58A31F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A1E1A3-23C9-4423-FFD0-A8038439D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Forms</a:t>
            </a:r>
            <a:r>
              <a:rPr lang="pt-BR" dirty="0"/>
              <a:t> é um aplicativo fácil de utilizar onde cada jogador pode acessar diretamente do Google, basta criar uma conta no </a:t>
            </a:r>
            <a:r>
              <a:rPr lang="pt-BR" dirty="0" err="1"/>
              <a:t>g-mail</a:t>
            </a:r>
            <a:r>
              <a:rPr lang="pt-BR" dirty="0"/>
              <a:t>. </a:t>
            </a:r>
          </a:p>
          <a:p>
            <a:r>
              <a:rPr lang="pt-BR" dirty="0"/>
              <a:t>Como no </a:t>
            </a:r>
            <a:r>
              <a:rPr lang="pt-BR" dirty="0" err="1"/>
              <a:t>Duaolingo</a:t>
            </a:r>
            <a:r>
              <a:rPr lang="pt-BR" dirty="0"/>
              <a:t>, os avatares podem ou não serem criados, de acordo com a preferência de cada um, em suas respectivas contas do </a:t>
            </a:r>
            <a:r>
              <a:rPr lang="pt-BR" dirty="0" err="1"/>
              <a:t>g-mail</a:t>
            </a:r>
            <a:r>
              <a:rPr lang="pt-BR" dirty="0"/>
              <a:t>.</a:t>
            </a:r>
          </a:p>
          <a:p>
            <a:r>
              <a:rPr lang="pt-BR" dirty="0"/>
              <a:t>Ganharam um curso de introdução a importação na </a:t>
            </a:r>
            <a:r>
              <a:rPr lang="pt-BR" dirty="0" err="1"/>
              <a:t>Afuaneiras</a:t>
            </a:r>
            <a:endParaRPr lang="pt-BR" dirty="0"/>
          </a:p>
          <a:p>
            <a:r>
              <a:rPr lang="pt-BR" dirty="0"/>
              <a:t>Aprendizado </a:t>
            </a:r>
            <a:r>
              <a:rPr lang="pt-BR" dirty="0" err="1"/>
              <a:t>contínio</a:t>
            </a:r>
            <a:r>
              <a:rPr lang="pt-BR" dirty="0"/>
              <a:t> 5 min, acompanhar a fluência.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54E647-1D82-6D7D-3857-240A3548D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2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BF929-3E0D-056D-129C-D362F01B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8D6727-70E0-E9FF-F6BE-0D991DFE7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AFA7CD-1F44-F750-8BD7-140F74700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Forms</a:t>
            </a:r>
            <a:r>
              <a:rPr lang="pt-BR" dirty="0"/>
              <a:t> é um aplicativo fácil de utilizar onde cada jogador pode acessar diretamente do Google, basta criar uma conta no </a:t>
            </a:r>
            <a:r>
              <a:rPr lang="pt-BR" dirty="0" err="1"/>
              <a:t>g-mail</a:t>
            </a:r>
            <a:r>
              <a:rPr lang="pt-BR" dirty="0"/>
              <a:t>. </a:t>
            </a:r>
          </a:p>
          <a:p>
            <a:r>
              <a:rPr lang="pt-BR" dirty="0"/>
              <a:t>Como no </a:t>
            </a:r>
            <a:r>
              <a:rPr lang="pt-BR" dirty="0" err="1"/>
              <a:t>Duaolingo</a:t>
            </a:r>
            <a:r>
              <a:rPr lang="pt-BR" dirty="0"/>
              <a:t>, os avatares podem ou não serem criados, de acordo com a preferência de cada um, em suas respectivas contas do </a:t>
            </a:r>
            <a:r>
              <a:rPr lang="pt-BR" dirty="0" err="1"/>
              <a:t>g-mail</a:t>
            </a:r>
            <a:r>
              <a:rPr lang="pt-BR" dirty="0"/>
              <a:t>.</a:t>
            </a:r>
          </a:p>
          <a:p>
            <a:r>
              <a:rPr lang="pt-BR" dirty="0"/>
              <a:t>Ganharam um curso de introdução a importação na </a:t>
            </a:r>
            <a:r>
              <a:rPr lang="pt-BR" dirty="0" err="1"/>
              <a:t>Afuaneiras</a:t>
            </a:r>
            <a:endParaRPr lang="pt-BR" dirty="0"/>
          </a:p>
          <a:p>
            <a:r>
              <a:rPr lang="pt-BR" dirty="0"/>
              <a:t>Aprendizado </a:t>
            </a:r>
            <a:r>
              <a:rPr lang="pt-BR" dirty="0" err="1"/>
              <a:t>contínio</a:t>
            </a:r>
            <a:r>
              <a:rPr lang="pt-BR" dirty="0"/>
              <a:t> 5 min, acompanhar a fluência.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804DA-4136-2B6D-51C0-98E140434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6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33CE-F4D3-5934-26F1-D9B2DF3ED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58D3035-8B46-C648-E773-98876818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10CDA7-C77B-A2C3-F988-38C5585CD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Forms</a:t>
            </a:r>
            <a:r>
              <a:rPr lang="pt-BR" dirty="0"/>
              <a:t> é um aplicativo fácil de utilizar onde cada jogador pode acessar diretamente do Google, basta criar uma conta no </a:t>
            </a:r>
            <a:r>
              <a:rPr lang="pt-BR" dirty="0" err="1"/>
              <a:t>g-mail</a:t>
            </a:r>
            <a:r>
              <a:rPr lang="pt-BR" dirty="0"/>
              <a:t>. </a:t>
            </a:r>
          </a:p>
          <a:p>
            <a:r>
              <a:rPr lang="pt-BR" dirty="0"/>
              <a:t>Como no </a:t>
            </a:r>
            <a:r>
              <a:rPr lang="pt-BR" dirty="0" err="1"/>
              <a:t>Duaolingo</a:t>
            </a:r>
            <a:r>
              <a:rPr lang="pt-BR" dirty="0"/>
              <a:t>, os avatares podem ou não serem criados, de acordo com a preferência de cada um, em suas respectivas contas do </a:t>
            </a:r>
            <a:r>
              <a:rPr lang="pt-BR" dirty="0" err="1"/>
              <a:t>g-mail</a:t>
            </a:r>
            <a:r>
              <a:rPr lang="pt-BR" dirty="0"/>
              <a:t>.</a:t>
            </a:r>
          </a:p>
          <a:p>
            <a:r>
              <a:rPr lang="pt-BR" dirty="0"/>
              <a:t>Ganharam um curso de introdução a importação na </a:t>
            </a:r>
            <a:r>
              <a:rPr lang="pt-BR" dirty="0" err="1"/>
              <a:t>Afuaneiras</a:t>
            </a:r>
            <a:endParaRPr lang="pt-BR" dirty="0"/>
          </a:p>
          <a:p>
            <a:r>
              <a:rPr lang="pt-BR" dirty="0"/>
              <a:t>Aprendizado </a:t>
            </a:r>
            <a:r>
              <a:rPr lang="pt-BR" dirty="0" err="1"/>
              <a:t>contínio</a:t>
            </a:r>
            <a:r>
              <a:rPr lang="pt-BR" dirty="0"/>
              <a:t> 5 min, acompanhar a fluência.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2D4665-A12E-E59E-838F-876D5E701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503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0F-AD97-CAEE-059B-F2CD7D12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2C337B-9367-D317-B43F-DB479CECE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CF3F7-59D3-775F-B068-CE7251F76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Forms</a:t>
            </a:r>
            <a:r>
              <a:rPr lang="pt-BR" dirty="0"/>
              <a:t> é um aplicativo fácil de utilizar onde cada jogador pode acessar diretamente do Google, basta criar uma conta no </a:t>
            </a:r>
            <a:r>
              <a:rPr lang="pt-BR" dirty="0" err="1"/>
              <a:t>g-mail</a:t>
            </a:r>
            <a:r>
              <a:rPr lang="pt-BR" dirty="0"/>
              <a:t>. </a:t>
            </a:r>
          </a:p>
          <a:p>
            <a:r>
              <a:rPr lang="pt-BR" dirty="0"/>
              <a:t>Como no </a:t>
            </a:r>
            <a:r>
              <a:rPr lang="pt-BR" dirty="0" err="1"/>
              <a:t>Duaolingo</a:t>
            </a:r>
            <a:r>
              <a:rPr lang="pt-BR" dirty="0"/>
              <a:t>, os avatares podem ou não serem criados, de acordo com a preferência de cada um, em suas respectivas contas do </a:t>
            </a:r>
            <a:r>
              <a:rPr lang="pt-BR" dirty="0" err="1"/>
              <a:t>g-mail</a:t>
            </a:r>
            <a:r>
              <a:rPr lang="pt-BR" dirty="0"/>
              <a:t>.</a:t>
            </a:r>
          </a:p>
          <a:p>
            <a:r>
              <a:rPr lang="pt-BR" dirty="0"/>
              <a:t>Ganharam um curso de introdução a importação na </a:t>
            </a:r>
            <a:r>
              <a:rPr lang="pt-BR" dirty="0" err="1"/>
              <a:t>Afuaneiras</a:t>
            </a:r>
            <a:endParaRPr lang="pt-BR" dirty="0"/>
          </a:p>
          <a:p>
            <a:r>
              <a:rPr lang="pt-BR" dirty="0"/>
              <a:t>Aprendizado </a:t>
            </a:r>
            <a:r>
              <a:rPr lang="pt-BR" dirty="0" err="1"/>
              <a:t>contínio</a:t>
            </a:r>
            <a:r>
              <a:rPr lang="pt-BR" dirty="0"/>
              <a:t> 5 min, acompanhar a fluência.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E6D5EA-E931-5491-E2AC-D4010F1F9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52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0F-AD97-CAEE-059B-F2CD7D12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2C337B-9367-D317-B43F-DB479CECE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CF3F7-59D3-775F-B068-CE7251F76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Forms</a:t>
            </a:r>
            <a:r>
              <a:rPr lang="pt-BR" dirty="0"/>
              <a:t> é um aplicativo fácil de utilizar onde cada jogador pode acessar diretamente do Google, basta criar uma conta no </a:t>
            </a:r>
            <a:r>
              <a:rPr lang="pt-BR" dirty="0" err="1"/>
              <a:t>g-mail</a:t>
            </a:r>
            <a:r>
              <a:rPr lang="pt-BR" dirty="0"/>
              <a:t>. </a:t>
            </a:r>
          </a:p>
          <a:p>
            <a:r>
              <a:rPr lang="pt-BR" dirty="0"/>
              <a:t>Como no </a:t>
            </a:r>
            <a:r>
              <a:rPr lang="pt-BR" dirty="0" err="1"/>
              <a:t>Duaolingo</a:t>
            </a:r>
            <a:r>
              <a:rPr lang="pt-BR" dirty="0"/>
              <a:t>, os avatares podem ou não serem criados, de acordo com a preferência de cada um, em suas respectivas contas do </a:t>
            </a:r>
            <a:r>
              <a:rPr lang="pt-BR" dirty="0" err="1"/>
              <a:t>g-mail</a:t>
            </a:r>
            <a:r>
              <a:rPr lang="pt-BR" dirty="0"/>
              <a:t>.</a:t>
            </a:r>
          </a:p>
          <a:p>
            <a:r>
              <a:rPr lang="pt-BR" dirty="0"/>
              <a:t>Ganharam um curso de introdução a importação na </a:t>
            </a:r>
            <a:r>
              <a:rPr lang="pt-BR" dirty="0" err="1"/>
              <a:t>Afuaneiras</a:t>
            </a:r>
            <a:endParaRPr lang="pt-BR" dirty="0"/>
          </a:p>
          <a:p>
            <a:r>
              <a:rPr lang="pt-BR" dirty="0"/>
              <a:t>Aprendizado </a:t>
            </a:r>
            <a:r>
              <a:rPr lang="pt-BR" dirty="0" err="1"/>
              <a:t>contínio</a:t>
            </a:r>
            <a:r>
              <a:rPr lang="pt-BR" dirty="0"/>
              <a:t> 5 min, acompanhar a fluência.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E6D5EA-E931-5491-E2AC-D4010F1F9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4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87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3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Gamificação vem como um facilitador no processo, pois quando utilizamos a dinâmicas dos jogos e levamos um ambiente lúdico cria um interesse que gera um crescimento nos conhecimentos e consequentemente na produção.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9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principal missão para gamificação deste processo era receber uma peça para manutenção do Setor de Fiação. Para receber esta peça foi necessário o envolvimento de quatro participantes cada um de um setor diferente, setor de Contabilidade, setor de logística, setor financeiro e Compras. O participante do setor de </a:t>
            </a:r>
            <a:r>
              <a:rPr lang="pt-BR" err="1"/>
              <a:t>logisitca</a:t>
            </a:r>
            <a:r>
              <a:rPr lang="pt-BR"/>
              <a:t> tinha conhecimento  era o único que tinha conhecimento de todo o processo e seria o intermediador  com o despachante aduaneiro.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6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principal missão para gamificação deste processo era receber uma peça para manutenção do Setor de Fiação. Para receber esta peça foi necessário o envolvimento de quatro participantes cada um de um setor diferente, setor de Contabilidade, setor de logística, setor financeiro e Compras. O participante do setor de </a:t>
            </a:r>
            <a:r>
              <a:rPr lang="pt-BR" err="1"/>
              <a:t>logisitca</a:t>
            </a:r>
            <a:r>
              <a:rPr lang="pt-BR"/>
              <a:t> tinha conhecimento  era o único que tinha conhecimento de todo o processo e seria o intermediador  com o despachante aduaneiro.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8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principal missão para gamificação deste processo era receber uma peça para manutenção do Setor de Fiação. Para receber esta peça foi necessário o envolvimento de quatro participantes cada um de um setor diferente, setor de Contabilidade, setor de logística, setor financeiro e Compras. O participante do setor de </a:t>
            </a:r>
            <a:r>
              <a:rPr lang="pt-BR" err="1"/>
              <a:t>logisitca</a:t>
            </a:r>
            <a:r>
              <a:rPr lang="pt-BR"/>
              <a:t> tinha conhecimento  era o único que tinha conhecimento de todo o processo e seria o intermediador  com o despachante aduaneiro.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2B5CD-E4D4-439C-8C56-46F362E5C23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4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457-4597-4C0A-BDD2-FF3757F6873F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0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57CA-A5E3-44C1-A3F9-BC835707EC66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4F46-AA13-418E-AEA0-DC87829E9A43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47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829C-F6D6-4129-AA9C-3A631250B123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8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B95-67BD-41EB-95B0-F060B89C5D28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6C87-17F7-4B89-82A2-8C18F0E2B412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C9E5-F921-4B89-8E7E-88170E9D051E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52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7C3B-0687-4F51-9BF4-20D1B8886F18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6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F7BD-5676-4029-81F9-4F66569D05FE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2227-41E2-4586-8BAB-B89374CC57F3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4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50AE-0A34-4DC3-AB1A-EC5987AAA27C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5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7B0-D384-4959-8A9C-86B3413F3454}" type="datetime1">
              <a:rPr lang="pt-BR" smtClean="0"/>
              <a:t>08/12/2024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71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34BE-53DE-43A3-BBB1-6A6124CBBCD0}" type="datetime1">
              <a:rPr lang="pt-BR" smtClean="0"/>
              <a:t>08/12/2024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924E-3746-49CE-B1DC-E7EEAD743F5C}" type="datetime1">
              <a:rPr lang="pt-BR" smtClean="0"/>
              <a:t>08/12/2024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94FC-4833-434B-B084-AFCC7DAB173D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8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6478-31FD-4F2C-847E-58D4DD8C4C36}" type="datetime1">
              <a:rPr lang="pt-BR" smtClean="0"/>
              <a:t>08/12/2024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0118-F6C8-4B46-9621-E0C3A850ADE8}" type="datetime1">
              <a:rPr lang="pt-BR" smtClean="0"/>
              <a:t>08/12/2024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B33E40-367A-4395-B70E-40A1DD0623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7FC7BB-B534-44CB-9937-EF2379BC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227" y="972446"/>
            <a:ext cx="7108097" cy="1837349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>
                <a:solidFill>
                  <a:srgbClr val="3B3835"/>
                </a:solidFill>
                <a:effectLst/>
                <a:latin typeface="Arial"/>
                <a:cs typeface="Arial"/>
              </a:rPr>
              <a:t> </a:t>
            </a:r>
            <a:r>
              <a:rPr lang="pt-BR" sz="2000" b="0" i="0">
                <a:solidFill>
                  <a:srgbClr val="3B3835"/>
                </a:solidFill>
                <a:effectLst/>
                <a:latin typeface="Century Gothic"/>
                <a:cs typeface="Arial"/>
              </a:rPr>
              <a:t>PONTIFÍCIA UNIVERSIDADE CATÓLICA DE MINAS GERAIS</a:t>
            </a:r>
            <a:br>
              <a:rPr lang="pt-BR" sz="800" b="0" i="0">
                <a:effectLst/>
                <a:latin typeface="Helvetica Neue"/>
              </a:rPr>
            </a:br>
            <a:endParaRPr lang="pt-BR" sz="16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F9BFF50-CFD9-4C79-9A8B-66BFD7DC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888" y="3429114"/>
            <a:ext cx="7383115" cy="215538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chemeClr val="tx2"/>
                </a:solidFill>
                <a:latin typeface="Century Gothic"/>
                <a:cs typeface="Arial"/>
              </a:rPr>
              <a:t>PROJETO DE ARQUITETURA DE SISTEMAS DISTRIBUIDOS</a:t>
            </a:r>
          </a:p>
          <a:p>
            <a:pPr marL="0" indent="0" algn="ctr">
              <a:buNone/>
            </a:pPr>
            <a:endParaRPr lang="pt-BR" sz="1600" b="1">
              <a:solidFill>
                <a:schemeClr val="tx2"/>
              </a:solidFill>
              <a:latin typeface="Century Gothic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1600" dirty="0">
                <a:solidFill>
                  <a:schemeClr val="tx2"/>
                </a:solidFill>
                <a:latin typeface="Century Gothic"/>
                <a:cs typeface="Arial"/>
              </a:rPr>
              <a:t>Trabalho de Conclusão - 6º Eixo - Curso Sistemas de Informação</a:t>
            </a:r>
          </a:p>
          <a:p>
            <a:pPr marL="0" indent="0" algn="ctr">
              <a:buNone/>
            </a:pPr>
            <a:r>
              <a:rPr lang="pt-BR" sz="1600" dirty="0">
                <a:solidFill>
                  <a:schemeClr val="tx2"/>
                </a:solidFill>
                <a:latin typeface="Century Gothic"/>
                <a:cs typeface="Arial"/>
              </a:rPr>
              <a:t>Alunos: Efraim, Lucélia, </a:t>
            </a:r>
            <a:r>
              <a:rPr lang="pt-BR" sz="1600" dirty="0" err="1">
                <a:solidFill>
                  <a:schemeClr val="tx2"/>
                </a:solidFill>
                <a:latin typeface="Century Gothic"/>
                <a:cs typeface="Arial"/>
              </a:rPr>
              <a:t>Mayderson</a:t>
            </a:r>
            <a:r>
              <a:rPr lang="pt-BR" sz="1600" dirty="0">
                <a:solidFill>
                  <a:schemeClr val="tx2"/>
                </a:solidFill>
                <a:latin typeface="Century Gothic"/>
                <a:cs typeface="Arial"/>
              </a:rPr>
              <a:t>, Marcelo e Yuri</a:t>
            </a:r>
            <a:endParaRPr lang="pt-BR" sz="1600" dirty="0">
              <a:solidFill>
                <a:schemeClr val="tx2"/>
              </a:solidFill>
              <a:latin typeface="Century Gothic"/>
            </a:endParaRPr>
          </a:p>
          <a:p>
            <a:pPr marL="0" indent="0" algn="ctr">
              <a:buNone/>
            </a:pPr>
            <a:r>
              <a:rPr lang="pt-BR" sz="1600" dirty="0">
                <a:solidFill>
                  <a:schemeClr val="tx2"/>
                </a:solidFill>
                <a:latin typeface="Century Gothic"/>
                <a:cs typeface="Arial"/>
              </a:rPr>
              <a:t> 09 de dezembro de 2024</a:t>
            </a:r>
          </a:p>
          <a:p>
            <a:pPr marL="0" indent="0">
              <a:buNone/>
            </a:pPr>
            <a:endParaRPr lang="pt-BR" sz="16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UC Minas - Home | Facebook">
            <a:extLst>
              <a:ext uri="{FF2B5EF4-FFF2-40B4-BE49-F238E27FC236}">
                <a16:creationId xmlns:a16="http://schemas.microsoft.com/office/drawing/2014/main" id="{2184C77D-B342-47E7-B1E8-79E273F2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39" y="785407"/>
            <a:ext cx="1469668" cy="14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CA4FA7-3FE6-4513-8C77-92B28D9C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C85C2-EC7D-4F3A-6F16-B8BD4017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013" y="710920"/>
            <a:ext cx="4457987" cy="439638"/>
          </a:xfrm>
        </p:spPr>
        <p:txBody>
          <a:bodyPr>
            <a:normAutofit fontScale="90000"/>
          </a:bodyPr>
          <a:lstStyle/>
          <a:p>
            <a:r>
              <a:rPr lang="pt-BR" sz="2800" b="1">
                <a:latin typeface="Arial"/>
                <a:cs typeface="Arial"/>
              </a:rPr>
              <a:t>NUMERAÇÃO DE PÁGINAS - Efraim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23B12B-20C7-E5DD-FFAD-04573F1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FC84E8-E292-4633-D1B5-5AAC60DF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11" t="-726" r="28494"/>
          <a:stretch/>
        </p:blipFill>
        <p:spPr>
          <a:xfrm>
            <a:off x="6273209" y="-4175"/>
            <a:ext cx="5917511" cy="68606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DF45FF-835A-7188-07CA-8DCC3E9F43F3}"/>
              </a:ext>
            </a:extLst>
          </p:cNvPr>
          <p:cNvSpPr txBox="1"/>
          <p:nvPr/>
        </p:nvSpPr>
        <p:spPr>
          <a:xfrm>
            <a:off x="1634647" y="2156564"/>
            <a:ext cx="446552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 Indica que a lista de pontos de coleta é navegável e depende da quantidade de itens cadastrados. O usuário pode navegar por elas para encontrar o ponto de coleta mais adequado às suas necessidades.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65559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422C22-742B-48B4-ABED-E4A1406B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06" y="790828"/>
            <a:ext cx="8911687" cy="470502"/>
          </a:xfrm>
        </p:spPr>
        <p:txBody>
          <a:bodyPr>
            <a:normAutofit fontScale="90000"/>
          </a:bodyPr>
          <a:lstStyle/>
          <a:p>
            <a:r>
              <a:rPr lang="pt-BR" sz="3100" b="1" kern="0">
                <a:latin typeface="Arial"/>
                <a:ea typeface="Times New Roman" panose="02020603050405020304" pitchFamily="18" charset="0"/>
                <a:cs typeface="Arial"/>
              </a:rPr>
              <a:t>CADASTRAR</a:t>
            </a:r>
            <a:r>
              <a:rPr lang="pt-BR" sz="3100" b="1" kern="0">
                <a:effectLst/>
                <a:latin typeface="Arial"/>
                <a:ea typeface="Times New Roman" panose="02020603050405020304" pitchFamily="18" charset="0"/>
                <a:cs typeface="Arial"/>
              </a:rPr>
              <a:t> USUÁRIO - Marcelo </a:t>
            </a:r>
            <a:br>
              <a:rPr lang="pt-BR" sz="3100" b="1" kern="0">
                <a:effectLst/>
                <a:latin typeface="Arial"/>
                <a:cs typeface="Arial"/>
              </a:rPr>
            </a:br>
            <a:br>
              <a:rPr lang="pt-BR" sz="3200" b="1">
                <a:effectLst/>
              </a:rPr>
            </a:br>
            <a:br>
              <a:rPr lang="pt-BR" sz="3200" b="1">
                <a:effectLst/>
              </a:rPr>
            </a:br>
            <a:br>
              <a:rPr lang="pt-BR" sz="3200"/>
            </a:b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1ED0906-28C0-418F-9175-0185794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9A913D-ACB2-5440-1FE1-A102793CCB49}"/>
              </a:ext>
            </a:extLst>
          </p:cNvPr>
          <p:cNvSpPr txBox="1"/>
          <p:nvPr/>
        </p:nvSpPr>
        <p:spPr>
          <a:xfrm>
            <a:off x="1634647" y="1488509"/>
            <a:ext cx="98621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 Essa tela oferece ao usuário uma forma simples e direta de cadastrar seus dados pessoais na plataforma </a:t>
            </a:r>
            <a:r>
              <a:rPr lang="pt-BR" sz="2000" err="1">
                <a:solidFill>
                  <a:srgbClr val="262626"/>
                </a:solidFill>
              </a:rPr>
              <a:t>EcoPonto</a:t>
            </a:r>
            <a:r>
              <a:rPr lang="pt-BR" sz="2000">
                <a:solidFill>
                  <a:srgbClr val="262626"/>
                </a:solidFill>
              </a:rPr>
              <a:t>.</a:t>
            </a:r>
            <a:endParaRPr lang="pt-BR" sz="2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0F0C6A-5FAC-FA3F-D79B-D9190822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59" y="2824149"/>
            <a:ext cx="9863829" cy="48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4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422C22-742B-48B4-ABED-E4A1406B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06" y="790828"/>
            <a:ext cx="8911687" cy="470502"/>
          </a:xfrm>
        </p:spPr>
        <p:txBody>
          <a:bodyPr>
            <a:normAutofit fontScale="90000"/>
          </a:bodyPr>
          <a:lstStyle/>
          <a:p>
            <a:r>
              <a:rPr lang="pt-BR" sz="3100" b="1" kern="0">
                <a:effectLst/>
                <a:latin typeface="Arial"/>
                <a:ea typeface="Times New Roman" panose="02020603050405020304" pitchFamily="18" charset="0"/>
                <a:cs typeface="Arial"/>
              </a:rPr>
              <a:t>ATUALIZAR USUÁRIO - Marcelo </a:t>
            </a:r>
            <a:br>
              <a:rPr lang="pt-BR" sz="3100" b="1" kern="0">
                <a:effectLst/>
                <a:latin typeface="Arial"/>
                <a:cs typeface="Arial"/>
              </a:rPr>
            </a:br>
            <a:br>
              <a:rPr lang="pt-BR" sz="3200" b="1">
                <a:effectLst/>
              </a:rPr>
            </a:br>
            <a:br>
              <a:rPr lang="pt-BR" sz="3200" b="1">
                <a:effectLst/>
              </a:rPr>
            </a:br>
            <a:br>
              <a:rPr lang="pt-BR" sz="3200"/>
            </a:b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1ED0906-28C0-418F-9175-0185794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5E2992-1C9B-11AA-CBDD-835574C0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7" r="30" b="-238"/>
          <a:stretch/>
        </p:blipFill>
        <p:spPr>
          <a:xfrm>
            <a:off x="1717218" y="2894332"/>
            <a:ext cx="9774698" cy="48040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9A913D-ACB2-5440-1FE1-A102793CCB49}"/>
              </a:ext>
            </a:extLst>
          </p:cNvPr>
          <p:cNvSpPr txBox="1"/>
          <p:nvPr/>
        </p:nvSpPr>
        <p:spPr>
          <a:xfrm>
            <a:off x="1634647" y="1488509"/>
            <a:ext cx="98621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 Demonstra uma forma simples e direta de manter seus dados pessoais atualizados na plataforma </a:t>
            </a:r>
            <a:r>
              <a:rPr lang="pt-BR" sz="2000" err="1">
                <a:solidFill>
                  <a:srgbClr val="262626"/>
                </a:solidFill>
              </a:rPr>
              <a:t>EcoPonto</a:t>
            </a:r>
            <a:r>
              <a:rPr lang="pt-BR" sz="2000">
                <a:solidFill>
                  <a:srgbClr val="262626"/>
                </a:solidFill>
              </a:rPr>
              <a:t>, garantindo que seu perfil esteja sempre com as informações corretas.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9039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EFEFAE3-D3FE-4092-B6B0-5F40BF1F5D8B}"/>
              </a:ext>
            </a:extLst>
          </p:cNvPr>
          <p:cNvSpPr txBox="1">
            <a:spLocks/>
          </p:cNvSpPr>
          <p:nvPr/>
        </p:nvSpPr>
        <p:spPr>
          <a:xfrm>
            <a:off x="1643034" y="791124"/>
            <a:ext cx="8911687" cy="1395711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kern="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MENSAGEM DE ERRO - Efraim</a:t>
            </a:r>
          </a:p>
          <a:p>
            <a:endParaRPr lang="pt-BR" sz="2000" b="1" kern="0">
              <a:latin typeface="Century Gothic"/>
              <a:cs typeface="Arial"/>
            </a:endParaRPr>
          </a:p>
          <a:p>
            <a:pPr algn="just"/>
            <a:r>
              <a:rPr lang="pt-BR" sz="2000" dirty="0"/>
              <a:t> Informa ao usuário que a página solicitada não está disponível e oferece uma alternativa para que ele possa continuar navegando no site.</a:t>
            </a:r>
            <a:endParaRPr lang="pt-BR" sz="2000" b="1" dirty="0">
              <a:latin typeface="Century Gothic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A44D76-D09F-49E4-AD84-410BB60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BAFBA3-77BE-85F8-50B2-B9A1F8D4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2" t="6376" r="2132" b="5472"/>
          <a:stretch/>
        </p:blipFill>
        <p:spPr>
          <a:xfrm>
            <a:off x="1315142" y="2387208"/>
            <a:ext cx="10067997" cy="42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297160"/>
            <a:ext cx="8959028" cy="976312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"/>
                <a:cs typeface="Arial"/>
              </a:rPr>
              <a:t>INTEGRANTES  e RESPONSABILIDADES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69AFF7-86C4-DE3A-C9A2-0F92EC828933}"/>
              </a:ext>
            </a:extLst>
          </p:cNvPr>
          <p:cNvSpPr txBox="1"/>
          <p:nvPr/>
        </p:nvSpPr>
        <p:spPr>
          <a:xfrm>
            <a:off x="2110848" y="1993912"/>
            <a:ext cx="75698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b="1" dirty="0">
                <a:solidFill>
                  <a:srgbClr val="404040"/>
                </a:solidFill>
                <a:cs typeface="Arial"/>
              </a:rPr>
              <a:t>                                        MOBILE</a:t>
            </a:r>
            <a:endParaRPr lang="en-US" dirty="0"/>
          </a:p>
          <a:p>
            <a:pPr marL="228600" indent="-228600" algn="just">
              <a:buFont typeface=""/>
              <a:buChar char="•"/>
            </a:pPr>
            <a:endParaRPr lang="pt-BR" sz="2000" b="1" dirty="0">
              <a:solidFill>
                <a:srgbClr val="40404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Efraim – </a:t>
            </a:r>
            <a:r>
              <a:rPr lang="pt-BR" sz="2000" b="1" dirty="0">
                <a:solidFill>
                  <a:srgbClr val="404040"/>
                </a:solidFill>
                <a:ea typeface="+mn-lt"/>
                <a:cs typeface="Arial"/>
              </a:rPr>
              <a:t>Tela </a:t>
            </a:r>
            <a:r>
              <a:rPr lang="pt-BR" sz="2000" b="1" dirty="0">
                <a:solidFill>
                  <a:srgbClr val="404040"/>
                </a:solidFill>
                <a:ea typeface="+mn-lt"/>
                <a:cs typeface="+mn-lt"/>
              </a:rPr>
              <a:t>detalhes de um ponto de coleta específico</a:t>
            </a:r>
            <a:endParaRPr lang="pt-BR" sz="2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 algn="just">
              <a:buFont typeface=""/>
              <a:buChar char="•"/>
            </a:pPr>
            <a:endParaRPr lang="en-US" sz="2000"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Marcelo/Lucélia – </a:t>
            </a:r>
            <a:r>
              <a:rPr lang="pt-BR" sz="2000" b="1" dirty="0">
                <a:solidFill>
                  <a:srgbClr val="404040"/>
                </a:solidFill>
                <a:ea typeface="+mn-lt"/>
                <a:cs typeface="Arial"/>
              </a:rPr>
              <a:t>T</a:t>
            </a:r>
            <a:r>
              <a:rPr lang="pt-BR" sz="2000" b="1" dirty="0">
                <a:solidFill>
                  <a:srgbClr val="404040"/>
                </a:solidFill>
                <a:ea typeface="+mn-lt"/>
                <a:cs typeface="+mn-lt"/>
              </a:rPr>
              <a:t>ela inicial do aplicativo mobile</a:t>
            </a:r>
          </a:p>
          <a:p>
            <a:pPr marL="228600" indent="-228600" algn="just">
              <a:buFont typeface=""/>
              <a:buChar char="•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 err="1">
                <a:solidFill>
                  <a:srgbClr val="404040"/>
                </a:solidFill>
                <a:cs typeface="Arial"/>
              </a:rPr>
              <a:t>Mayderson</a:t>
            </a:r>
            <a:r>
              <a:rPr lang="pt-BR" sz="2000" b="1" dirty="0">
                <a:solidFill>
                  <a:srgbClr val="404040"/>
                </a:solidFill>
                <a:cs typeface="Arial"/>
              </a:rPr>
              <a:t>/Yuri – Tela exibição</a:t>
            </a:r>
            <a:r>
              <a:rPr lang="pt-BR" b="1" dirty="0">
                <a:solidFill>
                  <a:srgbClr val="262626"/>
                </a:solidFill>
                <a:cs typeface="Arial"/>
              </a:rPr>
              <a:t> </a:t>
            </a:r>
            <a:r>
              <a:rPr lang="pt-BR" sz="2000" b="1" dirty="0">
                <a:solidFill>
                  <a:srgbClr val="262626"/>
                </a:solidFill>
                <a:cs typeface="Arial"/>
              </a:rPr>
              <a:t>dos pontos de coleta</a:t>
            </a:r>
          </a:p>
          <a:p>
            <a:pPr marL="228600" indent="-228600" algn="just">
              <a:buFont typeface=""/>
              <a:buChar char="•"/>
            </a:pPr>
            <a:endParaRPr lang="en-US" sz="20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0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B8E36-B982-F2C7-6FB4-9921724AB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1E6BED3-A847-54C1-04F7-CA3546AF2148}"/>
              </a:ext>
            </a:extLst>
          </p:cNvPr>
          <p:cNvSpPr txBox="1">
            <a:spLocks/>
          </p:cNvSpPr>
          <p:nvPr/>
        </p:nvSpPr>
        <p:spPr>
          <a:xfrm>
            <a:off x="1643034" y="791124"/>
            <a:ext cx="8911687" cy="139571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kern="0" dirty="0">
                <a:latin typeface="Arial"/>
                <a:ea typeface="Times New Roman" panose="02020603050405020304" pitchFamily="18" charset="0"/>
                <a:cs typeface="Arial"/>
              </a:rPr>
              <a:t>Marcelo</a:t>
            </a:r>
            <a:r>
              <a:rPr lang="pt-BR" sz="2800" b="1" kern="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/ Lucélia </a:t>
            </a:r>
          </a:p>
          <a:p>
            <a:pPr algn="just"/>
            <a:r>
              <a:rPr lang="pt-BR" sz="2000" dirty="0"/>
              <a:t>Permite ao usuário inserir a UF e cidade para navegar até a tela de pontos de coleta.</a:t>
            </a:r>
            <a:endParaRPr lang="pt-BR" sz="2000">
              <a:solidFill>
                <a:srgbClr val="262626"/>
              </a:solidFill>
              <a:latin typeface="Century Gothic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D90C161-B219-4A64-6275-426094A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353B63-6B42-854B-B822-FAEE25D2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10" y="2039540"/>
            <a:ext cx="2225274" cy="48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66E7-DEFD-9E9A-F05A-D379B4E8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0239364-975B-EC0A-EFE2-A8E35D708735}"/>
              </a:ext>
            </a:extLst>
          </p:cNvPr>
          <p:cNvSpPr txBox="1">
            <a:spLocks/>
          </p:cNvSpPr>
          <p:nvPr/>
        </p:nvSpPr>
        <p:spPr>
          <a:xfrm>
            <a:off x="1643034" y="548640"/>
            <a:ext cx="8911687" cy="147010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kern="0" dirty="0" err="1">
                <a:latin typeface="Arial"/>
                <a:ea typeface="Times New Roman" panose="02020603050405020304" pitchFamily="18" charset="0"/>
                <a:cs typeface="Arial"/>
              </a:rPr>
              <a:t>Mayderson</a:t>
            </a:r>
            <a:r>
              <a:rPr lang="pt-BR" sz="2800" b="1" kern="0" dirty="0">
                <a:latin typeface="Arial"/>
                <a:ea typeface="Times New Roman" panose="02020603050405020304" pitchFamily="18" charset="0"/>
                <a:cs typeface="Arial"/>
              </a:rPr>
              <a:t> / Yuri</a:t>
            </a:r>
            <a:endParaRPr lang="pt-BR" sz="2800" b="1" kern="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800" dirty="0"/>
          </a:p>
          <a:p>
            <a:pPr algn="just"/>
            <a:r>
              <a:rPr lang="pt-BR" sz="2000" dirty="0"/>
              <a:t>Exibe pontos de coletas cadastrados pela plataforma Web, onde o usuário poderá filtrar por tipo de materiais, e acessar os detalhes específicos de um ponto.</a:t>
            </a:r>
          </a:p>
          <a:p>
            <a:pPr algn="just"/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051689B-1544-5DCE-959A-15FD62BF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5433CA-3B35-09BD-719B-DE6D8110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10" y="2018698"/>
            <a:ext cx="2234899" cy="4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6A536-649C-5985-37AB-83B138B0A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764FB50-2273-8F47-8276-AE7185EC8AAC}"/>
              </a:ext>
            </a:extLst>
          </p:cNvPr>
          <p:cNvSpPr txBox="1">
            <a:spLocks/>
          </p:cNvSpPr>
          <p:nvPr/>
        </p:nvSpPr>
        <p:spPr>
          <a:xfrm>
            <a:off x="1643034" y="791124"/>
            <a:ext cx="8911687" cy="110435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b="1" kern="0" dirty="0">
                <a:latin typeface="Arial"/>
                <a:ea typeface="Times New Roman" panose="02020603050405020304" pitchFamily="18" charset="0"/>
                <a:cs typeface="Arial"/>
              </a:rPr>
              <a:t>Efraim</a:t>
            </a:r>
            <a:endParaRPr lang="pt-BR" sz="2800" b="1" kern="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endParaRPr lang="pt-BR" sz="2000" b="1" kern="0" dirty="0">
              <a:latin typeface="Century Gothic"/>
              <a:cs typeface="Arial"/>
            </a:endParaRPr>
          </a:p>
          <a:p>
            <a:pPr algn="just"/>
            <a:r>
              <a:rPr lang="pt-BR" sz="2000" dirty="0">
                <a:latin typeface="Century"/>
              </a:rPr>
              <a:t>Tela que exibe dos detalhes de um ponto específico obtidas via API. Permite interação com WhatsApp e e-mail para contato.</a:t>
            </a:r>
            <a:endParaRPr lang="pt-BR" sz="2000" b="1">
              <a:latin typeface="Century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8440527-4181-9112-BDCE-0BE25DA8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4B5EC-A4C5-9C3E-3FB4-4011A414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09" y="1893646"/>
            <a:ext cx="2292651" cy="49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3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B728-A97D-BF3E-AA39-AB04FB7F2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5F44797-F589-9FFA-5332-18820BE65805}"/>
              </a:ext>
            </a:extLst>
          </p:cNvPr>
          <p:cNvSpPr txBox="1">
            <a:spLocks/>
          </p:cNvSpPr>
          <p:nvPr/>
        </p:nvSpPr>
        <p:spPr>
          <a:xfrm>
            <a:off x="1673352" y="91440"/>
            <a:ext cx="8881369" cy="63825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kern="0" dirty="0">
                <a:effectLst/>
                <a:ea typeface="Times New Roman" panose="02020603050405020304" pitchFamily="18" charset="0"/>
                <a:cs typeface="Arial"/>
              </a:rPr>
              <a:t>Considerações Finais </a:t>
            </a:r>
          </a:p>
          <a:p>
            <a:endParaRPr lang="pt-BR" sz="1600" kern="0" dirty="0">
              <a:effectLst/>
              <a:ea typeface="Times New Roman" panose="02020603050405020304" pitchFamily="18" charset="0"/>
              <a:cs typeface="Arial"/>
            </a:endParaRPr>
          </a:p>
          <a:p>
            <a:pPr algn="just"/>
            <a:r>
              <a:rPr lang="pt-BR" sz="2000" dirty="0">
                <a:ea typeface="+mj-lt"/>
                <a:cs typeface="+mj-lt"/>
              </a:rPr>
              <a:t>O projeto "</a:t>
            </a:r>
            <a:r>
              <a:rPr lang="pt-BR" sz="2000" err="1">
                <a:ea typeface="+mj-lt"/>
                <a:cs typeface="+mj-lt"/>
              </a:rPr>
              <a:t>EcoPonto</a:t>
            </a:r>
            <a:r>
              <a:rPr lang="pt-BR" sz="2000" dirty="0">
                <a:ea typeface="+mj-lt"/>
                <a:cs typeface="+mj-lt"/>
              </a:rPr>
              <a:t>" representa uma solução inovadora para enfrentar os desafios da gestão de resíduos sólidos nas áreas urbanas. Ao conectar cidadãos, gestores públicos e instituições de coleta por meio de um sistema web e aplicativo móvel, o projeto promove práticas sustentáveis, reduz o impacto ambiental e incentiva a reciclagem de maneira prática e acessível. Com foco na facilidade de uso e na escalabilidade, o "</a:t>
            </a:r>
            <a:r>
              <a:rPr lang="pt-BR" sz="2000" err="1">
                <a:ea typeface="+mj-lt"/>
                <a:cs typeface="+mj-lt"/>
              </a:rPr>
              <a:t>EcoPonto</a:t>
            </a:r>
            <a:r>
              <a:rPr lang="pt-BR" sz="2000" dirty="0">
                <a:ea typeface="+mj-lt"/>
                <a:cs typeface="+mj-lt"/>
              </a:rPr>
              <a:t>" se posiciona como uma ferramenta essencial para impulsionar a conscientização ambiental e contribuir para um futuro mais sustentável.</a:t>
            </a:r>
          </a:p>
          <a:p>
            <a:pPr algn="just"/>
            <a:endParaRPr lang="pt-BR" sz="1600" dirty="0"/>
          </a:p>
          <a:p>
            <a:endParaRPr lang="pt-BR" sz="1600" b="1" dirty="0">
              <a:cs typeface="Arial"/>
            </a:endParaRPr>
          </a:p>
          <a:p>
            <a:r>
              <a:rPr lang="pt-BR" sz="1600" b="1" dirty="0">
                <a:cs typeface="Arial"/>
              </a:rPr>
              <a:t>	</a:t>
            </a:r>
            <a:endParaRPr lang="pt-BR" sz="1600" b="1" dirty="0">
              <a:effectLst/>
              <a:latin typeface="Century Gothic" panose="020B0502020202020204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DA718E-851B-350F-4865-52B6864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3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B728-A97D-BF3E-AA39-AB04FB7F2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5F44797-F589-9FFA-5332-18820BE65805}"/>
              </a:ext>
            </a:extLst>
          </p:cNvPr>
          <p:cNvSpPr txBox="1">
            <a:spLocks/>
          </p:cNvSpPr>
          <p:nvPr/>
        </p:nvSpPr>
        <p:spPr>
          <a:xfrm>
            <a:off x="1673352" y="91440"/>
            <a:ext cx="8881369" cy="638251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kern="0" dirty="0">
                <a:ea typeface="Times New Roman" panose="02020603050405020304" pitchFamily="18" charset="0"/>
                <a:cs typeface="Arial"/>
              </a:rPr>
              <a:t>Agradecimentos</a:t>
            </a:r>
            <a:endParaRPr lang="pt-BR" sz="2000" b="1" kern="0" dirty="0">
              <a:effectLst/>
              <a:ea typeface="Times New Roman" panose="02020603050405020304" pitchFamily="18" charset="0"/>
              <a:cs typeface="Arial"/>
            </a:endParaRPr>
          </a:p>
          <a:p>
            <a:endParaRPr lang="pt-BR" sz="1600" b="1" kern="0" dirty="0">
              <a:solidFill>
                <a:srgbClr val="262626"/>
              </a:solidFill>
              <a:ea typeface="+mj-lt"/>
              <a:cs typeface="Arial"/>
            </a:endParaRPr>
          </a:p>
          <a:p>
            <a:endParaRPr lang="pt-BR" sz="1600" kern="0" dirty="0">
              <a:solidFill>
                <a:srgbClr val="000000"/>
              </a:solidFill>
              <a:ea typeface="+mj-lt"/>
              <a:cs typeface="+mj-lt"/>
            </a:endParaRPr>
          </a:p>
          <a:p>
            <a:pPr algn="just"/>
            <a:r>
              <a:rPr lang="pt-BR" sz="2000" kern="0" dirty="0">
                <a:latin typeface="Century"/>
                <a:ea typeface="+mj-lt"/>
                <a:cs typeface="+mj-lt"/>
              </a:rPr>
              <a:t>Reconhecimento ao professor Kléber pela orientação e em especial ao amigos </a:t>
            </a:r>
            <a:r>
              <a:rPr lang="pt-BR" sz="2000" kern="0" err="1">
                <a:latin typeface="Century"/>
                <a:ea typeface="+mj-lt"/>
                <a:cs typeface="+mj-lt"/>
              </a:rPr>
              <a:t>Mayderson</a:t>
            </a:r>
            <a:r>
              <a:rPr lang="pt-BR" sz="2000" kern="0" dirty="0">
                <a:latin typeface="Century"/>
                <a:ea typeface="+mj-lt"/>
                <a:cs typeface="+mj-lt"/>
              </a:rPr>
              <a:t> e Yuri pelo suporte e contribuição ao longo de todo o projeto.</a:t>
            </a:r>
            <a:endParaRPr lang="pt-BR" sz="2000" kern="0">
              <a:solidFill>
                <a:srgbClr val="000000"/>
              </a:solidFill>
              <a:latin typeface="Century"/>
              <a:ea typeface="+mj-lt"/>
              <a:cs typeface="+mj-lt"/>
            </a:endParaRPr>
          </a:p>
          <a:p>
            <a:pPr algn="just"/>
            <a:endParaRPr lang="pt-BR" sz="2000" kern="0" dirty="0">
              <a:solidFill>
                <a:srgbClr val="000000"/>
              </a:solidFill>
              <a:latin typeface="Century"/>
              <a:ea typeface="+mj-lt"/>
              <a:cs typeface="Arial"/>
            </a:endParaRPr>
          </a:p>
          <a:p>
            <a:endParaRPr lang="pt-BR" sz="1600" kern="0" dirty="0">
              <a:ea typeface="+mj-lt"/>
              <a:cs typeface="Arial"/>
            </a:endParaRPr>
          </a:p>
          <a:p>
            <a:pPr algn="just"/>
            <a:endParaRPr lang="pt-BR" sz="1600" dirty="0"/>
          </a:p>
          <a:p>
            <a:endParaRPr lang="pt-BR" sz="1600" b="1" dirty="0">
              <a:cs typeface="Arial"/>
            </a:endParaRPr>
          </a:p>
          <a:p>
            <a:r>
              <a:rPr lang="pt-BR" sz="1600" b="1" dirty="0">
                <a:cs typeface="Arial"/>
              </a:rPr>
              <a:t>	</a:t>
            </a:r>
            <a:endParaRPr lang="pt-BR" sz="1600" b="1" dirty="0">
              <a:effectLst/>
              <a:latin typeface="Century Gothic" panose="020B0502020202020204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DA718E-851B-350F-4865-52B6864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4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82" y="297160"/>
            <a:ext cx="9057136" cy="976312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INTRODUÇÃO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2C9E111-9B7D-641F-7A24-856AA1B5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01" y="1718840"/>
            <a:ext cx="1027338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pt-BR" sz="2000" dirty="0"/>
              <a:t> </a:t>
            </a:r>
            <a:r>
              <a:rPr lang="pt-BR" sz="2000" dirty="0">
                <a:ea typeface="+mn-lt"/>
                <a:cs typeface="+mn-lt"/>
              </a:rPr>
              <a:t>A gestão de resíduos sólidos enfrenta desafios crescentes nas áreas urbanas, como a falta de infraestrutura adequada e de informações acessíveis sobre descarte correto. Esses problemas resultam em poluição ambiental, desperdício de materiais recicláveis e sobrecarga dos aterros sanitários. O projeto "</a:t>
            </a:r>
            <a:r>
              <a:rPr lang="pt-BR" sz="2000" dirty="0" err="1">
                <a:ea typeface="+mn-lt"/>
                <a:cs typeface="+mn-lt"/>
              </a:rPr>
              <a:t>EcoPonto</a:t>
            </a:r>
            <a:r>
              <a:rPr lang="pt-BR" sz="2000" dirty="0">
                <a:ea typeface="+mn-lt"/>
                <a:cs typeface="+mn-lt"/>
              </a:rPr>
              <a:t>" surge como uma solução para conectar cidadãos a pontos de coleta, promovendo práticas sustentáveis e facilitando o acesso às informações sobre reciclagem.</a:t>
            </a:r>
          </a:p>
        </p:txBody>
      </p:sp>
    </p:spTree>
    <p:extLst>
      <p:ext uri="{BB962C8B-B14F-4D97-AF65-F5344CB8AC3E}">
        <p14:creationId xmlns:p14="http://schemas.microsoft.com/office/powerpoint/2010/main" val="19119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972" y="297160"/>
            <a:ext cx="9057136" cy="976312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 OBJETIVO GERAL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1621C-ADF8-499D-A6C6-D176C6AF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3300" y="1395413"/>
            <a:ext cx="9184639" cy="48821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Desenvolver um sistema completo que permita o cadastro de pontos de coleta de materiais recicláveis,  e um aplicativo móvel para que os cidadãos possam localizar facilmente os pontos de coleta próximos a eles.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latin typeface="Century Gothic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972" y="297160"/>
            <a:ext cx="9057136" cy="976312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 OBJETIVOS ESPECÍFICOS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1621C-ADF8-499D-A6C6-D176C6AF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23300" y="1395413"/>
            <a:ext cx="9184639" cy="48821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/>
              </a:rPr>
              <a:t>Facilitar a Gestão de Pontos de Coleta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/>
              </a:rPr>
              <a:t>Proporcionar Acesso Centralizado a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/>
              </a:rPr>
              <a:t>Promover a Reciclagem e a Conscientização Ambiental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entury Gothic"/>
              </a:rPr>
              <a:t>Oferecer Funcionalidades de Busca e Filtragem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297160"/>
            <a:ext cx="8959028" cy="976312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"/>
                <a:cs typeface="Arial"/>
              </a:rPr>
              <a:t>INTEGRANTES  e RESPONSABILIDADES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69AFF7-86C4-DE3A-C9A2-0F92EC828933}"/>
              </a:ext>
            </a:extLst>
          </p:cNvPr>
          <p:cNvSpPr txBox="1"/>
          <p:nvPr/>
        </p:nvSpPr>
        <p:spPr>
          <a:xfrm>
            <a:off x="2110848" y="1993912"/>
            <a:ext cx="756981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b="1" dirty="0">
                <a:solidFill>
                  <a:srgbClr val="404040"/>
                </a:solidFill>
                <a:cs typeface="Arial"/>
              </a:rPr>
              <a:t>                                        SISTEMA WEB</a:t>
            </a:r>
          </a:p>
          <a:p>
            <a:pPr marL="228600" indent="-228600" algn="just">
              <a:buFont typeface=""/>
              <a:buChar char="•"/>
            </a:pPr>
            <a:endParaRPr lang="pt-BR" sz="2000" b="1" dirty="0">
              <a:solidFill>
                <a:srgbClr val="40404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Efraim – Numeração de Páginas, Mensagem de Erro e Componentes</a:t>
            </a:r>
            <a:endParaRPr lang="pt-BR" sz="2000"/>
          </a:p>
          <a:p>
            <a:pPr marL="228600" indent="-228600" algn="just">
              <a:buFont typeface=""/>
              <a:buChar char="•"/>
            </a:pPr>
            <a:endParaRPr lang="en-US" sz="2000"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Lucélia – Página Inicial </a:t>
            </a:r>
            <a:r>
              <a:rPr lang="en-US" sz="2000" dirty="0">
                <a:cs typeface="Arial"/>
              </a:rPr>
              <a:t>​</a:t>
            </a:r>
          </a:p>
          <a:p>
            <a:pPr marL="228600" indent="-228600" algn="just">
              <a:buFont typeface=""/>
              <a:buChar char="•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Marcelo – Cadastro de Perfil e Atualizar Usuário</a:t>
            </a:r>
            <a:r>
              <a:rPr lang="en-US" sz="2000" dirty="0">
                <a:cs typeface="Arial"/>
              </a:rPr>
              <a:t>​</a:t>
            </a:r>
          </a:p>
          <a:p>
            <a:pPr marL="228600" indent="-228600" algn="just">
              <a:buFont typeface=""/>
              <a:buChar char="•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 err="1">
                <a:solidFill>
                  <a:srgbClr val="404040"/>
                </a:solidFill>
                <a:cs typeface="Arial"/>
              </a:rPr>
              <a:t>Mayderson</a:t>
            </a:r>
            <a:r>
              <a:rPr lang="pt-BR" sz="2000" b="1" dirty="0">
                <a:solidFill>
                  <a:srgbClr val="404040"/>
                </a:solidFill>
                <a:cs typeface="Arial"/>
              </a:rPr>
              <a:t> – Criar e Atualizar Ponto de Coleta</a:t>
            </a:r>
            <a:r>
              <a:rPr lang="en-US" sz="2000" dirty="0">
                <a:cs typeface="Arial"/>
              </a:rPr>
              <a:t>​</a:t>
            </a:r>
          </a:p>
          <a:p>
            <a:pPr marL="228600" indent="-228600" algn="just">
              <a:buFont typeface=""/>
              <a:buChar char="•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solidFill>
                  <a:srgbClr val="404040"/>
                </a:solidFill>
                <a:cs typeface="Arial"/>
              </a:rPr>
              <a:t>Yuri – Listar Ponto de Coleta</a:t>
            </a:r>
          </a:p>
        </p:txBody>
      </p:sp>
    </p:spTree>
    <p:extLst>
      <p:ext uri="{BB962C8B-B14F-4D97-AF65-F5344CB8AC3E}">
        <p14:creationId xmlns:p14="http://schemas.microsoft.com/office/powerpoint/2010/main" val="404278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F5F7-D777-47AB-9800-318AED2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49" y="552189"/>
            <a:ext cx="9484525" cy="686611"/>
          </a:xfrm>
        </p:spPr>
        <p:txBody>
          <a:bodyPr>
            <a:normAutofit/>
          </a:bodyPr>
          <a:lstStyle/>
          <a:p>
            <a:r>
              <a:rPr lang="pt-BR" sz="2800" b="1">
                <a:latin typeface="Arial"/>
                <a:cs typeface="Arial"/>
              </a:rPr>
              <a:t>PÁGINA</a:t>
            </a:r>
            <a:r>
              <a:rPr lang="pt-BR" sz="3600" b="1">
                <a:latin typeface="Arial"/>
                <a:cs typeface="Arial"/>
              </a:rPr>
              <a:t> </a:t>
            </a:r>
            <a:r>
              <a:rPr lang="pt-BR" sz="2800" b="1">
                <a:latin typeface="Arial"/>
                <a:cs typeface="Arial"/>
              </a:rPr>
              <a:t>INICIAL  - Lucélia</a:t>
            </a:r>
            <a:endParaRPr lang="pt-BR" sz="2800" b="1">
              <a:latin typeface="Arial"/>
              <a:cs typeface="Arial" panose="020B06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5D3B4-E019-411D-88E2-8393F53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87E6C7-8958-1D43-E39B-712B9C8C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8" y="2279571"/>
            <a:ext cx="9486397" cy="457603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C40893-6719-C13F-CDDC-976D1E33CB70}"/>
              </a:ext>
            </a:extLst>
          </p:cNvPr>
          <p:cNvSpPr txBox="1"/>
          <p:nvPr/>
        </p:nvSpPr>
        <p:spPr>
          <a:xfrm>
            <a:off x="1541362" y="1203767"/>
            <a:ext cx="97458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 Apresenta a identidade visual do site.</a:t>
            </a:r>
          </a:p>
        </p:txBody>
      </p:sp>
    </p:spTree>
    <p:extLst>
      <p:ext uri="{BB962C8B-B14F-4D97-AF65-F5344CB8AC3E}">
        <p14:creationId xmlns:p14="http://schemas.microsoft.com/office/powerpoint/2010/main" val="95313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422C22-742B-48B4-ABED-E4A1406B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72" y="438939"/>
            <a:ext cx="9781689" cy="838256"/>
          </a:xfrm>
        </p:spPr>
        <p:txBody>
          <a:bodyPr>
            <a:normAutofit fontScale="90000"/>
          </a:bodyPr>
          <a:lstStyle/>
          <a:p>
            <a:b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200" b="1"/>
              <a:t>LISTAGEM DE PONTOS DE COLETA - Yuri</a:t>
            </a:r>
            <a:br>
              <a:rPr lang="pt-BR" sz="3200" b="1"/>
            </a:br>
            <a:br>
              <a:rPr lang="pt-BR" sz="3200" b="1"/>
            </a:br>
            <a:endParaRPr lang="pt-BR" sz="1800">
              <a:latin typeface="Century Gothic"/>
              <a:cs typeface="Arial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1ED0906-28C0-418F-9175-0185794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4583B0-C05B-28A0-EB9B-95CCEDEE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9" y="2509421"/>
            <a:ext cx="10327907" cy="48450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A39E1E-B6F1-ECD1-0964-B1A23A48D93F}"/>
              </a:ext>
            </a:extLst>
          </p:cNvPr>
          <p:cNvSpPr txBox="1"/>
          <p:nvPr/>
        </p:nvSpPr>
        <p:spPr>
          <a:xfrm>
            <a:off x="1634647" y="1425879"/>
            <a:ext cx="1006048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dirty="0">
                <a:solidFill>
                  <a:srgbClr val="262626"/>
                </a:solidFill>
              </a:rPr>
              <a:t> O campo de busca convida o usuário a realizar a primeira ação na plataforma, que é encontrar um ponto de coleta. Essa chamada para ação é clara e direta, incentivando o usuário a utilizar o serviço.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59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422C22-742B-48B4-ABED-E4A1406B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27" y="72621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sz="3100" b="1" kern="0">
                <a:latin typeface="Arial"/>
                <a:ea typeface="Calibri" panose="020F0502020204030204" pitchFamily="34" charset="0"/>
                <a:cs typeface="Arial"/>
              </a:rPr>
              <a:t>CADASTRO DE COLETA - </a:t>
            </a:r>
            <a:br>
              <a:rPr lang="pt-BR" sz="3100" b="1" kern="0">
                <a:latin typeface="Arial"/>
                <a:ea typeface="Calibri" panose="020F0502020204030204" pitchFamily="34" charset="0"/>
                <a:cs typeface="Arial"/>
              </a:rPr>
            </a:br>
            <a:r>
              <a:rPr lang="pt-BR" sz="3100" b="1" kern="0" err="1">
                <a:latin typeface="Arial"/>
                <a:ea typeface="Calibri" panose="020F0502020204030204" pitchFamily="34" charset="0"/>
                <a:cs typeface="Arial"/>
              </a:rPr>
              <a:t>Mayderson</a:t>
            </a:r>
            <a:br>
              <a:rPr lang="pt-BR" sz="3200" b="1"/>
            </a:br>
            <a:br>
              <a:rPr lang="pt-BR" sz="3200"/>
            </a:b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1ED0906-28C0-418F-9175-0185794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D386CD-35D9-CC84-F590-D62CA5CE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07" r="18274" b="2534"/>
          <a:stretch/>
        </p:blipFill>
        <p:spPr>
          <a:xfrm>
            <a:off x="6648038" y="829"/>
            <a:ext cx="3803255" cy="685886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A0676B1-F0E2-DBDC-B1F8-32649130772D}"/>
              </a:ext>
            </a:extLst>
          </p:cNvPr>
          <p:cNvSpPr txBox="1"/>
          <p:nvPr/>
        </p:nvSpPr>
        <p:spPr>
          <a:xfrm>
            <a:off x="1637818" y="2152922"/>
            <a:ext cx="391031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 Apresenta um formulário intuitivo e um mapa interativo, o processo de cadastro é rápido e fácil, contribuindo para a expansão da rede de coleta seletiva e para a promoção da sustentabilidade.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54526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83BEC-9E65-0FCE-0835-30DE6BCD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56" y="788084"/>
            <a:ext cx="6347500" cy="866979"/>
          </a:xfrm>
        </p:spPr>
        <p:txBody>
          <a:bodyPr>
            <a:normAutofit fontScale="90000"/>
          </a:bodyPr>
          <a:lstStyle/>
          <a:p>
            <a:r>
              <a:rPr lang="pt-BR" sz="2800" b="1">
                <a:solidFill>
                  <a:schemeClr val="tx1"/>
                </a:solidFill>
                <a:latin typeface="Arial"/>
                <a:cs typeface="Arial"/>
              </a:rPr>
              <a:t>ATUALIZAR PONTO DE COLETA - </a:t>
            </a:r>
            <a:r>
              <a:rPr lang="pt-BR" sz="2800" b="1" err="1">
                <a:solidFill>
                  <a:schemeClr val="tx1"/>
                </a:solidFill>
                <a:latin typeface="Arial"/>
                <a:cs typeface="Arial"/>
              </a:rPr>
              <a:t>Mayderson</a:t>
            </a:r>
            <a:endParaRPr lang="pt-BR" sz="2800" b="1">
              <a:solidFill>
                <a:schemeClr val="tx1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DCECCF-88CF-27ED-9758-B939387D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3E40-367A-4395-B70E-40A1DD062377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77472E-EF8F-486C-902C-4EE8323C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3" r="18493" b="3240"/>
          <a:stretch/>
        </p:blipFill>
        <p:spPr>
          <a:xfrm>
            <a:off x="6893370" y="0"/>
            <a:ext cx="3840025" cy="68572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328D4A-7D54-BFD9-FDE5-52560AFBC194}"/>
              </a:ext>
            </a:extLst>
          </p:cNvPr>
          <p:cNvSpPr txBox="1"/>
          <p:nvPr/>
        </p:nvSpPr>
        <p:spPr>
          <a:xfrm>
            <a:off x="1644159" y="2336783"/>
            <a:ext cx="36788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>
                <a:solidFill>
                  <a:srgbClr val="262626"/>
                </a:solidFill>
              </a:rPr>
              <a:t> Permite que o usuário atualize o ponto de coleta, através de um formulário intuitivo.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68223262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7db120-33bd-48a2-aa05-5a0e6cf4f3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35A10BEE0D314687A66013617BC390" ma:contentTypeVersion="8" ma:contentTypeDescription="Crie um novo documento." ma:contentTypeScope="" ma:versionID="88c4fcc8e3d7ee5bdad14cb0d4a56961">
  <xsd:schema xmlns:xsd="http://www.w3.org/2001/XMLSchema" xmlns:xs="http://www.w3.org/2001/XMLSchema" xmlns:p="http://schemas.microsoft.com/office/2006/metadata/properties" xmlns:ns3="4b7db120-33bd-48a2-aa05-5a0e6cf4f339" xmlns:ns4="271215de-6fc2-4b27-b25e-102d226ffae6" targetNamespace="http://schemas.microsoft.com/office/2006/metadata/properties" ma:root="true" ma:fieldsID="68225a3b0b57bc29ba7f528096b04520" ns3:_="" ns4:_="">
    <xsd:import namespace="4b7db120-33bd-48a2-aa05-5a0e6cf4f339"/>
    <xsd:import namespace="271215de-6fc2-4b27-b25e-102d226ffae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b120-33bd-48a2-aa05-5a0e6cf4f33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15de-6fc2-4b27-b25e-102d226f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6E1530-B6DB-4D59-8767-F038E6A0B430}">
  <ds:schemaRefs>
    <ds:schemaRef ds:uri="http://purl.org/dc/terms/"/>
    <ds:schemaRef ds:uri="4b7db120-33bd-48a2-aa05-5a0e6cf4f33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271215de-6fc2-4b27-b25e-102d226ffae6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8971EB5-7225-4F17-ABE3-8D0F7916B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B1941E-95F7-421B-89B9-D63DC993A4A0}">
  <ds:schemaRefs>
    <ds:schemaRef ds:uri="271215de-6fc2-4b27-b25e-102d226ffae6"/>
    <ds:schemaRef ds:uri="4b7db120-33bd-48a2-aa05-5a0e6cf4f3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0</TotalTime>
  <Words>1545</Words>
  <Application>Microsoft Office PowerPoint</Application>
  <PresentationFormat>Widescreen</PresentationFormat>
  <Paragraphs>126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Cacho</vt:lpstr>
      <vt:lpstr>       PONTIFÍCIA UNIVERSIDADE CATÓLICA DE MINAS GERAIS </vt:lpstr>
      <vt:lpstr>INTRODUÇÃO</vt:lpstr>
      <vt:lpstr> OBJETIVO GERAL</vt:lpstr>
      <vt:lpstr> OBJETIVOS ESPECÍFICOS</vt:lpstr>
      <vt:lpstr>INTEGRANTES  e RESPONSABILIDADES</vt:lpstr>
      <vt:lpstr>PÁGINA INICIAL  - Lucélia</vt:lpstr>
      <vt:lpstr> LISTAGEM DE PONTOS DE COLETA - Yuri  </vt:lpstr>
      <vt:lpstr>CADASTRO DE COLETA -  Mayderson  </vt:lpstr>
      <vt:lpstr>ATUALIZAR PONTO DE COLETA - Mayderson</vt:lpstr>
      <vt:lpstr>NUMERAÇÃO DE PÁGINAS - Efraim</vt:lpstr>
      <vt:lpstr>CADASTRAR USUÁRIO - Marcelo     </vt:lpstr>
      <vt:lpstr>ATUALIZAR USUÁRIO - Marcelo     </vt:lpstr>
      <vt:lpstr>PowerPoint Presentation</vt:lpstr>
      <vt:lpstr>INTEGRANTES  e RESPONSABILIDADES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Augusto Silva Maia</dc:creator>
  <cp:lastModifiedBy>Lucélia Augusta Silva Maia</cp:lastModifiedBy>
  <cp:revision>115</cp:revision>
  <cp:lastPrinted>2021-06-08T22:13:30Z</cp:lastPrinted>
  <dcterms:created xsi:type="dcterms:W3CDTF">2021-05-31T23:22:46Z</dcterms:created>
  <dcterms:modified xsi:type="dcterms:W3CDTF">2024-12-08T20:55:07Z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0x0101005935A10BEE0D314687A66013617BC390</vt:lpwstr>
  </property>
</Properties>
</file>