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6"/>
  </p:notesMasterIdLst>
  <p:sldIdLst>
    <p:sldId id="257" r:id="rId5"/>
    <p:sldId id="256" r:id="rId6"/>
    <p:sldId id="261" r:id="rId7"/>
    <p:sldId id="260" r:id="rId8"/>
    <p:sldId id="262" r:id="rId9"/>
    <p:sldId id="263" r:id="rId10"/>
    <p:sldId id="268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cEHLh25zorXqUPXwcQhVILEJc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customschemas.google.com/relationships/presentationmetadata" Target="meta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558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589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3974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4876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4721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0560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0841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35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3925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952" y="4000857"/>
            <a:ext cx="7619048" cy="2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474878"/>
            <a:ext cx="12192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994184" y="1008265"/>
            <a:ext cx="4197816" cy="7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E68"/>
              </a:buClr>
              <a:buSzPts val="4000"/>
              <a:buFont typeface="Calibri"/>
              <a:buNone/>
            </a:pPr>
            <a:r>
              <a:rPr lang="pt-BR" sz="3500" b="1" dirty="0">
                <a:solidFill>
                  <a:srgbClr val="001E68"/>
                </a:solidFill>
              </a:rPr>
              <a:t>Projeto: </a:t>
            </a:r>
            <a:r>
              <a:rPr lang="pt-BR" sz="3500" b="1" dirty="0" err="1">
                <a:solidFill>
                  <a:srgbClr val="001E68"/>
                </a:solidFill>
                <a:latin typeface="Calibri"/>
                <a:ea typeface="Calibri"/>
                <a:cs typeface="Calibri"/>
                <a:sym typeface="Calibri"/>
              </a:rPr>
              <a:t>BeFit</a:t>
            </a:r>
            <a:endParaRPr sz="3500" dirty="0"/>
          </a:p>
        </p:txBody>
      </p:sp>
      <p:sp>
        <p:nvSpPr>
          <p:cNvPr id="94" name="Google Shape;94;p2"/>
          <p:cNvSpPr txBox="1"/>
          <p:nvPr/>
        </p:nvSpPr>
        <p:spPr>
          <a:xfrm>
            <a:off x="829215" y="3340571"/>
            <a:ext cx="9554135" cy="22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200" b="1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Integrantes:</a:t>
            </a:r>
          </a:p>
          <a:p>
            <a:pPr marL="285750" lvl="0" indent="-285750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800" dirty="0">
                <a:solidFill>
                  <a:srgbClr val="1F2328"/>
                </a:solidFill>
                <a:latin typeface="Segoe UI" panose="020B0502040204020203" pitchFamily="34" charset="0"/>
              </a:rPr>
              <a:t>Larissa </a:t>
            </a:r>
            <a:r>
              <a:rPr lang="pt-BR" sz="1800" dirty="0" err="1">
                <a:solidFill>
                  <a:srgbClr val="1F2328"/>
                </a:solidFill>
                <a:latin typeface="Segoe UI" panose="020B0502040204020203" pitchFamily="34" charset="0"/>
              </a:rPr>
              <a:t>Figueirêdo</a:t>
            </a:r>
            <a:r>
              <a:rPr lang="pt-BR" sz="1800" dirty="0">
                <a:solidFill>
                  <a:srgbClr val="1F2328"/>
                </a:solidFill>
                <a:latin typeface="Segoe UI" panose="020B0502040204020203" pitchFamily="34" charset="0"/>
              </a:rPr>
              <a:t> Belo</a:t>
            </a:r>
          </a:p>
          <a:p>
            <a:pPr marL="285750" lvl="0" indent="-285750">
              <a:spcBef>
                <a:spcPts val="300"/>
              </a:spcBef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800" dirty="0">
                <a:solidFill>
                  <a:srgbClr val="1F2328"/>
                </a:solidFill>
                <a:latin typeface="Segoe UI" panose="020B0502040204020203" pitchFamily="34" charset="0"/>
              </a:rPr>
              <a:t>Lucas Vitor da Silva Teles</a:t>
            </a:r>
          </a:p>
          <a:p>
            <a:pPr marL="285750" lvl="0" indent="-285750">
              <a:spcBef>
                <a:spcPts val="300"/>
              </a:spcBef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800" dirty="0">
                <a:solidFill>
                  <a:srgbClr val="1F2328"/>
                </a:solidFill>
                <a:latin typeface="Segoe UI" panose="020B0502040204020203" pitchFamily="34" charset="0"/>
              </a:rPr>
              <a:t>Maira Francesca Campelo Reis</a:t>
            </a:r>
          </a:p>
          <a:p>
            <a:pPr marL="285750" lvl="0" indent="-285750">
              <a:spcBef>
                <a:spcPts val="300"/>
              </a:spcBef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800" dirty="0" err="1">
                <a:solidFill>
                  <a:srgbClr val="1F2328"/>
                </a:solidFill>
                <a:latin typeface="Segoe UI" panose="020B0502040204020203" pitchFamily="34" charset="0"/>
              </a:rPr>
              <a:t>Marinna</a:t>
            </a:r>
            <a:r>
              <a:rPr lang="pt-BR" sz="1800" dirty="0">
                <a:solidFill>
                  <a:srgbClr val="1F2328"/>
                </a:solidFill>
                <a:latin typeface="Segoe UI" panose="020B0502040204020203" pitchFamily="34" charset="0"/>
              </a:rPr>
              <a:t> Pereira Barcellos</a:t>
            </a:r>
          </a:p>
          <a:p>
            <a:pPr marL="285750" lvl="0" indent="-285750"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1800" dirty="0">
                <a:solidFill>
                  <a:srgbClr val="1F2328"/>
                </a:solidFill>
                <a:latin typeface="Segoe UI" panose="020B0502040204020203" pitchFamily="34" charset="0"/>
              </a:rPr>
              <a:t>Weder Hovadich Gonçalves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02C8F6-B6D1-409E-808D-43848A707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912000"/>
            <a:ext cx="5606283" cy="285714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F640A38-2A48-4766-B50E-FCF0C91FEE24}"/>
              </a:ext>
            </a:extLst>
          </p:cNvPr>
          <p:cNvSpPr txBox="1"/>
          <p:nvPr/>
        </p:nvSpPr>
        <p:spPr>
          <a:xfrm>
            <a:off x="1143304" y="5728937"/>
            <a:ext cx="5131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1800" b="1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Prof. Marco Rodrigo Costa</a:t>
            </a:r>
            <a:endParaRPr lang="pt-BR" sz="1800" b="1" dirty="0">
              <a:solidFill>
                <a:srgbClr val="1F23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00" scaled="0"/>
          </a:gradFill>
          <a:ln w="9525" cap="sq" cmpd="sng">
            <a:solidFill>
              <a:srgbClr val="F2F2F2">
                <a:alpha val="40784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7409"/>
            <a:ext cx="822960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5;p1">
            <a:extLst>
              <a:ext uri="{FF2B5EF4-FFF2-40B4-BE49-F238E27FC236}">
                <a16:creationId xmlns:a16="http://schemas.microsoft.com/office/drawing/2014/main" id="{0669CED4-5D52-4B39-B945-5F82707F1535}"/>
              </a:ext>
            </a:extLst>
          </p:cNvPr>
          <p:cNvSpPr txBox="1"/>
          <p:nvPr/>
        </p:nvSpPr>
        <p:spPr>
          <a:xfrm>
            <a:off x="364191" y="2258393"/>
            <a:ext cx="10368912" cy="196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1800" b="1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Testes de software: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5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Durante o processo de testes, foram analisadas as funcionalidades do cadastro de dietas, a navegação entre categorias de receitas, o cálculo de valores de IMC, emissão de relatórios e o armazenamento de informações via </a:t>
            </a:r>
            <a:r>
              <a:rPr lang="pt-BR" sz="1500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localStorage</a:t>
            </a:r>
            <a:r>
              <a:rPr lang="pt-BR" sz="15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Os testes foram conduzidos em múltiplos navegadores e dispositivos, a fim de garantir responsividade e compatibilidade.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5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Os resultados foram bastante positivos. O sistema apresentou bom desempenho, com carregamento rápido das páginas, ausência de erros críticos e uma interface intuitiva, que facilitou a interação dos usuários. </a:t>
            </a:r>
          </a:p>
        </p:txBody>
      </p:sp>
      <p:sp>
        <p:nvSpPr>
          <p:cNvPr id="13" name="Google Shape;84;p1">
            <a:extLst>
              <a:ext uri="{FF2B5EF4-FFF2-40B4-BE49-F238E27FC236}">
                <a16:creationId xmlns:a16="http://schemas.microsoft.com/office/drawing/2014/main" id="{21DCE25C-E88D-47EF-803B-185555E4E000}"/>
              </a:ext>
            </a:extLst>
          </p:cNvPr>
          <p:cNvSpPr txBox="1">
            <a:spLocks/>
          </p:cNvSpPr>
          <p:nvPr/>
        </p:nvSpPr>
        <p:spPr>
          <a:xfrm>
            <a:off x="6572251" y="632659"/>
            <a:ext cx="4243386" cy="7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1E68"/>
              </a:buClr>
              <a:buSzPts val="4000"/>
            </a:pPr>
            <a:r>
              <a:rPr lang="pt-BR" sz="4000" b="1">
                <a:solidFill>
                  <a:srgbClr val="001E68"/>
                </a:solidFill>
              </a:rPr>
              <a:t>Desenvolvimento:</a:t>
            </a:r>
            <a:endParaRPr lang="pt-BR" dirty="0"/>
          </a:p>
        </p:txBody>
      </p:sp>
      <p:pic>
        <p:nvPicPr>
          <p:cNvPr id="15" name="Google Shape;86;p1">
            <a:extLst>
              <a:ext uri="{FF2B5EF4-FFF2-40B4-BE49-F238E27FC236}">
                <a16:creationId xmlns:a16="http://schemas.microsoft.com/office/drawing/2014/main" id="{2BA00713-B2E9-41C2-84AE-9EFF262A86A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86130" y="4594553"/>
            <a:ext cx="6205870" cy="22634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85;p1">
            <a:extLst>
              <a:ext uri="{FF2B5EF4-FFF2-40B4-BE49-F238E27FC236}">
                <a16:creationId xmlns:a16="http://schemas.microsoft.com/office/drawing/2014/main" id="{EB4D91D4-6535-4421-A087-05E6363A406F}"/>
              </a:ext>
            </a:extLst>
          </p:cNvPr>
          <p:cNvSpPr txBox="1"/>
          <p:nvPr/>
        </p:nvSpPr>
        <p:spPr>
          <a:xfrm>
            <a:off x="364191" y="4322002"/>
            <a:ext cx="10235747" cy="2049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1600" b="1" dirty="0">
                <a:solidFill>
                  <a:srgbClr val="1F2328"/>
                </a:solidFill>
                <a:effectLst/>
                <a:latin typeface="+mj-lt"/>
                <a:ea typeface="Times New Roman" panose="02020603050405020304" pitchFamily="18" charset="0"/>
              </a:rPr>
              <a:t>Testes de usabilidade:</a:t>
            </a:r>
            <a:endParaRPr lang="pt-BR" sz="1600" dirty="0">
              <a:effectLst/>
              <a:latin typeface="+mj-lt"/>
              <a:ea typeface="Times New Roman" panose="02020603050405020304" pitchFamily="18" charset="0"/>
            </a:endParaRPr>
          </a:p>
          <a:p>
            <a:endParaRPr lang="pt-BR" sz="1600" b="1" dirty="0">
              <a:effectLst/>
              <a:latin typeface="+mj-lt"/>
              <a:ea typeface="Times New Roman" panose="02020603050405020304" pitchFamily="18" charset="0"/>
            </a:endParaRPr>
          </a:p>
          <a:p>
            <a:pPr algn="l"/>
            <a:r>
              <a:rPr lang="pt-BR" sz="1500" b="0" i="0" dirty="0">
                <a:solidFill>
                  <a:srgbClr val="1F2328"/>
                </a:solidFill>
                <a:effectLst/>
                <a:latin typeface="+mj-lt"/>
              </a:rPr>
              <a:t>Foram convidadas três pessoas por cenários que se encaixassem nas definições das histórias apresentadas na documentação - Requisitos para avaliação do sistema: 1-Péssimo; 2-Ruim; 3-Regular; 4-Bom; 5-Ótimo.</a:t>
            </a:r>
          </a:p>
          <a:p>
            <a:pPr algn="l"/>
            <a:r>
              <a:rPr lang="pt-BR" sz="1500" b="0" i="0" dirty="0">
                <a:solidFill>
                  <a:srgbClr val="1F2328"/>
                </a:solidFill>
                <a:effectLst/>
                <a:latin typeface="+mj-lt"/>
              </a:rPr>
              <a:t>A partir dos resultados obtidos, foi possível verificar que a aplicação web apresenta bons resultados quanto à taxa de sucesso na interação dos usuários.</a:t>
            </a:r>
          </a:p>
          <a:p>
            <a:pPr algn="l"/>
            <a:r>
              <a:rPr lang="pt-BR" sz="1500" b="0" i="0" dirty="0">
                <a:solidFill>
                  <a:srgbClr val="1F2328"/>
                </a:solidFill>
                <a:effectLst/>
                <a:latin typeface="+mj-lt"/>
              </a:rPr>
              <a:t>A aplicação obteve também uma elevada satisfação com as provas de usabilidade com médias das avaliações em cada um dos cenários, que variou entre 4 (bom) e 5 (ótimo).</a:t>
            </a:r>
          </a:p>
        </p:txBody>
      </p:sp>
    </p:spTree>
    <p:extLst>
      <p:ext uri="{BB962C8B-B14F-4D97-AF65-F5344CB8AC3E}">
        <p14:creationId xmlns:p14="http://schemas.microsoft.com/office/powerpoint/2010/main" val="1393773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0" y="-17409"/>
            <a:ext cx="12192000" cy="685800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00" scaled="0"/>
          </a:gradFill>
          <a:ln w="9525" cap="sq" cmpd="sng">
            <a:solidFill>
              <a:srgbClr val="F2F2F2">
                <a:alpha val="40784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7409"/>
            <a:ext cx="822960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84;p1">
            <a:extLst>
              <a:ext uri="{FF2B5EF4-FFF2-40B4-BE49-F238E27FC236}">
                <a16:creationId xmlns:a16="http://schemas.microsoft.com/office/drawing/2014/main" id="{51852491-2293-4359-83AA-6CE80EB7AC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72251" y="632659"/>
            <a:ext cx="4243386" cy="7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E68"/>
              </a:buClr>
              <a:buSzPts val="4000"/>
              <a:buFont typeface="Calibri"/>
              <a:buNone/>
            </a:pPr>
            <a:r>
              <a:rPr lang="pt-BR" sz="4000" b="1" dirty="0">
                <a:solidFill>
                  <a:srgbClr val="001E68"/>
                </a:solidFill>
              </a:rPr>
              <a:t>Desenvolvimento:</a:t>
            </a:r>
            <a:endParaRPr lang="pt-BR" dirty="0"/>
          </a:p>
        </p:txBody>
      </p:sp>
      <p:pic>
        <p:nvPicPr>
          <p:cNvPr id="12" name="Google Shape;86;p1">
            <a:extLst>
              <a:ext uri="{FF2B5EF4-FFF2-40B4-BE49-F238E27FC236}">
                <a16:creationId xmlns:a16="http://schemas.microsoft.com/office/drawing/2014/main" id="{EEFB2090-86AD-4B4C-B82D-3D5DCAB0BF7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86130" y="4594553"/>
            <a:ext cx="6205870" cy="22634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5;p1">
            <a:extLst>
              <a:ext uri="{FF2B5EF4-FFF2-40B4-BE49-F238E27FC236}">
                <a16:creationId xmlns:a16="http://schemas.microsoft.com/office/drawing/2014/main" id="{0669CED4-5D52-4B39-B945-5F82707F1535}"/>
              </a:ext>
            </a:extLst>
          </p:cNvPr>
          <p:cNvSpPr txBox="1"/>
          <p:nvPr/>
        </p:nvSpPr>
        <p:spPr>
          <a:xfrm>
            <a:off x="284292" y="2188703"/>
            <a:ext cx="10262380" cy="206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1800" b="1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Conclusão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dirty="0"/>
              <a:t>Tomando como base os resultados obtidos nos de usabilidade, a aplicação obteve uma elevada satisfação subjetiva dos usuários no momento que realizavam os cenários propostos. Com médias de avaliações em cada um dos cenários, que variou entre 4 (bom) e 5 (ótimo).</a:t>
            </a:r>
          </a:p>
          <a:p>
            <a:r>
              <a:rPr lang="pt-BR" dirty="0"/>
              <a:t>Com relação ao tempo para conclusão de cada tarefa/cenário, notamos que houve discrepância entre a média de tempo dos usuários e o tempo do especialista/desenvolvedor em todos os cenários, demonstrando que a aplicação web tem uma interface intuitiva, estrutura clara de navegação, boa responsividade e não apresentou falhas de carregamento 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Google Shape;85;p1">
            <a:extLst>
              <a:ext uri="{FF2B5EF4-FFF2-40B4-BE49-F238E27FC236}">
                <a16:creationId xmlns:a16="http://schemas.microsoft.com/office/drawing/2014/main" id="{9FBCE030-D097-E11C-70A1-596223CEA76E}"/>
              </a:ext>
            </a:extLst>
          </p:cNvPr>
          <p:cNvSpPr txBox="1"/>
          <p:nvPr/>
        </p:nvSpPr>
        <p:spPr>
          <a:xfrm>
            <a:off x="284291" y="4394815"/>
            <a:ext cx="10058193" cy="189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dirty="0"/>
              <a:t>Como trabalhos futuros, prevê-se a ampliação das funcionalidades da aplicação, incluindo:</a:t>
            </a:r>
          </a:p>
          <a:p>
            <a:endParaRPr lang="pt-BR" sz="1800" dirty="0">
              <a:solidFill>
                <a:srgbClr val="1F2328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Integração com APIs de alimentos para análise nutricional automática;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Inclusão de gráficos de progresso e metas alimentares;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Desenvolvimento de um app mobile com notificações e sugestões de refeições diárias;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Parcerias com nutricionistas para oferecer suporte profissional direto pela plataforma;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Criação de uma comunidade interativa onde usuários possam compartilhar receitas, dicas e experiências.</a:t>
            </a:r>
          </a:p>
        </p:txBody>
      </p:sp>
    </p:spTree>
    <p:extLst>
      <p:ext uri="{BB962C8B-B14F-4D97-AF65-F5344CB8AC3E}">
        <p14:creationId xmlns:p14="http://schemas.microsoft.com/office/powerpoint/2010/main" val="165683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1009369" y="2257035"/>
            <a:ext cx="9291919" cy="7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E68"/>
              </a:buClr>
              <a:buSzPts val="4000"/>
              <a:buFont typeface="Calibri"/>
              <a:buNone/>
            </a:pPr>
            <a:r>
              <a:rPr lang="pt-BR" sz="4000" b="1" dirty="0">
                <a:solidFill>
                  <a:srgbClr val="001E68"/>
                </a:solidFill>
                <a:latin typeface="Calibri"/>
                <a:ea typeface="Calibri"/>
                <a:cs typeface="Calibri"/>
                <a:sym typeface="Calibri"/>
              </a:rPr>
              <a:t>Sumário</a:t>
            </a:r>
            <a:endParaRPr lang="pt-BR" dirty="0"/>
          </a:p>
        </p:txBody>
      </p:sp>
      <p:sp>
        <p:nvSpPr>
          <p:cNvPr id="85" name="Google Shape;85;p1"/>
          <p:cNvSpPr txBox="1"/>
          <p:nvPr/>
        </p:nvSpPr>
        <p:spPr>
          <a:xfrm>
            <a:off x="1009370" y="3219814"/>
            <a:ext cx="2895326" cy="917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1800" b="1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 Introdução</a:t>
            </a:r>
            <a:endParaRPr lang="pt-B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Contextualização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Objetivos</a:t>
            </a: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6130" y="4594553"/>
            <a:ext cx="6205870" cy="2263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187358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5;p1">
            <a:extLst>
              <a:ext uri="{FF2B5EF4-FFF2-40B4-BE49-F238E27FC236}">
                <a16:creationId xmlns:a16="http://schemas.microsoft.com/office/drawing/2014/main" id="{17966848-6BB4-4A87-9DEF-8E225E0BF354}"/>
              </a:ext>
            </a:extLst>
          </p:cNvPr>
          <p:cNvSpPr txBox="1"/>
          <p:nvPr/>
        </p:nvSpPr>
        <p:spPr>
          <a:xfrm>
            <a:off x="7336046" y="3219813"/>
            <a:ext cx="3234017" cy="114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1800" b="1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 Desenvolvimento</a:t>
            </a:r>
            <a:endParaRPr lang="pt-B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Fluxo de telas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Testes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Conclusão</a:t>
            </a:r>
            <a:endParaRPr sz="2000" b="1" i="0" u="none" strike="noStrike" cap="none" dirty="0">
              <a:solidFill>
                <a:srgbClr val="54041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144E0F4E-7878-475C-A9B8-4200219C5461}"/>
              </a:ext>
            </a:extLst>
          </p:cNvPr>
          <p:cNvSpPr txBox="1"/>
          <p:nvPr/>
        </p:nvSpPr>
        <p:spPr>
          <a:xfrm>
            <a:off x="3961847" y="3219814"/>
            <a:ext cx="3010455" cy="121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1800" b="1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 Projeto do sistema</a:t>
            </a:r>
            <a:endParaRPr lang="pt-BR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Usuários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Requisitos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1F2328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Tecnologias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00" scaled="0"/>
          </a:gradFill>
          <a:ln w="9525" cap="sq" cmpd="sng">
            <a:solidFill>
              <a:srgbClr val="F2F2F2">
                <a:alpha val="40784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7409"/>
            <a:ext cx="822960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4;p1">
            <a:extLst>
              <a:ext uri="{FF2B5EF4-FFF2-40B4-BE49-F238E27FC236}">
                <a16:creationId xmlns:a16="http://schemas.microsoft.com/office/drawing/2014/main" id="{4072C178-C1BE-43A0-A58A-FDD38F692B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72251" y="632659"/>
            <a:ext cx="4243386" cy="7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E68"/>
              </a:buClr>
              <a:buSzPts val="4000"/>
              <a:buFont typeface="Calibri"/>
              <a:buNone/>
            </a:pPr>
            <a:r>
              <a:rPr lang="pt-BR" sz="4000" b="1" dirty="0">
                <a:solidFill>
                  <a:srgbClr val="001E68"/>
                </a:solidFill>
              </a:rPr>
              <a:t>Introdução:</a:t>
            </a:r>
            <a:endParaRPr lang="pt-BR" dirty="0"/>
          </a:p>
        </p:txBody>
      </p:sp>
      <p:sp>
        <p:nvSpPr>
          <p:cNvPr id="9" name="Google Shape;85;p1">
            <a:extLst>
              <a:ext uri="{FF2B5EF4-FFF2-40B4-BE49-F238E27FC236}">
                <a16:creationId xmlns:a16="http://schemas.microsoft.com/office/drawing/2014/main" id="{0669CED4-5D52-4B39-B945-5F82707F1535}"/>
              </a:ext>
            </a:extLst>
          </p:cNvPr>
          <p:cNvSpPr txBox="1"/>
          <p:nvPr/>
        </p:nvSpPr>
        <p:spPr>
          <a:xfrm>
            <a:off x="364192" y="2350335"/>
            <a:ext cx="10173893" cy="355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1800" b="1" dirty="0">
                <a:solidFill>
                  <a:srgbClr val="1F2328"/>
                </a:solidFill>
                <a:effectLst/>
                <a:latin typeface="+mj-lt"/>
                <a:ea typeface="Times New Roman" panose="02020603050405020304" pitchFamily="18" charset="0"/>
              </a:rPr>
              <a:t>Definição do Problema</a:t>
            </a:r>
          </a:p>
          <a:p>
            <a:endParaRPr lang="pt-BR" sz="1800" b="1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latin typeface="+mj-lt"/>
              </a:rPr>
              <a:t>Contexto</a:t>
            </a:r>
            <a:r>
              <a:rPr lang="pt-BR" sz="1800" dirty="0">
                <a:latin typeface="+mj-lt"/>
              </a:rPr>
              <a:t>: Atualmente, muitas pessoas estão mais conscientes sobre saúde e bem-estar, buscando uma alimentação mais saudável e, em alguns casos, auxílio de nutricionistas para elaborar dietas. No entanto, a rotina corrida do dia a dia dificulta o seguimento de dietas complexas, levando-as a procurar soluções mais práticas para perder peso e manter a saúde.</a:t>
            </a:r>
            <a:endParaRPr lang="pt-BR" sz="1800" dirty="0">
              <a:solidFill>
                <a:srgbClr val="1F2328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1F2328"/>
              </a:solidFill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rgbClr val="1F2328"/>
                </a:solidFill>
                <a:effectLst/>
                <a:latin typeface="+mj-lt"/>
                <a:ea typeface="Times New Roman" panose="02020603050405020304" pitchFamily="18" charset="0"/>
              </a:rPr>
              <a:t>Problema: </a:t>
            </a:r>
            <a:r>
              <a:rPr lang="pt-BR" sz="1800" dirty="0">
                <a:latin typeface="+mj-lt"/>
              </a:rPr>
              <a:t>Muitas pessoas têm dificuldade de seguir suas dietas por falta de tempo, organização e conhecimento nutricional. Assim, não conseguem preparar as refeições de forma adequada, e controlar as compras em sua agenda, além disso tem dificuldade de mensurar os resultados da dieta.</a:t>
            </a:r>
            <a:endParaRPr lang="pt-BR" sz="1800" dirty="0">
              <a:solidFill>
                <a:srgbClr val="1F2328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12" name="Google Shape;86;p1">
            <a:extLst>
              <a:ext uri="{FF2B5EF4-FFF2-40B4-BE49-F238E27FC236}">
                <a16:creationId xmlns:a16="http://schemas.microsoft.com/office/drawing/2014/main" id="{748A156F-70DC-4F1D-8CDD-42A3BC8A282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86130" y="4594553"/>
            <a:ext cx="6205870" cy="2263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196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00" scaled="0"/>
          </a:gradFill>
          <a:ln w="9525" cap="sq" cmpd="sng">
            <a:solidFill>
              <a:srgbClr val="F2F2F2">
                <a:alpha val="40784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7409"/>
            <a:ext cx="822960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4;p1">
            <a:extLst>
              <a:ext uri="{FF2B5EF4-FFF2-40B4-BE49-F238E27FC236}">
                <a16:creationId xmlns:a16="http://schemas.microsoft.com/office/drawing/2014/main" id="{4072C178-C1BE-43A0-A58A-FDD38F692B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72251" y="632659"/>
            <a:ext cx="4243386" cy="7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E68"/>
              </a:buClr>
              <a:buSzPts val="4000"/>
              <a:buFont typeface="Calibri"/>
              <a:buNone/>
            </a:pPr>
            <a:r>
              <a:rPr lang="pt-BR" sz="4000" b="1" dirty="0">
                <a:solidFill>
                  <a:srgbClr val="001E68"/>
                </a:solidFill>
              </a:rPr>
              <a:t>Introdução:</a:t>
            </a:r>
            <a:endParaRPr lang="pt-BR" dirty="0"/>
          </a:p>
        </p:txBody>
      </p:sp>
      <p:sp>
        <p:nvSpPr>
          <p:cNvPr id="9" name="Google Shape;85;p1">
            <a:extLst>
              <a:ext uri="{FF2B5EF4-FFF2-40B4-BE49-F238E27FC236}">
                <a16:creationId xmlns:a16="http://schemas.microsoft.com/office/drawing/2014/main" id="{0669CED4-5D52-4B39-B945-5F82707F1535}"/>
              </a:ext>
            </a:extLst>
          </p:cNvPr>
          <p:cNvSpPr txBox="1"/>
          <p:nvPr/>
        </p:nvSpPr>
        <p:spPr>
          <a:xfrm>
            <a:off x="364191" y="2323475"/>
            <a:ext cx="10083953" cy="3222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1800" b="1" dirty="0">
                <a:solidFill>
                  <a:srgbClr val="1F2328"/>
                </a:solidFill>
                <a:effectLst/>
                <a:latin typeface="+mj-lt"/>
                <a:ea typeface="Times New Roman" panose="02020603050405020304" pitchFamily="18" charset="0"/>
              </a:rPr>
              <a:t>Objetivos</a:t>
            </a:r>
          </a:p>
          <a:p>
            <a:endParaRPr lang="pt-BR" sz="1600" b="1" dirty="0">
              <a:effectLst/>
              <a:latin typeface="+mj-lt"/>
              <a:ea typeface="Times New Roman" panose="02020603050405020304" pitchFamily="18" charset="0"/>
            </a:endParaRPr>
          </a:p>
          <a:p>
            <a:pPr algn="l"/>
            <a:r>
              <a:rPr lang="pt-BR" sz="1600" b="1" i="0" dirty="0">
                <a:solidFill>
                  <a:srgbClr val="1F2328"/>
                </a:solidFill>
                <a:effectLst/>
                <a:latin typeface="+mj-lt"/>
              </a:rPr>
              <a:t>Objetivo geral: </a:t>
            </a:r>
            <a:r>
              <a:rPr lang="pt-BR" sz="1600" b="0" i="0" dirty="0">
                <a:solidFill>
                  <a:srgbClr val="1F2328"/>
                </a:solidFill>
                <a:effectLst/>
                <a:latin typeface="+mj-lt"/>
              </a:rPr>
              <a:t>Desenvolver uma aplicação Web, para facilitar a gestão alimentar em dietas, proporcionando maior eficiência e autonomia para otimizar resultados sem a necessidade de acompanhamento contínuo de um profissional.</a:t>
            </a:r>
          </a:p>
          <a:p>
            <a:pPr algn="l"/>
            <a:endParaRPr lang="pt-BR" sz="1600" b="0" i="0" dirty="0">
              <a:solidFill>
                <a:srgbClr val="1F2328"/>
              </a:solidFill>
              <a:effectLst/>
              <a:latin typeface="+mj-lt"/>
            </a:endParaRPr>
          </a:p>
          <a:p>
            <a:pPr algn="l"/>
            <a:r>
              <a:rPr lang="pt-BR" sz="1600" b="1" i="0" dirty="0">
                <a:solidFill>
                  <a:srgbClr val="1F2328"/>
                </a:solidFill>
                <a:effectLst/>
                <a:latin typeface="+mj-lt"/>
              </a:rPr>
              <a:t>Objetivo específico: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1F2328"/>
                </a:solidFill>
                <a:effectLst/>
                <a:latin typeface="+mj-lt"/>
              </a:rPr>
              <a:t>Registro de alimentos restritivos associados a dieta do usuário.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1F2328"/>
                </a:solidFill>
                <a:effectLst/>
                <a:latin typeface="+mj-lt"/>
              </a:rPr>
              <a:t>Gerenciar lista de compras para abastecimento do estoque.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1F2328"/>
                </a:solidFill>
                <a:effectLst/>
                <a:latin typeface="+mj-lt"/>
              </a:rPr>
              <a:t>Monitorar peso por meio do cálculo de IMC (índice de Massa Corporal).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1F2328"/>
                </a:solidFill>
                <a:effectLst/>
                <a:latin typeface="+mj-lt"/>
              </a:rPr>
              <a:t>Organizar agenda semanal de refeições descritos na dieta.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1F2328"/>
                </a:solidFill>
                <a:effectLst/>
                <a:latin typeface="+mj-lt"/>
              </a:rPr>
              <a:t>Apresentar receitas compatíveis com a dieta utilizada.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1F2328"/>
                </a:solidFill>
                <a:effectLst/>
                <a:latin typeface="+mj-lt"/>
              </a:rPr>
              <a:t>Controlar a dieta por meio de relatórios</a:t>
            </a:r>
            <a:r>
              <a:rPr lang="pt-BR" sz="1600" b="0" i="0" dirty="0">
                <a:solidFill>
                  <a:srgbClr val="1F2328"/>
                </a:solidFill>
                <a:latin typeface="+mj-lt"/>
              </a:rPr>
              <a:t>.</a:t>
            </a:r>
            <a:endParaRPr lang="pt-BR" sz="1600" b="0" i="0" dirty="0">
              <a:solidFill>
                <a:srgbClr val="1F2328"/>
              </a:solidFill>
              <a:effectLst/>
              <a:latin typeface="+mj-lt"/>
            </a:endParaRPr>
          </a:p>
        </p:txBody>
      </p:sp>
      <p:pic>
        <p:nvPicPr>
          <p:cNvPr id="10" name="Google Shape;86;p1">
            <a:extLst>
              <a:ext uri="{FF2B5EF4-FFF2-40B4-BE49-F238E27FC236}">
                <a16:creationId xmlns:a16="http://schemas.microsoft.com/office/drawing/2014/main" id="{6CD0BFCA-1EC0-48B4-9589-448E41AD2F1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86130" y="4594553"/>
            <a:ext cx="6205870" cy="2263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7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00" scaled="0"/>
          </a:gradFill>
          <a:ln w="9525" cap="sq" cmpd="sng">
            <a:solidFill>
              <a:srgbClr val="F2F2F2">
                <a:alpha val="40784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7409"/>
            <a:ext cx="822960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4;p1">
            <a:extLst>
              <a:ext uri="{FF2B5EF4-FFF2-40B4-BE49-F238E27FC236}">
                <a16:creationId xmlns:a16="http://schemas.microsoft.com/office/drawing/2014/main" id="{4072C178-C1BE-43A0-A58A-FDD38F692B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72250" y="632659"/>
            <a:ext cx="5344929" cy="7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E68"/>
              </a:buClr>
              <a:buSzPts val="4000"/>
              <a:buFont typeface="Calibri"/>
              <a:buNone/>
            </a:pPr>
            <a:r>
              <a:rPr lang="pt-BR" sz="4000" b="1" dirty="0">
                <a:solidFill>
                  <a:srgbClr val="001E68"/>
                </a:solidFill>
              </a:rPr>
              <a:t>Projeto do Sistema:</a:t>
            </a:r>
            <a:endParaRPr lang="pt-BR" dirty="0"/>
          </a:p>
        </p:txBody>
      </p:sp>
      <p:sp>
        <p:nvSpPr>
          <p:cNvPr id="9" name="Google Shape;85;p1">
            <a:extLst>
              <a:ext uri="{FF2B5EF4-FFF2-40B4-BE49-F238E27FC236}">
                <a16:creationId xmlns:a16="http://schemas.microsoft.com/office/drawing/2014/main" id="{0669CED4-5D52-4B39-B945-5F82707F1535}"/>
              </a:ext>
            </a:extLst>
          </p:cNvPr>
          <p:cNvSpPr txBox="1"/>
          <p:nvPr/>
        </p:nvSpPr>
        <p:spPr>
          <a:xfrm>
            <a:off x="484112" y="2411413"/>
            <a:ext cx="10503677" cy="30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1600" b="1" dirty="0">
                <a:solidFill>
                  <a:srgbClr val="1F2328"/>
                </a:solidFill>
                <a:effectLst/>
                <a:latin typeface="+mj-lt"/>
                <a:ea typeface="Times New Roman" panose="02020603050405020304" pitchFamily="18" charset="0"/>
              </a:rPr>
              <a:t>Perfis de usuário</a:t>
            </a:r>
            <a:endParaRPr lang="pt-BR" sz="1600" dirty="0">
              <a:effectLst/>
              <a:latin typeface="+mj-lt"/>
              <a:ea typeface="Times New Roman" panose="02020603050405020304" pitchFamily="18" charset="0"/>
            </a:endParaRPr>
          </a:p>
          <a:p>
            <a:endParaRPr lang="pt-BR" sz="1600" b="1" dirty="0">
              <a:effectLst/>
              <a:latin typeface="+mj-lt"/>
              <a:ea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1F2328"/>
                </a:solidFill>
                <a:effectLst/>
                <a:latin typeface="+mj-lt"/>
              </a:rPr>
              <a:t>Pessoas acima de 18 anos que, desejam melhorar a alimentação ou fazer uma dieta. Moram em regiões metropolitanas, e não conseguem fazer a gestão da alimentação e controle da dieta, devido à falta de tempo ou desconhecimento.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rgbClr val="1F2328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1F2328"/>
                </a:solidFill>
                <a:effectLst/>
                <a:latin typeface="+mj-lt"/>
              </a:rPr>
              <a:t>Atletas e praticantes de atividade física, que precisam ajustar a alimentação para melhorar o desempenho esportivo. Buscam dietas específicas, como alimentação para ganho de massa muscular, e tem interesse em monitoramento de macros e calorias.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rgbClr val="1F2328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1F2328"/>
                </a:solidFill>
                <a:effectLst/>
                <a:latin typeface="+mj-lt"/>
              </a:rPr>
              <a:t>Pessoas com restrições alimentares, ou com intolerâncias (glúten, lactose) ou alergias alimentares, que buscam personalização de dietas para necessidades específicas, e se Interesse por receitas adaptadas.</a:t>
            </a:r>
          </a:p>
        </p:txBody>
      </p:sp>
      <p:pic>
        <p:nvPicPr>
          <p:cNvPr id="10" name="Google Shape;86;p1">
            <a:extLst>
              <a:ext uri="{FF2B5EF4-FFF2-40B4-BE49-F238E27FC236}">
                <a16:creationId xmlns:a16="http://schemas.microsoft.com/office/drawing/2014/main" id="{659C52C0-B691-4D1E-990C-B43D7E26C36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86130" y="4594553"/>
            <a:ext cx="6205870" cy="2263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707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00" scaled="0"/>
          </a:gradFill>
          <a:ln w="9525" cap="sq" cmpd="sng">
            <a:solidFill>
              <a:srgbClr val="F2F2F2">
                <a:alpha val="40784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7409"/>
            <a:ext cx="822960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5;p1">
            <a:extLst>
              <a:ext uri="{FF2B5EF4-FFF2-40B4-BE49-F238E27FC236}">
                <a16:creationId xmlns:a16="http://schemas.microsoft.com/office/drawing/2014/main" id="{0669CED4-5D52-4B39-B945-5F82707F1535}"/>
              </a:ext>
            </a:extLst>
          </p:cNvPr>
          <p:cNvSpPr txBox="1"/>
          <p:nvPr/>
        </p:nvSpPr>
        <p:spPr>
          <a:xfrm>
            <a:off x="484113" y="2279520"/>
            <a:ext cx="9679218" cy="362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1600" b="1" dirty="0">
                <a:solidFill>
                  <a:srgbClr val="1F2328"/>
                </a:solidFill>
                <a:effectLst/>
                <a:latin typeface="+mj-lt"/>
                <a:ea typeface="Times New Roman" panose="02020603050405020304" pitchFamily="18" charset="0"/>
              </a:rPr>
              <a:t>Histórias de usuário</a:t>
            </a:r>
            <a:endParaRPr lang="pt-BR" sz="1600" dirty="0">
              <a:effectLst/>
              <a:latin typeface="+mj-lt"/>
              <a:ea typeface="Times New Roman" panose="02020603050405020304" pitchFamily="18" charset="0"/>
            </a:endParaRPr>
          </a:p>
          <a:p>
            <a:endParaRPr lang="pt-BR" sz="1600" b="1" dirty="0">
              <a:solidFill>
                <a:srgbClr val="1F2328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1F2328"/>
                </a:solidFill>
                <a:effectLst/>
                <a:latin typeface="+mj-lt"/>
              </a:rPr>
              <a:t>Pedro, como alguém que está acima do peso e não tem muito tempo para organizar uma dieta, quer um site que ofereça receitas saudáveis, rápidos e práticas, para que possa melhorar sua saúde, perder peso de forma sustentável e se alimentar melhor sem gastar muito tempo planejando.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rgbClr val="1F2328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1F2328"/>
                </a:solidFill>
                <a:effectLst/>
                <a:latin typeface="+mj-lt"/>
              </a:rPr>
              <a:t>Lucina, como atleta e praticante de atividade física, quer um sistema de gestão de dieta que a ajude a planejar suas refeições, para que ela possa atingir seus objetivos de performance e fazer o controle de meu IMC.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600" b="0" i="0" dirty="0">
              <a:solidFill>
                <a:srgbClr val="1F2328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1F2328"/>
                </a:solidFill>
                <a:effectLst/>
                <a:latin typeface="+mj-lt"/>
              </a:rPr>
              <a:t>Rodrigo, sou aposentado e fico maior parte do meu tempo em casa, preciso de algo que seja direto e leve em consideração minhas condições de saúde em minha dieta, como tenho meus afazeres quero algo que me ajude a organizar as minhas compras para as refeições.</a:t>
            </a:r>
          </a:p>
        </p:txBody>
      </p:sp>
      <p:sp>
        <p:nvSpPr>
          <p:cNvPr id="10" name="Google Shape;84;p1">
            <a:extLst>
              <a:ext uri="{FF2B5EF4-FFF2-40B4-BE49-F238E27FC236}">
                <a16:creationId xmlns:a16="http://schemas.microsoft.com/office/drawing/2014/main" id="{4E150669-8061-459C-9392-712F0C9375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72250" y="632659"/>
            <a:ext cx="5344929" cy="7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E68"/>
              </a:buClr>
              <a:buSzPts val="4000"/>
              <a:buFont typeface="Calibri"/>
              <a:buNone/>
            </a:pPr>
            <a:r>
              <a:rPr lang="pt-BR" sz="4000" b="1" dirty="0">
                <a:solidFill>
                  <a:srgbClr val="001E68"/>
                </a:solidFill>
              </a:rPr>
              <a:t>Projeto do Sistema:</a:t>
            </a:r>
            <a:endParaRPr lang="pt-BR" dirty="0"/>
          </a:p>
        </p:txBody>
      </p:sp>
      <p:pic>
        <p:nvPicPr>
          <p:cNvPr id="11" name="Google Shape;86;p1">
            <a:extLst>
              <a:ext uri="{FF2B5EF4-FFF2-40B4-BE49-F238E27FC236}">
                <a16:creationId xmlns:a16="http://schemas.microsoft.com/office/drawing/2014/main" id="{4BB632EF-903F-4781-ACAA-66A59546521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86130" y="4594553"/>
            <a:ext cx="6205870" cy="2263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299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00" scaled="0"/>
          </a:gradFill>
          <a:ln w="9525" cap="sq" cmpd="sng">
            <a:solidFill>
              <a:srgbClr val="F2F2F2">
                <a:alpha val="40784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7409"/>
            <a:ext cx="822960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5;p1">
            <a:extLst>
              <a:ext uri="{FF2B5EF4-FFF2-40B4-BE49-F238E27FC236}">
                <a16:creationId xmlns:a16="http://schemas.microsoft.com/office/drawing/2014/main" id="{0669CED4-5D52-4B39-B945-5F82707F1535}"/>
              </a:ext>
            </a:extLst>
          </p:cNvPr>
          <p:cNvSpPr txBox="1"/>
          <p:nvPr/>
        </p:nvSpPr>
        <p:spPr>
          <a:xfrm>
            <a:off x="484113" y="2324490"/>
            <a:ext cx="9679218" cy="266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1600" b="1" dirty="0">
                <a:solidFill>
                  <a:srgbClr val="1F2328"/>
                </a:solidFill>
                <a:effectLst/>
                <a:latin typeface="+mj-lt"/>
                <a:ea typeface="Times New Roman" panose="02020603050405020304" pitchFamily="18" charset="0"/>
              </a:rPr>
              <a:t>Requisitos Funcionais</a:t>
            </a:r>
            <a:endParaRPr lang="pt-BR" sz="1600" dirty="0">
              <a:effectLst/>
              <a:latin typeface="+mj-lt"/>
              <a:ea typeface="Times New Roman" panose="02020603050405020304" pitchFamily="18" charset="0"/>
            </a:endParaRPr>
          </a:p>
          <a:p>
            <a:endParaRPr lang="pt-BR" sz="1600" b="1" dirty="0">
              <a:solidFill>
                <a:srgbClr val="1F2328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1F2328"/>
                </a:solidFill>
                <a:latin typeface="+mj-lt"/>
              </a:rPr>
              <a:t>RF-001 Permitir cadastro da dieta e restrições alimentares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1F2328"/>
                </a:solidFill>
                <a:latin typeface="+mj-lt"/>
              </a:rPr>
              <a:t>RF-002 Sugerir lista de compras com base no plano de refeições escolhido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1F2328"/>
                </a:solidFill>
                <a:latin typeface="+mj-lt"/>
              </a:rPr>
              <a:t>RF-003 Disponibilizar ferramenta para monitoramento do peso por meio do cálculo de IMC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1F2328"/>
                </a:solidFill>
                <a:latin typeface="+mj-lt"/>
              </a:rPr>
              <a:t>RF-004 Disponibilizar relatórios de IMC e Receitas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1F2328"/>
                </a:solidFill>
                <a:latin typeface="+mj-lt"/>
              </a:rPr>
              <a:t>RF-005 Pagina </a:t>
            </a:r>
            <a:r>
              <a:rPr lang="pt-BR" sz="1600" b="0" i="0" dirty="0">
                <a:solidFill>
                  <a:srgbClr val="1F2328"/>
                </a:solidFill>
                <a:effectLst/>
                <a:latin typeface="+mj-lt"/>
              </a:rPr>
              <a:t>inicial para login e cadastro na plataforma.</a:t>
            </a:r>
          </a:p>
        </p:txBody>
      </p:sp>
      <p:sp>
        <p:nvSpPr>
          <p:cNvPr id="10" name="Google Shape;84;p1">
            <a:extLst>
              <a:ext uri="{FF2B5EF4-FFF2-40B4-BE49-F238E27FC236}">
                <a16:creationId xmlns:a16="http://schemas.microsoft.com/office/drawing/2014/main" id="{4E150669-8061-459C-9392-712F0C9375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72250" y="632659"/>
            <a:ext cx="5344929" cy="7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E68"/>
              </a:buClr>
              <a:buSzPts val="4000"/>
              <a:buFont typeface="Calibri"/>
              <a:buNone/>
            </a:pPr>
            <a:r>
              <a:rPr lang="pt-BR" sz="4000" b="1" dirty="0">
                <a:solidFill>
                  <a:srgbClr val="001E68"/>
                </a:solidFill>
              </a:rPr>
              <a:t>Projeto do Sistema:</a:t>
            </a:r>
            <a:endParaRPr lang="pt-BR" dirty="0"/>
          </a:p>
        </p:txBody>
      </p:sp>
      <p:pic>
        <p:nvPicPr>
          <p:cNvPr id="8" name="Google Shape;86;p1">
            <a:extLst>
              <a:ext uri="{FF2B5EF4-FFF2-40B4-BE49-F238E27FC236}">
                <a16:creationId xmlns:a16="http://schemas.microsoft.com/office/drawing/2014/main" id="{E6678264-B942-4130-A821-A71913EF1A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86130" y="4594553"/>
            <a:ext cx="6205870" cy="2263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912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00" scaled="0"/>
          </a:gradFill>
          <a:ln w="9525" cap="sq" cmpd="sng">
            <a:solidFill>
              <a:srgbClr val="F2F2F2">
                <a:alpha val="40784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7409"/>
            <a:ext cx="822960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5;p1">
            <a:extLst>
              <a:ext uri="{FF2B5EF4-FFF2-40B4-BE49-F238E27FC236}">
                <a16:creationId xmlns:a16="http://schemas.microsoft.com/office/drawing/2014/main" id="{0669CED4-5D52-4B39-B945-5F82707F1535}"/>
              </a:ext>
            </a:extLst>
          </p:cNvPr>
          <p:cNvSpPr txBox="1"/>
          <p:nvPr/>
        </p:nvSpPr>
        <p:spPr>
          <a:xfrm>
            <a:off x="364192" y="2382955"/>
            <a:ext cx="8229600" cy="2425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1600" b="1" dirty="0">
                <a:solidFill>
                  <a:srgbClr val="1F2328"/>
                </a:solidFill>
                <a:effectLst/>
                <a:latin typeface="+mj-lt"/>
                <a:ea typeface="Times New Roman" panose="02020603050405020304" pitchFamily="18" charset="0"/>
              </a:rPr>
              <a:t>Tecnologias utilizadas</a:t>
            </a:r>
            <a:endParaRPr lang="pt-BR" sz="1600" dirty="0">
              <a:effectLst/>
              <a:latin typeface="+mj-lt"/>
              <a:ea typeface="Times New Roman" panose="02020603050405020304" pitchFamily="18" charset="0"/>
            </a:endParaRPr>
          </a:p>
          <a:p>
            <a:endParaRPr lang="pt-BR" sz="1600" b="1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1F2328"/>
                </a:solidFill>
                <a:effectLst/>
                <a:latin typeface="+mj-lt"/>
                <a:ea typeface="Times New Roman" panose="02020603050405020304" pitchFamily="18" charset="0"/>
              </a:rPr>
              <a:t>HT</a:t>
            </a:r>
            <a:r>
              <a:rPr lang="pt-BR" sz="1600" dirty="0">
                <a:solidFill>
                  <a:srgbClr val="1F2328"/>
                </a:solidFill>
                <a:latin typeface="+mj-lt"/>
                <a:ea typeface="Times New Roman" panose="02020603050405020304" pitchFamily="18" charset="0"/>
              </a:rPr>
              <a:t>ML5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1F2328"/>
                </a:solidFill>
                <a:effectLst/>
                <a:latin typeface="+mj-lt"/>
                <a:ea typeface="Times New Roman" panose="02020603050405020304" pitchFamily="18" charset="0"/>
              </a:rPr>
              <a:t>CSS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1F2328"/>
                </a:solidFill>
                <a:latin typeface="+mj-lt"/>
              </a:rPr>
              <a:t>JAVASCRIPIT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1F2328"/>
                </a:solidFill>
                <a:latin typeface="+mj-lt"/>
              </a:rPr>
              <a:t>Projeto com JSON, Local </a:t>
            </a:r>
            <a:r>
              <a:rPr lang="pt-BR" sz="1600" dirty="0" err="1">
                <a:solidFill>
                  <a:srgbClr val="1F2328"/>
                </a:solidFill>
                <a:latin typeface="+mj-lt"/>
              </a:rPr>
              <a:t>Storage</a:t>
            </a:r>
            <a:endParaRPr lang="pt-BR" sz="1600" dirty="0">
              <a:solidFill>
                <a:srgbClr val="1F2328"/>
              </a:solidFill>
              <a:latin typeface="+mj-lt"/>
            </a:endParaRPr>
          </a:p>
        </p:txBody>
      </p:sp>
      <p:sp>
        <p:nvSpPr>
          <p:cNvPr id="10" name="Google Shape;84;p1">
            <a:extLst>
              <a:ext uri="{FF2B5EF4-FFF2-40B4-BE49-F238E27FC236}">
                <a16:creationId xmlns:a16="http://schemas.microsoft.com/office/drawing/2014/main" id="{9CFF6A65-9F20-42AA-A122-AC961E9226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72250" y="632659"/>
            <a:ext cx="5344929" cy="7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E68"/>
              </a:buClr>
              <a:buSzPts val="4000"/>
              <a:buFont typeface="Calibri"/>
              <a:buNone/>
            </a:pPr>
            <a:r>
              <a:rPr lang="pt-BR" sz="4000" b="1" dirty="0">
                <a:solidFill>
                  <a:srgbClr val="001E68"/>
                </a:solidFill>
              </a:rPr>
              <a:t>Projeto do Sistema:</a:t>
            </a:r>
            <a:endParaRPr lang="pt-BR" dirty="0"/>
          </a:p>
        </p:txBody>
      </p:sp>
      <p:pic>
        <p:nvPicPr>
          <p:cNvPr id="11" name="Google Shape;86;p1">
            <a:extLst>
              <a:ext uri="{FF2B5EF4-FFF2-40B4-BE49-F238E27FC236}">
                <a16:creationId xmlns:a16="http://schemas.microsoft.com/office/drawing/2014/main" id="{53D505F9-F087-4D2F-A3DC-4AC6AEA9CCA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86130" y="4594553"/>
            <a:ext cx="6205870" cy="2263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206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00" scaled="0"/>
          </a:gradFill>
          <a:ln w="9525" cap="sq" cmpd="sng">
            <a:solidFill>
              <a:srgbClr val="F2F2F2">
                <a:alpha val="40784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7409"/>
            <a:ext cx="822960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4;p1">
            <a:extLst>
              <a:ext uri="{FF2B5EF4-FFF2-40B4-BE49-F238E27FC236}">
                <a16:creationId xmlns:a16="http://schemas.microsoft.com/office/drawing/2014/main" id="{4072C178-C1BE-43A0-A58A-FDD38F692B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72251" y="632659"/>
            <a:ext cx="4243386" cy="7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E68"/>
              </a:buClr>
              <a:buSzPts val="4000"/>
              <a:buFont typeface="Calibri"/>
              <a:buNone/>
            </a:pPr>
            <a:r>
              <a:rPr lang="pt-BR" sz="4000" b="1" dirty="0">
                <a:solidFill>
                  <a:srgbClr val="001E68"/>
                </a:solidFill>
              </a:rPr>
              <a:t>Desenvolvimento:</a:t>
            </a:r>
            <a:endParaRPr lang="pt-BR" dirty="0"/>
          </a:p>
        </p:txBody>
      </p:sp>
      <p:sp>
        <p:nvSpPr>
          <p:cNvPr id="9" name="Google Shape;85;p1">
            <a:extLst>
              <a:ext uri="{FF2B5EF4-FFF2-40B4-BE49-F238E27FC236}">
                <a16:creationId xmlns:a16="http://schemas.microsoft.com/office/drawing/2014/main" id="{0669CED4-5D52-4B39-B945-5F82707F1535}"/>
              </a:ext>
            </a:extLst>
          </p:cNvPr>
          <p:cNvSpPr txBox="1"/>
          <p:nvPr/>
        </p:nvSpPr>
        <p:spPr>
          <a:xfrm>
            <a:off x="364192" y="2320614"/>
            <a:ext cx="9739178" cy="328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1600" b="1" dirty="0" err="1">
                <a:solidFill>
                  <a:srgbClr val="1F2328"/>
                </a:solidFill>
                <a:effectLst/>
                <a:latin typeface="+mj-lt"/>
                <a:ea typeface="Times New Roman" panose="02020603050405020304" pitchFamily="18" charset="0"/>
              </a:rPr>
              <a:t>User</a:t>
            </a:r>
            <a:r>
              <a:rPr lang="pt-BR" sz="1600" b="1" dirty="0">
                <a:solidFill>
                  <a:srgbClr val="1F2328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pt-BR" sz="1600" b="1" dirty="0" err="1">
                <a:solidFill>
                  <a:srgbClr val="1F2328"/>
                </a:solidFill>
                <a:effectLst/>
                <a:latin typeface="+mj-lt"/>
                <a:ea typeface="Times New Roman" panose="02020603050405020304" pitchFamily="18" charset="0"/>
              </a:rPr>
              <a:t>flow</a:t>
            </a:r>
            <a:r>
              <a:rPr lang="pt-BR" sz="1600" b="1" dirty="0">
                <a:solidFill>
                  <a:srgbClr val="1F2328"/>
                </a:solidFill>
                <a:effectLst/>
                <a:latin typeface="+mj-lt"/>
                <a:ea typeface="Times New Roman" panose="02020603050405020304" pitchFamily="18" charset="0"/>
              </a:rPr>
              <a:t> / </a:t>
            </a:r>
            <a:r>
              <a:rPr lang="pt-BR" sz="1600" b="1" dirty="0" err="1">
                <a:solidFill>
                  <a:srgbClr val="1F2328"/>
                </a:solidFill>
                <a:effectLst/>
                <a:latin typeface="+mj-lt"/>
                <a:ea typeface="Times New Roman" panose="02020603050405020304" pitchFamily="18" charset="0"/>
              </a:rPr>
              <a:t>Screen</a:t>
            </a:r>
            <a:r>
              <a:rPr lang="pt-BR" sz="1600" b="1" dirty="0">
                <a:solidFill>
                  <a:srgbClr val="1F2328"/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pt-BR" sz="1600" b="1" dirty="0" err="1">
                <a:solidFill>
                  <a:srgbClr val="1F2328"/>
                </a:solidFill>
                <a:effectLst/>
                <a:latin typeface="+mj-lt"/>
                <a:ea typeface="Times New Roman" panose="02020603050405020304" pitchFamily="18" charset="0"/>
              </a:rPr>
              <a:t>flow</a:t>
            </a:r>
            <a:endParaRPr lang="pt-BR" sz="1600" dirty="0">
              <a:effectLst/>
              <a:latin typeface="+mj-lt"/>
              <a:ea typeface="Times New Roman" panose="02020603050405020304" pitchFamily="18" charset="0"/>
            </a:endParaRPr>
          </a:p>
          <a:p>
            <a:endParaRPr lang="pt-BR" sz="1600" b="1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1F2328"/>
                </a:solidFill>
                <a:effectLst/>
                <a:latin typeface="+mj-lt"/>
              </a:rPr>
              <a:t>Tela de cadastro de usuário e login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1F2328"/>
                </a:solidFill>
                <a:effectLst/>
                <a:latin typeface="+mj-lt"/>
              </a:rPr>
              <a:t>Tela de cadastro da dieta alimentar Permitir cadastro do protocolo alimentar a ser seguido</a:t>
            </a:r>
            <a:endParaRPr lang="pt-BR" sz="1600" dirty="0">
              <a:solidFill>
                <a:srgbClr val="1F2328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1F2328"/>
                </a:solidFill>
                <a:effectLst/>
                <a:latin typeface="+mj-lt"/>
              </a:rPr>
              <a:t>Tela de lista de compras: Após o cadastro, a lista de compras é exibida, direcionando-o a uma variedade de receitas armazenadas na agenda.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1F2328"/>
                </a:solidFill>
                <a:effectLst/>
                <a:latin typeface="+mj-lt"/>
              </a:rPr>
              <a:t>Tela de relatórios: Planejamento é essencial para o seu bem-estar! Com a página de relatórios, você monitora sua rotina de alimentação e saúde, organizando suas receitas e IMC em um lugar.</a:t>
            </a:r>
            <a:endParaRPr lang="pt-BR" sz="1600" dirty="0">
              <a:solidFill>
                <a:srgbClr val="1F2328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1F2328"/>
                </a:solidFill>
                <a:effectLst/>
                <a:latin typeface="+mj-lt"/>
              </a:rPr>
              <a:t>Tela de cálculo de IMC: Nesta tela o usuário fará o cálculo do seu IMC, ou Índice de Massa Corporal.</a:t>
            </a:r>
            <a:endParaRPr lang="pt-BR" sz="160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10" name="Google Shape;86;p1">
            <a:extLst>
              <a:ext uri="{FF2B5EF4-FFF2-40B4-BE49-F238E27FC236}">
                <a16:creationId xmlns:a16="http://schemas.microsoft.com/office/drawing/2014/main" id="{816A09ED-FC2F-4E1D-A9C6-527141B1391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86130" y="4594553"/>
            <a:ext cx="6205870" cy="2263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20367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CD996B3BF27041ADB275F324D17E52" ma:contentTypeVersion="8" ma:contentTypeDescription="Crie um novo documento." ma:contentTypeScope="" ma:versionID="38bcf2ba471294cf59e50711bd48a15c">
  <xsd:schema xmlns:xsd="http://www.w3.org/2001/XMLSchema" xmlns:xs="http://www.w3.org/2001/XMLSchema" xmlns:p="http://schemas.microsoft.com/office/2006/metadata/properties" xmlns:ns2="a54b774b-fe65-4d86-b170-94cc709932da" targetNamespace="http://schemas.microsoft.com/office/2006/metadata/properties" ma:root="true" ma:fieldsID="116db6e4ffc86c0943a84be45faa427b" ns2:_="">
    <xsd:import namespace="a54b774b-fe65-4d86-b170-94cc709932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b774b-fe65-4d86-b170-94cc709932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D3212B-BF12-4D3D-941D-A222E9204C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A51708-BAC7-41C7-8514-36D073C8D4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4b774b-fe65-4d86-b170-94cc709932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06F597-757A-48AA-A52C-2EC0D022A05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1099</Words>
  <Application>Microsoft Office PowerPoint</Application>
  <PresentationFormat>Widescreen</PresentationFormat>
  <Paragraphs>100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Times New Roman</vt:lpstr>
      <vt:lpstr>Tema do Office</vt:lpstr>
      <vt:lpstr>Projeto: BeFit</vt:lpstr>
      <vt:lpstr>Sumário</vt:lpstr>
      <vt:lpstr>Introdução:</vt:lpstr>
      <vt:lpstr>Introdução:</vt:lpstr>
      <vt:lpstr>Projeto do Sistema:</vt:lpstr>
      <vt:lpstr>Projeto do Sistema:</vt:lpstr>
      <vt:lpstr>Projeto do Sistema:</vt:lpstr>
      <vt:lpstr>Projeto do Sistema:</vt:lpstr>
      <vt:lpstr>Desenvolvimento:</vt:lpstr>
      <vt:lpstr>Apresentação do PowerPoint</vt:lpstr>
      <vt:lpstr>Desenvolvimento: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Leonardo de Queiroz Sancho</dc:creator>
  <cp:lastModifiedBy>Weder Hovadich Gonçalves</cp:lastModifiedBy>
  <cp:revision>22</cp:revision>
  <dcterms:created xsi:type="dcterms:W3CDTF">2024-06-10T15:22:02Z</dcterms:created>
  <dcterms:modified xsi:type="dcterms:W3CDTF">2025-06-21T14:56:55Z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0x010100EFCD996B3BF27041ADB275F324D17E52</vt:lpwstr>
  </property>
</Properties>
</file>