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9" r:id="rId6"/>
    <p:sldId id="260" r:id="rId7"/>
    <p:sldId id="25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58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cEHLh25zorXqUPXwcQhVILEJc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69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customschemas.google.com/relationships/presentationmetadata" Target="meta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3D6C138E-0345-7321-67B4-00CFE0D6F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6763BE32-9614-D706-C314-9F46C4154B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6E584970-DC0C-8347-8726-D5C2B28E82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0317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4C53D480-12AA-A089-7E8E-D46EDD12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09747B38-C88D-F056-C2A0-CC0B705FD9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8D132A70-A269-598C-2FF1-C64D55708F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8423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99477DF4-7C5B-65E5-B081-F051CFD0B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191DD2B7-DE49-7647-D930-92B0742190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C3589848-8A45-B2A0-2603-0B45C528B5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8383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37E41D4C-DDAB-4223-C649-6F12C8FD2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C5DE83DC-C2AA-535F-6639-2573DA38A2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8791B808-B745-2B77-3A45-092B1DC6F3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6082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AC4EB252-641B-7B45-29DB-3F90142E5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F4EB291D-21A1-A1CC-AE97-5A44588EAE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CAB94F0F-87F3-6174-F228-5F742E46C8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7225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E29DED78-47E1-4655-FCFA-DFA070A5B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412B44F5-11DF-9F35-E39D-7C2D55CB69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8421C32C-F482-AB37-FC00-00ED47B72A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3516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60E3B9CA-94D7-E0F2-BC9B-2AF79C43F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A780B77A-BAE8-0FCF-3606-AA2E64C33D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92244D5D-5A07-44EE-C9D6-AECB796CD4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3441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4EA446FB-260B-9EF8-0505-F2FEF571B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CF04529C-0D18-8F73-CADD-EDFA8A8A82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3D9CE31A-4D6F-82DC-F09A-5BA075C88D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8612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8EC74A46-DA35-3A6F-C78A-8F0885177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D4B6BF68-BAFD-5A65-5C8B-14B243B0CC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02ACD73C-AD92-1D73-70F3-3D34ADA450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186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536122" y="2263447"/>
            <a:ext cx="11344836" cy="76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E68"/>
              </a:buClr>
              <a:buSzPts val="4000"/>
              <a:buFont typeface="Calibri"/>
              <a:buNone/>
            </a:pPr>
            <a:r>
              <a:rPr lang="pt-BR" sz="4000" b="1" dirty="0">
                <a:solidFill>
                  <a:srgbClr val="001E68"/>
                </a:solidFill>
                <a:latin typeface="Calibri"/>
                <a:ea typeface="Calibri"/>
                <a:cs typeface="Calibri"/>
                <a:sym typeface="Calibri"/>
              </a:rPr>
              <a:t>Gestão eficiente dos Planos de Ação Nacional pa</a:t>
            </a:r>
            <a:r>
              <a:rPr lang="pt-BR" sz="4000" b="1" dirty="0">
                <a:solidFill>
                  <a:srgbClr val="001E68"/>
                </a:solidFill>
              </a:rPr>
              <a:t>ra Conservação de Espécies Ameaçadas de Extinção (</a:t>
            </a:r>
            <a:r>
              <a:rPr lang="pt-BR" sz="4000" b="1" dirty="0" err="1">
                <a:solidFill>
                  <a:srgbClr val="001E68"/>
                </a:solidFill>
              </a:rPr>
              <a:t>PANs</a:t>
            </a:r>
            <a:r>
              <a:rPr lang="pt-BR" sz="4000" b="1" dirty="0">
                <a:solidFill>
                  <a:srgbClr val="001E68"/>
                </a:solidFill>
              </a:rPr>
              <a:t>)</a:t>
            </a:r>
            <a:endParaRPr dirty="0"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6130" y="4594553"/>
            <a:ext cx="6205870" cy="2263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187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F8F4A56-9C84-7DA6-F91A-11F4C07658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800" y="3711705"/>
            <a:ext cx="3941480" cy="277761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D1C57F5-B012-0D14-1D9E-3BF8A5764DBE}"/>
              </a:ext>
            </a:extLst>
          </p:cNvPr>
          <p:cNvSpPr txBox="1"/>
          <p:nvPr/>
        </p:nvSpPr>
        <p:spPr>
          <a:xfrm>
            <a:off x="536122" y="4146404"/>
            <a:ext cx="22044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Turma 3 Grupo 1</a:t>
            </a:r>
          </a:p>
          <a:p>
            <a:r>
              <a:rPr lang="pt-BR" dirty="0"/>
              <a:t>Eduardo de Lyra</a:t>
            </a:r>
          </a:p>
          <a:p>
            <a:r>
              <a:rPr lang="pt-BR" dirty="0"/>
              <a:t>Eduardo Henrique Araújo</a:t>
            </a:r>
          </a:p>
          <a:p>
            <a:r>
              <a:rPr lang="pt-BR"/>
              <a:t>Guilherme Borges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E768B085-6019-8BB2-24B3-3672828A9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">
            <a:extLst>
              <a:ext uri="{FF2B5EF4-FFF2-40B4-BE49-F238E27FC236}">
                <a16:creationId xmlns:a16="http://schemas.microsoft.com/office/drawing/2014/main" id="{0C63C3E6-C419-3409-61F3-FC939CD15D2C}"/>
              </a:ext>
            </a:extLst>
          </p:cNvPr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7445"/>
            <a:ext cx="12192000" cy="187358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">
            <a:extLst>
              <a:ext uri="{FF2B5EF4-FFF2-40B4-BE49-F238E27FC236}">
                <a16:creationId xmlns:a16="http://schemas.microsoft.com/office/drawing/2014/main" id="{ABF811DF-8114-BF0C-4708-80AECF3C9C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3382" y="799136"/>
            <a:ext cx="11344836" cy="76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001E68"/>
              </a:buClr>
              <a:buSzPts val="4000"/>
            </a:pPr>
            <a:r>
              <a:rPr lang="pt-BR" sz="4000" b="1" dirty="0">
                <a:solidFill>
                  <a:srgbClr val="001E68"/>
                </a:solidFill>
              </a:rPr>
              <a:t>Detalhes PAN</a:t>
            </a:r>
            <a:endParaRPr dirty="0"/>
          </a:p>
        </p:txBody>
      </p:sp>
      <p:pic>
        <p:nvPicPr>
          <p:cNvPr id="86" name="Google Shape;86;p1">
            <a:extLst>
              <a:ext uri="{FF2B5EF4-FFF2-40B4-BE49-F238E27FC236}">
                <a16:creationId xmlns:a16="http://schemas.microsoft.com/office/drawing/2014/main" id="{67FC674A-8312-2D20-0D42-9119E188BC82}"/>
              </a:ext>
            </a:extLst>
          </p:cNvPr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86130" y="4594553"/>
            <a:ext cx="6205870" cy="2263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95D06B3-0EED-8ED9-0C43-1578D25FA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305" y="1866138"/>
            <a:ext cx="4269044" cy="217939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448F396-C245-B44A-5FF7-ACD12B493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305" y="4750159"/>
            <a:ext cx="4562169" cy="15047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3D2C3D5-64CD-BD3B-3D2D-11296C1ECE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7613" y="1866138"/>
            <a:ext cx="3204293" cy="3604241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AC1E1DA-AF0A-84B9-E6D5-EC66838A6AC6}"/>
              </a:ext>
            </a:extLst>
          </p:cNvPr>
          <p:cNvCxnSpPr>
            <a:stCxn id="3" idx="2"/>
          </p:cNvCxnSpPr>
          <p:nvPr/>
        </p:nvCxnSpPr>
        <p:spPr>
          <a:xfrm>
            <a:off x="2299827" y="4045530"/>
            <a:ext cx="0" cy="704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27B3817-C7AD-2708-4943-9B77A2F02D6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4727474" y="3668259"/>
            <a:ext cx="680139" cy="183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22301AE-86BC-F788-477A-F42B502FC7E0}"/>
              </a:ext>
            </a:extLst>
          </p:cNvPr>
          <p:cNvSpPr txBox="1"/>
          <p:nvPr/>
        </p:nvSpPr>
        <p:spPr>
          <a:xfrm>
            <a:off x="8611906" y="1659202"/>
            <a:ext cx="34988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Objetivo Geral</a:t>
            </a:r>
          </a:p>
          <a:p>
            <a:r>
              <a:rPr lang="pt-BR" dirty="0"/>
              <a:t>Apresentação clara do objetivo do plano (RF-003: atualização das ações)</a:t>
            </a:r>
          </a:p>
          <a:p>
            <a:endParaRPr lang="pt-BR" dirty="0"/>
          </a:p>
          <a:p>
            <a:r>
              <a:rPr lang="pt-BR" b="1" dirty="0"/>
              <a:t>Andamento Geral do PAN</a:t>
            </a:r>
          </a:p>
          <a:p>
            <a:r>
              <a:rPr lang="pt-BR" dirty="0"/>
              <a:t>Indicadores visuais de progresso e período (RF-004, RF-008: métricas de andamento e desempenho)</a:t>
            </a:r>
          </a:p>
          <a:p>
            <a:endParaRPr lang="pt-BR" dirty="0"/>
          </a:p>
          <a:p>
            <a:r>
              <a:rPr lang="pt-BR" b="1" dirty="0"/>
              <a:t>Objetivos Específicos</a:t>
            </a:r>
          </a:p>
          <a:p>
            <a:r>
              <a:rPr lang="pt-BR" dirty="0"/>
              <a:t>Listagem detalhada das ações, com status, custo previsto e gasto, e link para endereço (RF-003: registro e atualização; RF-009: integração com API de CEP)</a:t>
            </a:r>
          </a:p>
        </p:txBody>
      </p:sp>
    </p:spTree>
    <p:extLst>
      <p:ext uri="{BB962C8B-B14F-4D97-AF65-F5344CB8AC3E}">
        <p14:creationId xmlns:p14="http://schemas.microsoft.com/office/powerpoint/2010/main" val="280619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3AB480A2-067A-34C2-22AA-6A4E9409D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">
            <a:extLst>
              <a:ext uri="{FF2B5EF4-FFF2-40B4-BE49-F238E27FC236}">
                <a16:creationId xmlns:a16="http://schemas.microsoft.com/office/drawing/2014/main" id="{A2AD32D4-0D98-D530-839A-AD9CC7977A92}"/>
              </a:ext>
            </a:extLst>
          </p:cNvPr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7445"/>
            <a:ext cx="12192000" cy="187358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">
            <a:extLst>
              <a:ext uri="{FF2B5EF4-FFF2-40B4-BE49-F238E27FC236}">
                <a16:creationId xmlns:a16="http://schemas.microsoft.com/office/drawing/2014/main" id="{FF9BA0DF-1E93-852B-3AC8-4330CB0FCB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6647" y="799136"/>
            <a:ext cx="11344836" cy="76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001E68"/>
              </a:buClr>
              <a:buSzPts val="4000"/>
            </a:pPr>
            <a:r>
              <a:rPr lang="pt-BR" sz="4000" b="1" dirty="0">
                <a:solidFill>
                  <a:srgbClr val="001E68"/>
                </a:solidFill>
              </a:rPr>
              <a:t>Painel do Administrador</a:t>
            </a:r>
            <a:endParaRPr dirty="0"/>
          </a:p>
        </p:txBody>
      </p:sp>
      <p:pic>
        <p:nvPicPr>
          <p:cNvPr id="86" name="Google Shape;86;p1">
            <a:extLst>
              <a:ext uri="{FF2B5EF4-FFF2-40B4-BE49-F238E27FC236}">
                <a16:creationId xmlns:a16="http://schemas.microsoft.com/office/drawing/2014/main" id="{AF48323D-A797-F091-E2C1-772E5FA69DF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86130" y="4594553"/>
            <a:ext cx="6205870" cy="22634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EDA29CE-C52A-E899-EE3C-5803CDFDEC1D}"/>
              </a:ext>
            </a:extLst>
          </p:cNvPr>
          <p:cNvSpPr txBox="1"/>
          <p:nvPr/>
        </p:nvSpPr>
        <p:spPr>
          <a:xfrm>
            <a:off x="7040880" y="2032495"/>
            <a:ext cx="50698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Visualização rápida de total, ativos, inativos e perfis administrativos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Controle completo dos perfis e status dos usuários (RF-002: controle de permissões e perfis)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Ações de edição, inativação e acesso ao histórico para cada usuário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(RF-013: histórico de alterações)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 intuitiva e responsiva, acessível via navegador (RNF-001, RNF-005)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F74D5D7-B7C9-D306-2D1D-BB0400B9C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303" y="2371112"/>
            <a:ext cx="6332984" cy="321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57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BBD6EE"/>
              </a:gs>
              <a:gs pos="60000">
                <a:srgbClr val="F2F2F2"/>
              </a:gs>
              <a:gs pos="100000">
                <a:srgbClr val="F2F2F2"/>
              </a:gs>
            </a:gsLst>
            <a:lin ang="5400000" scaled="0"/>
          </a:gradFill>
          <a:ln w="9525" cap="sq" cmpd="sng">
            <a:solidFill>
              <a:srgbClr val="F2F2F2">
                <a:alpha val="40784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6341808" y="632659"/>
            <a:ext cx="5432612" cy="76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Trebuchet MS"/>
              <a:buNone/>
            </a:pPr>
            <a:r>
              <a:rPr lang="pt-BR" sz="2400" b="1" i="0" u="none" strike="noStrike" cap="non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pt-BR" sz="2400" b="1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  <a:r>
              <a:rPr lang="pt-BR" sz="2400" b="1" i="0" u="none" strike="noStrike" cap="non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 de junho | a partir das 8h15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641028" y="2267362"/>
            <a:ext cx="1090994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 dirty="0" err="1">
                <a:solidFill>
                  <a:srgbClr val="2C0A14"/>
                </a:solidFill>
                <a:latin typeface="Arial"/>
                <a:ea typeface="Arial"/>
                <a:cs typeface="Arial"/>
                <a:sym typeface="Arial"/>
              </a:rPr>
              <a:t>Gru</a:t>
            </a:r>
            <a:endParaRPr sz="1400" dirty="0">
              <a:solidFill>
                <a:srgbClr val="2C0A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7409"/>
            <a:ext cx="82296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2400" y="3857624"/>
            <a:ext cx="8229600" cy="300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364075" y="-2217738"/>
            <a:ext cx="4629150" cy="462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41736498-3704-6745-2AB2-1015E26A1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>
            <a:extLst>
              <a:ext uri="{FF2B5EF4-FFF2-40B4-BE49-F238E27FC236}">
                <a16:creationId xmlns:a16="http://schemas.microsoft.com/office/drawing/2014/main" id="{D5444481-64BB-20D6-3AC8-7D9F6F747B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6406" y="798440"/>
            <a:ext cx="11344836" cy="76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001E68"/>
              </a:buClr>
              <a:buSzPts val="4000"/>
            </a:pPr>
            <a:r>
              <a:rPr lang="pt-BR" sz="4000" b="1" dirty="0">
                <a:solidFill>
                  <a:srgbClr val="001E68"/>
                </a:solidFill>
              </a:rPr>
              <a:t>Introdução</a:t>
            </a:r>
            <a:endParaRPr dirty="0"/>
          </a:p>
        </p:txBody>
      </p:sp>
      <p:pic>
        <p:nvPicPr>
          <p:cNvPr id="86" name="Google Shape;86;p1">
            <a:extLst>
              <a:ext uri="{FF2B5EF4-FFF2-40B4-BE49-F238E27FC236}">
                <a16:creationId xmlns:a16="http://schemas.microsoft.com/office/drawing/2014/main" id="{6262DEC6-361F-EC80-F686-707C79B084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6130" y="4594553"/>
            <a:ext cx="6205870" cy="2263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>
            <a:extLst>
              <a:ext uri="{FF2B5EF4-FFF2-40B4-BE49-F238E27FC236}">
                <a16:creationId xmlns:a16="http://schemas.microsoft.com/office/drawing/2014/main" id="{933E258A-8EA7-C688-1801-4215EE135B4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18735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4;p2">
            <a:extLst>
              <a:ext uri="{FF2B5EF4-FFF2-40B4-BE49-F238E27FC236}">
                <a16:creationId xmlns:a16="http://schemas.microsoft.com/office/drawing/2014/main" id="{1A84FB5F-0BEE-A392-4438-15E23E6F3606}"/>
              </a:ext>
            </a:extLst>
          </p:cNvPr>
          <p:cNvSpPr txBox="1"/>
          <p:nvPr/>
        </p:nvSpPr>
        <p:spPr>
          <a:xfrm>
            <a:off x="423582" y="2167049"/>
            <a:ext cx="11344835" cy="252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spcBef>
                <a:spcPts val="60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Oque é o PAN?</a:t>
            </a:r>
          </a:p>
          <a:p>
            <a:pPr marL="342900" lvl="6" indent="-342900">
              <a:spcBef>
                <a:spcPts val="60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Plano de Ação Nacional para Conservação de Espécies Ameaçadas, instrumento de política pública, com objetivo e prazo definidos. Desenvolvido pelo </a:t>
            </a:r>
            <a:r>
              <a:rPr lang="pt-BR" sz="200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ICMBio</a:t>
            </a:r>
            <a:r>
              <a:rPr lang="pt-BR" sz="20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em oficinas colaborativas, envolvendo sociedade civil.</a:t>
            </a:r>
          </a:p>
          <a:p>
            <a:pPr marL="342900" lvl="6" indent="-342900">
              <a:spcBef>
                <a:spcPts val="60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 que são os </a:t>
            </a:r>
            <a:r>
              <a:rPr lang="pt-BR" sz="2000" b="1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PANs</a:t>
            </a:r>
            <a:r>
              <a:rPr lang="pt-BR" sz="20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</a:p>
          <a:p>
            <a:pPr marL="342900" lvl="6" indent="-342900">
              <a:spcBef>
                <a:spcPts val="60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Redes de atores que definem ações de conservação com atributos como: produto, prazo, articulador, custo e localização.</a:t>
            </a:r>
            <a:endParaRPr sz="20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564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4DD9EF34-BD57-7D92-EB18-F41ED928D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>
            <a:extLst>
              <a:ext uri="{FF2B5EF4-FFF2-40B4-BE49-F238E27FC236}">
                <a16:creationId xmlns:a16="http://schemas.microsoft.com/office/drawing/2014/main" id="{7636FDF6-805A-3C86-D961-BE88E0FC86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6406" y="798440"/>
            <a:ext cx="11344836" cy="76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001E68"/>
              </a:buClr>
              <a:buSzPts val="4000"/>
            </a:pPr>
            <a:r>
              <a:rPr lang="pt-BR" sz="4000" b="1" dirty="0">
                <a:solidFill>
                  <a:srgbClr val="001E68"/>
                </a:solidFill>
              </a:rPr>
              <a:t>Problema</a:t>
            </a:r>
            <a:endParaRPr dirty="0"/>
          </a:p>
        </p:txBody>
      </p:sp>
      <p:pic>
        <p:nvPicPr>
          <p:cNvPr id="86" name="Google Shape;86;p1">
            <a:extLst>
              <a:ext uri="{FF2B5EF4-FFF2-40B4-BE49-F238E27FC236}">
                <a16:creationId xmlns:a16="http://schemas.microsoft.com/office/drawing/2014/main" id="{BBD6B19F-65E8-5ED2-1998-F6A8ADDB414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6130" y="4594553"/>
            <a:ext cx="6205870" cy="2263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>
            <a:extLst>
              <a:ext uri="{FF2B5EF4-FFF2-40B4-BE49-F238E27FC236}">
                <a16:creationId xmlns:a16="http://schemas.microsoft.com/office/drawing/2014/main" id="{9BC8AFB0-E78D-3F55-AB10-42723084034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-1"/>
            <a:ext cx="12192000" cy="18735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4;p2">
            <a:extLst>
              <a:ext uri="{FF2B5EF4-FFF2-40B4-BE49-F238E27FC236}">
                <a16:creationId xmlns:a16="http://schemas.microsoft.com/office/drawing/2014/main" id="{7708400F-4975-EB4A-C081-6396F9AE448B}"/>
              </a:ext>
            </a:extLst>
          </p:cNvPr>
          <p:cNvSpPr txBox="1"/>
          <p:nvPr/>
        </p:nvSpPr>
        <p:spPr>
          <a:xfrm>
            <a:off x="423582" y="2167049"/>
            <a:ext cx="11344835" cy="252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spcBef>
                <a:spcPts val="60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Monitoramento das ações dos </a:t>
            </a:r>
            <a:r>
              <a:rPr lang="pt-BR" sz="200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PANs</a:t>
            </a:r>
            <a:r>
              <a:rPr lang="pt-BR" sz="20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feito via planilhas XLSX durante oficinas específicas.</a:t>
            </a:r>
          </a:p>
          <a:p>
            <a:pPr marL="342900" indent="-342900">
              <a:spcBef>
                <a:spcPts val="60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Planilhas pouco amigáveis, complexas, suscetíveis a erros e difíceis para quem não é do meio.</a:t>
            </a:r>
          </a:p>
          <a:p>
            <a:pPr marL="342900" indent="-342900">
              <a:spcBef>
                <a:spcPts val="60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Pergunta central: Como melhorar a experiência do usuário e facilitar o acompanhamento do andamento dos </a:t>
            </a:r>
            <a:r>
              <a:rPr lang="pt-BR" sz="200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PANs</a:t>
            </a:r>
            <a:r>
              <a:rPr lang="pt-BR" sz="20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283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74878"/>
            <a:ext cx="12192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423582" y="2851286"/>
            <a:ext cx="11344836" cy="76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E68"/>
              </a:buClr>
              <a:buSzPts val="4000"/>
              <a:buFont typeface="Calibri"/>
              <a:buNone/>
            </a:pPr>
            <a:r>
              <a:rPr lang="pt-BR" sz="4000" b="1" dirty="0">
                <a:solidFill>
                  <a:srgbClr val="001E68"/>
                </a:solidFill>
                <a:latin typeface="Calibri"/>
                <a:ea typeface="Calibri"/>
                <a:cs typeface="Calibri"/>
                <a:sym typeface="Calibri"/>
              </a:rPr>
              <a:t>Objetivo Geral</a:t>
            </a:r>
            <a:endParaRPr dirty="0"/>
          </a:p>
        </p:txBody>
      </p:sp>
      <p:sp>
        <p:nvSpPr>
          <p:cNvPr id="94" name="Google Shape;94;p2"/>
          <p:cNvSpPr txBox="1"/>
          <p:nvPr/>
        </p:nvSpPr>
        <p:spPr>
          <a:xfrm>
            <a:off x="343208" y="3479906"/>
            <a:ext cx="11344835" cy="252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Desenvolver uma aplicação web para monitoramento dos </a:t>
            </a:r>
            <a:r>
              <a:rPr lang="pt-BR" sz="2000" b="1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PANs</a:t>
            </a:r>
            <a:r>
              <a:rPr lang="pt-BR" sz="2000" b="1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com interface amigável e intuitiva.</a:t>
            </a:r>
            <a:endParaRPr sz="2000" b="1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952" y="4000857"/>
            <a:ext cx="7619048" cy="2857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E24327F7-A5B5-ECDB-751F-E39E19DBF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>
            <a:extLst>
              <a:ext uri="{FF2B5EF4-FFF2-40B4-BE49-F238E27FC236}">
                <a16:creationId xmlns:a16="http://schemas.microsoft.com/office/drawing/2014/main" id="{846E451F-3324-C22D-8519-349FFF529D8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74878"/>
            <a:ext cx="12192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E92A80E7-4D9D-CC9D-35EF-AC000A48A7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3582" y="2905121"/>
            <a:ext cx="11344836" cy="76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E68"/>
              </a:buClr>
              <a:buSzPts val="4000"/>
              <a:buFont typeface="Calibri"/>
              <a:buNone/>
            </a:pPr>
            <a:r>
              <a:rPr lang="pt-BR" sz="4000" b="1" dirty="0">
                <a:solidFill>
                  <a:srgbClr val="001E68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dirty="0"/>
          </a:p>
        </p:txBody>
      </p:sp>
      <p:sp>
        <p:nvSpPr>
          <p:cNvPr id="94" name="Google Shape;94;p2">
            <a:extLst>
              <a:ext uri="{FF2B5EF4-FFF2-40B4-BE49-F238E27FC236}">
                <a16:creationId xmlns:a16="http://schemas.microsoft.com/office/drawing/2014/main" id="{88B962A8-7BB7-3848-7426-C32C98F101B3}"/>
              </a:ext>
            </a:extLst>
          </p:cNvPr>
          <p:cNvSpPr txBox="1"/>
          <p:nvPr/>
        </p:nvSpPr>
        <p:spPr>
          <a:xfrm>
            <a:off x="343208" y="3479906"/>
            <a:ext cx="11344835" cy="252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Gerenciar todos os </a:t>
            </a:r>
            <a:r>
              <a:rPr lang="pt-BR" sz="200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PANs</a:t>
            </a:r>
            <a:r>
              <a:rPr lang="pt-BR" sz="20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em uma única plataforma.</a:t>
            </a:r>
          </a:p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Permitir acesso e edição das informações de cada ação.</a:t>
            </a:r>
          </a:p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Visualizar dados dos </a:t>
            </a:r>
            <a:r>
              <a:rPr lang="pt-BR" sz="200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PANs</a:t>
            </a:r>
            <a:r>
              <a:rPr lang="pt-BR" sz="20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por meio de gráficos e indicadores.</a:t>
            </a:r>
            <a:endParaRPr sz="20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>
            <a:extLst>
              <a:ext uri="{FF2B5EF4-FFF2-40B4-BE49-F238E27FC236}">
                <a16:creationId xmlns:a16="http://schemas.microsoft.com/office/drawing/2014/main" id="{A7E03948-51F7-8A03-9A5E-BA257369306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952" y="4000857"/>
            <a:ext cx="7619048" cy="2857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727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4EEBC17C-C183-89F0-F501-9CC8E795B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>
            <a:extLst>
              <a:ext uri="{FF2B5EF4-FFF2-40B4-BE49-F238E27FC236}">
                <a16:creationId xmlns:a16="http://schemas.microsoft.com/office/drawing/2014/main" id="{7D96AF10-AFAD-9E42-EB87-5A4110936A8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74878"/>
            <a:ext cx="12192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48412AA6-B6F4-A12B-EEAD-70F299A0BE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3582" y="2851286"/>
            <a:ext cx="11344836" cy="76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E68"/>
              </a:buClr>
              <a:buSzPts val="4000"/>
              <a:buFont typeface="Calibri"/>
              <a:buNone/>
            </a:pPr>
            <a:r>
              <a:rPr lang="pt-BR" sz="4000" b="1" dirty="0">
                <a:solidFill>
                  <a:srgbClr val="001E68"/>
                </a:solidFill>
                <a:latin typeface="Calibri"/>
                <a:ea typeface="Calibri"/>
                <a:cs typeface="Calibri"/>
                <a:sym typeface="Calibri"/>
              </a:rPr>
              <a:t>Justificativa</a:t>
            </a:r>
            <a:endParaRPr dirty="0"/>
          </a:p>
        </p:txBody>
      </p:sp>
      <p:sp>
        <p:nvSpPr>
          <p:cNvPr id="94" name="Google Shape;94;p2">
            <a:extLst>
              <a:ext uri="{FF2B5EF4-FFF2-40B4-BE49-F238E27FC236}">
                <a16:creationId xmlns:a16="http://schemas.microsoft.com/office/drawing/2014/main" id="{22AB6FD2-9BED-7F0D-A2FC-D8AEDF2D1619}"/>
              </a:ext>
            </a:extLst>
          </p:cNvPr>
          <p:cNvSpPr txBox="1"/>
          <p:nvPr/>
        </p:nvSpPr>
        <p:spPr>
          <a:xfrm>
            <a:off x="343208" y="3479906"/>
            <a:ext cx="11344835" cy="252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Planilhas XLSX têm usabilidade limitada e são complexas para usuários comuns.</a:t>
            </a:r>
          </a:p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Aplicação web amplia o acesso para usuários com conhecimentos básicos, via navegador e internet.</a:t>
            </a:r>
          </a:p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Democratiza o acesso à informação pública, cumprindo direitos constitucionais.</a:t>
            </a:r>
            <a:endParaRPr sz="20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>
            <a:extLst>
              <a:ext uri="{FF2B5EF4-FFF2-40B4-BE49-F238E27FC236}">
                <a16:creationId xmlns:a16="http://schemas.microsoft.com/office/drawing/2014/main" id="{418B9645-F71F-40B9-AACF-8E942928FD3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952" y="4000857"/>
            <a:ext cx="7619048" cy="2857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634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6FDDA2E1-956A-4F3C-5401-CAFCC5C06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>
            <a:extLst>
              <a:ext uri="{FF2B5EF4-FFF2-40B4-BE49-F238E27FC236}">
                <a16:creationId xmlns:a16="http://schemas.microsoft.com/office/drawing/2014/main" id="{E0A5D409-0B2A-8814-B459-FB2DE390C03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74878"/>
            <a:ext cx="12192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>
            <a:extLst>
              <a:ext uri="{FF2B5EF4-FFF2-40B4-BE49-F238E27FC236}">
                <a16:creationId xmlns:a16="http://schemas.microsoft.com/office/drawing/2014/main" id="{E0633805-AE59-64E7-7F26-854458630A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3582" y="2851286"/>
            <a:ext cx="11344836" cy="76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E68"/>
              </a:buClr>
              <a:buSzPts val="4000"/>
              <a:buFont typeface="Calibri"/>
              <a:buNone/>
            </a:pPr>
            <a:r>
              <a:rPr lang="pt-BR" sz="4000" b="1" dirty="0">
                <a:solidFill>
                  <a:srgbClr val="001E68"/>
                </a:solidFill>
                <a:latin typeface="Calibri"/>
                <a:ea typeface="Calibri"/>
                <a:cs typeface="Calibri"/>
                <a:sym typeface="Calibri"/>
              </a:rPr>
              <a:t>Público-Alvo</a:t>
            </a:r>
            <a:endParaRPr lang="pt-BR" dirty="0"/>
          </a:p>
        </p:txBody>
      </p:sp>
      <p:sp>
        <p:nvSpPr>
          <p:cNvPr id="94" name="Google Shape;94;p2">
            <a:extLst>
              <a:ext uri="{FF2B5EF4-FFF2-40B4-BE49-F238E27FC236}">
                <a16:creationId xmlns:a16="http://schemas.microsoft.com/office/drawing/2014/main" id="{07E0E732-FE07-37CC-BA03-0CA5BEF4E0A1}"/>
              </a:ext>
            </a:extLst>
          </p:cNvPr>
          <p:cNvSpPr txBox="1"/>
          <p:nvPr/>
        </p:nvSpPr>
        <p:spPr>
          <a:xfrm>
            <a:off x="343208" y="3479906"/>
            <a:ext cx="11344835" cy="252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Coordenadores de PAN</a:t>
            </a:r>
          </a:p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Articuladores de ações</a:t>
            </a:r>
          </a:p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Colaboradores</a:t>
            </a:r>
          </a:p>
          <a:p>
            <a:pPr marL="342900" marR="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pt-BR" sz="200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Sociedade em geral interessada em informações dos </a:t>
            </a:r>
            <a:r>
              <a:rPr lang="pt-BR" sz="200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PANs</a:t>
            </a:r>
            <a:endParaRPr sz="200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>
            <a:extLst>
              <a:ext uri="{FF2B5EF4-FFF2-40B4-BE49-F238E27FC236}">
                <a16:creationId xmlns:a16="http://schemas.microsoft.com/office/drawing/2014/main" id="{A629B6F7-5449-693A-E17C-CC49B809642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952" y="4000857"/>
            <a:ext cx="7619048" cy="2857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300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5D031C0A-6630-2653-1EC4-9B5A56A35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>
            <a:extLst>
              <a:ext uri="{FF2B5EF4-FFF2-40B4-BE49-F238E27FC236}">
                <a16:creationId xmlns:a16="http://schemas.microsoft.com/office/drawing/2014/main" id="{AE305CAF-F16B-4E80-84DB-790AAD3129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6406" y="798440"/>
            <a:ext cx="11344836" cy="76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001E68"/>
              </a:buClr>
              <a:buSzPts val="4000"/>
            </a:pPr>
            <a:r>
              <a:rPr lang="pt-BR" sz="4000" b="1" dirty="0">
                <a:solidFill>
                  <a:srgbClr val="001E68"/>
                </a:solidFill>
              </a:rPr>
              <a:t>Landing Page</a:t>
            </a:r>
            <a:endParaRPr dirty="0"/>
          </a:p>
        </p:txBody>
      </p:sp>
      <p:pic>
        <p:nvPicPr>
          <p:cNvPr id="86" name="Google Shape;86;p1">
            <a:extLst>
              <a:ext uri="{FF2B5EF4-FFF2-40B4-BE49-F238E27FC236}">
                <a16:creationId xmlns:a16="http://schemas.microsoft.com/office/drawing/2014/main" id="{DDA21A67-B7E1-7CFA-2822-6591F415FC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6130" y="4594553"/>
            <a:ext cx="6205870" cy="2263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>
            <a:extLst>
              <a:ext uri="{FF2B5EF4-FFF2-40B4-BE49-F238E27FC236}">
                <a16:creationId xmlns:a16="http://schemas.microsoft.com/office/drawing/2014/main" id="{171781C4-AE96-A3D6-EAE8-B3179318AD3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" y="-7445"/>
            <a:ext cx="12192000" cy="1873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CD7BF53-7F13-EECF-2C74-A0350F6F1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452" y="2032495"/>
            <a:ext cx="6371639" cy="470751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DD839E3-69A2-C42E-95C3-A6FA01E673A6}"/>
              </a:ext>
            </a:extLst>
          </p:cNvPr>
          <p:cNvSpPr txBox="1"/>
          <p:nvPr/>
        </p:nvSpPr>
        <p:spPr>
          <a:xfrm>
            <a:off x="7040880" y="2032495"/>
            <a:ext cx="5069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Sistema desenvolvido para centralizar e facilitar o monitoramento dos Planos de Ação Nacional (</a:t>
            </a:r>
            <a:r>
              <a:rPr lang="pt-BR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PANs</a:t>
            </a:r>
            <a:r>
              <a:rPr lang="pt-B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Permite o cadastro, atualização e acompanhamento das ações em tempo real, com indicadores visuais e controle de acesso para diferentes perfis de usuários.</a:t>
            </a:r>
          </a:p>
        </p:txBody>
      </p:sp>
    </p:spTree>
    <p:extLst>
      <p:ext uri="{BB962C8B-B14F-4D97-AF65-F5344CB8AC3E}">
        <p14:creationId xmlns:p14="http://schemas.microsoft.com/office/powerpoint/2010/main" val="46768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11A76A82-B221-9D12-24E9-DA6ACDE63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">
            <a:extLst>
              <a:ext uri="{FF2B5EF4-FFF2-40B4-BE49-F238E27FC236}">
                <a16:creationId xmlns:a16="http://schemas.microsoft.com/office/drawing/2014/main" id="{734D0C31-4D78-29F6-D943-1BB6879DA3D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-7445"/>
            <a:ext cx="12192000" cy="187358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">
            <a:extLst>
              <a:ext uri="{FF2B5EF4-FFF2-40B4-BE49-F238E27FC236}">
                <a16:creationId xmlns:a16="http://schemas.microsoft.com/office/drawing/2014/main" id="{76449781-284C-D2D3-201F-57D736CA52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3382" y="799136"/>
            <a:ext cx="11344836" cy="76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001E68"/>
              </a:buClr>
              <a:buSzPts val="4000"/>
            </a:pPr>
            <a:r>
              <a:rPr lang="pt-BR" sz="4000" b="1" dirty="0">
                <a:solidFill>
                  <a:srgbClr val="001E68"/>
                </a:solidFill>
              </a:rPr>
              <a:t>Requisitos Funcionais</a:t>
            </a:r>
            <a:endParaRPr dirty="0"/>
          </a:p>
        </p:txBody>
      </p:sp>
      <p:pic>
        <p:nvPicPr>
          <p:cNvPr id="86" name="Google Shape;86;p1">
            <a:extLst>
              <a:ext uri="{FF2B5EF4-FFF2-40B4-BE49-F238E27FC236}">
                <a16:creationId xmlns:a16="http://schemas.microsoft.com/office/drawing/2014/main" id="{F848F189-77F6-90EA-8804-3620C35F30A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86130" y="4594553"/>
            <a:ext cx="6205870" cy="2263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938D8F6-81C8-7035-3D2D-34A950F08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452" y="2032495"/>
            <a:ext cx="6371639" cy="470751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F1D854C-E6E5-BB9C-6171-B2933CD32850}"/>
              </a:ext>
            </a:extLst>
          </p:cNvPr>
          <p:cNvSpPr txBox="1"/>
          <p:nvPr/>
        </p:nvSpPr>
        <p:spPr>
          <a:xfrm>
            <a:off x="6814091" y="2032495"/>
            <a:ext cx="52966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Cadastro e atualização de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PANs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suas ações (RF-001, RF-003)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Controle de permissões com perfis diferenciados (RF-002)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Monitoramento do andamento com indicadores visuais claros (RF-004, RF-008)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Filtros avançados para facilitar a consulta dos dados (RF-005, RF-014)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Painéis consolidados para administradores e coordenadores (RF-006, RF-013)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Atualização direta pelas equipes responsáveis (RF-007)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Integração automática com API de CEP para endereços (RF-009)</a:t>
            </a:r>
          </a:p>
        </p:txBody>
      </p:sp>
    </p:spTree>
    <p:extLst>
      <p:ext uri="{BB962C8B-B14F-4D97-AF65-F5344CB8AC3E}">
        <p14:creationId xmlns:p14="http://schemas.microsoft.com/office/powerpoint/2010/main" val="26077810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27E5994E77CC4F88BCE230146DE624" ma:contentTypeVersion="8" ma:contentTypeDescription="Create a new document." ma:contentTypeScope="" ma:versionID="2e3613943b3120a1104f18e83f791c1f">
  <xsd:schema xmlns:xsd="http://www.w3.org/2001/XMLSchema" xmlns:xs="http://www.w3.org/2001/XMLSchema" xmlns:p="http://schemas.microsoft.com/office/2006/metadata/properties" xmlns:ns2="dc7142cc-d7e6-43be-8130-9b9702e935d9" targetNamespace="http://schemas.microsoft.com/office/2006/metadata/properties" ma:root="true" ma:fieldsID="698e9b0286d17a0c33591dde8aef4a0b" ns2:_="">
    <xsd:import namespace="dc7142cc-d7e6-43be-8130-9b9702e935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142cc-d7e6-43be-8130-9b9702e935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79D40A-D2DE-4125-A1C6-C682FD8743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308C5D-8D8A-4C08-ACB5-B18D93D42B6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66E159A-84DD-424B-8EEE-D4FCFE899A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7142cc-d7e6-43be-8130-9b9702e935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516</Words>
  <Application>Microsoft Office PowerPoint</Application>
  <PresentationFormat>Widescreen</PresentationFormat>
  <Paragraphs>57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Tema do Office</vt:lpstr>
      <vt:lpstr>Gestão eficiente dos Planos de Ação Nacional para Conservação de Espécies Ameaçadas de Extinção (PANs)</vt:lpstr>
      <vt:lpstr>Introdução</vt:lpstr>
      <vt:lpstr>Problema</vt:lpstr>
      <vt:lpstr>Objetivo Geral</vt:lpstr>
      <vt:lpstr>Objetivos Específicos</vt:lpstr>
      <vt:lpstr>Justificativa</vt:lpstr>
      <vt:lpstr>Público-Alvo</vt:lpstr>
      <vt:lpstr>Landing Page</vt:lpstr>
      <vt:lpstr>Requisitos Funcionais</vt:lpstr>
      <vt:lpstr>Detalhes PAN</vt:lpstr>
      <vt:lpstr>Painel do Administrador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Leonardo de Queiroz Sancho</dc:creator>
  <cp:lastModifiedBy>Eduardo de Lyra</cp:lastModifiedBy>
  <cp:revision>3</cp:revision>
  <dcterms:created xsi:type="dcterms:W3CDTF">2024-06-10T15:22:02Z</dcterms:created>
  <dcterms:modified xsi:type="dcterms:W3CDTF">2025-06-22T00:26:00Z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0x0101005527E5994E77CC4F88BCE230146DE624</vt:lpwstr>
  </property>
</Properties>
</file>