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4610100" cy="3460750"/>
  <p:notesSz cx="4610100" cy="34607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9" d="100"/>
          <a:sy n="209" d="100"/>
        </p:scale>
        <p:origin x="1902" y="15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768500" y="259550"/>
            <a:ext cx="3073550" cy="12977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" name="Google Shape;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5483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359994" y="648773"/>
            <a:ext cx="3989704" cy="476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1"/>
          </p:nvPr>
        </p:nvSpPr>
        <p:spPr>
          <a:xfrm>
            <a:off x="230505" y="795972"/>
            <a:ext cx="4149090" cy="228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1347711" y="3326286"/>
            <a:ext cx="861060" cy="11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1347711" y="3326286"/>
            <a:ext cx="861060" cy="11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1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1347711" y="3326286"/>
            <a:ext cx="861060" cy="11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359994" y="648773"/>
            <a:ext cx="3989704" cy="476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1347711" y="3326286"/>
            <a:ext cx="861060" cy="11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59994" y="648773"/>
            <a:ext cx="3989704" cy="476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ftr" idx="11"/>
          </p:nvPr>
        </p:nvSpPr>
        <p:spPr>
          <a:xfrm>
            <a:off x="1347711" y="3326286"/>
            <a:ext cx="861060" cy="11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2304415" cy="363220"/>
          </a:xfrm>
          <a:custGeom>
            <a:avLst/>
            <a:gdLst/>
            <a:ahLst/>
            <a:cxnLst/>
            <a:rect l="l" t="t" r="r" b="b"/>
            <a:pathLst>
              <a:path w="2304415" h="363220" extrusionOk="0">
                <a:moveTo>
                  <a:pt x="2303995" y="0"/>
                </a:moveTo>
                <a:lnTo>
                  <a:pt x="0" y="0"/>
                </a:lnTo>
                <a:lnTo>
                  <a:pt x="0" y="362788"/>
                </a:lnTo>
                <a:lnTo>
                  <a:pt x="2303995" y="362788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59994" y="648773"/>
            <a:ext cx="3989704" cy="476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230505" y="795972"/>
            <a:ext cx="4149090" cy="228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1347711" y="3326286"/>
            <a:ext cx="861060" cy="11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slide" Target="slide9.xml"/><Relationship Id="rId4" Type="http://schemas.openxmlformats.org/officeDocument/2006/relationships/slide" Target="slide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" Target="slide3.xml"/><Relationship Id="rId7" Type="http://schemas.openxmlformats.org/officeDocument/2006/relationships/slide" Target="slide1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10" Type="http://schemas.openxmlformats.org/officeDocument/2006/relationships/image" Target="../media/image18.png"/><Relationship Id="rId4" Type="http://schemas.openxmlformats.org/officeDocument/2006/relationships/slide" Target="slide5.xml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" Target="slide3.xml"/><Relationship Id="rId7" Type="http://schemas.openxmlformats.org/officeDocument/2006/relationships/slide" Target="slide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10" Type="http://schemas.openxmlformats.org/officeDocument/2006/relationships/image" Target="../media/image24.png"/><Relationship Id="rId4" Type="http://schemas.openxmlformats.org/officeDocument/2006/relationships/slide" Target="slide5.xml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18" Type="http://schemas.openxmlformats.org/officeDocument/2006/relationships/slide" Target="slide6.xml"/><Relationship Id="rId3" Type="http://schemas.openxmlformats.org/officeDocument/2006/relationships/slide" Target="slide3.xml"/><Relationship Id="rId21" Type="http://schemas.openxmlformats.org/officeDocument/2006/relationships/slide" Target="slide11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2.png"/><Relationship Id="rId20" Type="http://schemas.openxmlformats.org/officeDocument/2006/relationships/slide" Target="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slide" Target="slide9.xml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slide" Target="slide8.xml"/><Relationship Id="rId4" Type="http://schemas.openxmlformats.org/officeDocument/2006/relationships/slide" Target="slide5.xml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" Target="slide3.xm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9.xml"/><Relationship Id="rId10" Type="http://schemas.openxmlformats.org/officeDocument/2006/relationships/image" Target="../media/image16.jpeg"/><Relationship Id="rId4" Type="http://schemas.openxmlformats.org/officeDocument/2006/relationships/slide" Target="slide5.xml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" Target="slide3.xm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9.xml"/><Relationship Id="rId10" Type="http://schemas.openxmlformats.org/officeDocument/2006/relationships/image" Target="../media/image17.png"/><Relationship Id="rId4" Type="http://schemas.openxmlformats.org/officeDocument/2006/relationships/slide" Target="slide5.xml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" Target="slide3.xml"/><Relationship Id="rId7" Type="http://schemas.openxmlformats.org/officeDocument/2006/relationships/slide" Target="slide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9.xml"/><Relationship Id="rId10" Type="http://schemas.openxmlformats.org/officeDocument/2006/relationships/image" Target="../media/image18.png"/><Relationship Id="rId4" Type="http://schemas.openxmlformats.org/officeDocument/2006/relationships/slide" Target="slide5.xml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" Target="slide3.xml"/><Relationship Id="rId7" Type="http://schemas.openxmlformats.org/officeDocument/2006/relationships/slide" Target="slide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9.xml"/><Relationship Id="rId10" Type="http://schemas.openxmlformats.org/officeDocument/2006/relationships/image" Target="../media/image19.png"/><Relationship Id="rId4" Type="http://schemas.openxmlformats.org/officeDocument/2006/relationships/slide" Target="slide5.xml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" Target="slide3.xml"/><Relationship Id="rId7" Type="http://schemas.openxmlformats.org/officeDocument/2006/relationships/slide" Target="slide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9.xml"/><Relationship Id="rId10" Type="http://schemas.openxmlformats.org/officeDocument/2006/relationships/image" Target="../media/image19.png"/><Relationship Id="rId4" Type="http://schemas.openxmlformats.org/officeDocument/2006/relationships/slide" Target="slide5.xml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23.png"/><Relationship Id="rId3" Type="http://schemas.openxmlformats.org/officeDocument/2006/relationships/slide" Target="slide3.xml"/><Relationship Id="rId7" Type="http://schemas.openxmlformats.org/officeDocument/2006/relationships/slide" Target="slide8.xml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image" Target="../media/image21.png"/><Relationship Id="rId5" Type="http://schemas.openxmlformats.org/officeDocument/2006/relationships/slide" Target="slide9.xml"/><Relationship Id="rId10" Type="http://schemas.openxmlformats.org/officeDocument/2006/relationships/image" Target="../media/image20.png"/><Relationship Id="rId4" Type="http://schemas.openxmlformats.org/officeDocument/2006/relationships/slide" Target="slide5.xml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" Target="slide3.xml"/><Relationship Id="rId7" Type="http://schemas.openxmlformats.org/officeDocument/2006/relationships/slide" Target="slide1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10" Type="http://schemas.openxmlformats.org/officeDocument/2006/relationships/image" Target="../media/image18.png"/><Relationship Id="rId4" Type="http://schemas.openxmlformats.org/officeDocument/2006/relationships/slide" Target="slide5.xml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/>
        </p:nvSpPr>
        <p:spPr>
          <a:xfrm>
            <a:off x="1375167" y="2139"/>
            <a:ext cx="861000" cy="345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249554" algn="r" rtl="0">
              <a:lnSpc>
                <a:spcPct val="119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 dirty="0">
                <a:solidFill>
                  <a:schemeClr val="lt1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Introdução</a:t>
            </a:r>
            <a:r>
              <a:rPr lang="en-US" sz="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00" u="sng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Projeto</a:t>
            </a:r>
            <a:r>
              <a:rPr lang="en-US" sz="600" u="sng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do </a:t>
            </a:r>
            <a:r>
              <a:rPr lang="en-US" sz="600" u="sng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sistema</a:t>
            </a:r>
            <a:r>
              <a:rPr lang="en-US" sz="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00" u="sng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Desenvolvimento</a:t>
            </a:r>
            <a:endParaRPr sz="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" name="Google Shape;45;p7"/>
          <p:cNvGrpSpPr/>
          <p:nvPr/>
        </p:nvGrpSpPr>
        <p:grpSpPr>
          <a:xfrm>
            <a:off x="0" y="0"/>
            <a:ext cx="4608410" cy="413588"/>
            <a:chOff x="0" y="0"/>
            <a:chExt cx="4608410" cy="413588"/>
          </a:xfrm>
        </p:grpSpPr>
        <p:sp>
          <p:nvSpPr>
            <p:cNvPr id="46" name="Google Shape;46;p7"/>
            <p:cNvSpPr/>
            <p:nvPr/>
          </p:nvSpPr>
          <p:spPr>
            <a:xfrm>
              <a:off x="2303995" y="0"/>
              <a:ext cx="2304415" cy="363220"/>
            </a:xfrm>
            <a:custGeom>
              <a:avLst/>
              <a:gdLst/>
              <a:ahLst/>
              <a:cxnLst/>
              <a:rect l="l" t="t" r="r" b="b"/>
              <a:pathLst>
                <a:path w="2304415" h="363220" extrusionOk="0">
                  <a:moveTo>
                    <a:pt x="2303995" y="0"/>
                  </a:moveTo>
                  <a:lnTo>
                    <a:pt x="0" y="0"/>
                  </a:lnTo>
                  <a:lnTo>
                    <a:pt x="0" y="362788"/>
                  </a:lnTo>
                  <a:lnTo>
                    <a:pt x="2303995" y="362788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7"/>
            <p:cNvSpPr/>
            <p:nvPr/>
          </p:nvSpPr>
          <p:spPr>
            <a:xfrm>
              <a:off x="0" y="362788"/>
              <a:ext cx="4608195" cy="50800"/>
            </a:xfrm>
            <a:custGeom>
              <a:avLst/>
              <a:gdLst/>
              <a:ahLst/>
              <a:cxnLst/>
              <a:rect l="l" t="t" r="r" b="b"/>
              <a:pathLst>
                <a:path w="4608195" h="50800" extrusionOk="0">
                  <a:moveTo>
                    <a:pt x="4608060" y="0"/>
                  </a:moveTo>
                  <a:lnTo>
                    <a:pt x="0" y="0"/>
                  </a:lnTo>
                  <a:lnTo>
                    <a:pt x="0" y="50610"/>
                  </a:lnTo>
                  <a:lnTo>
                    <a:pt x="4608060" y="50610"/>
                  </a:lnTo>
                  <a:lnTo>
                    <a:pt x="46080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7"/>
          <p:cNvGrpSpPr/>
          <p:nvPr/>
        </p:nvGrpSpPr>
        <p:grpSpPr>
          <a:xfrm>
            <a:off x="283742" y="607554"/>
            <a:ext cx="4040505" cy="540137"/>
            <a:chOff x="309193" y="585520"/>
            <a:chExt cx="4040505" cy="540137"/>
          </a:xfrm>
        </p:grpSpPr>
        <p:sp>
          <p:nvSpPr>
            <p:cNvPr id="49" name="Google Shape;49;p7"/>
            <p:cNvSpPr/>
            <p:nvPr/>
          </p:nvSpPr>
          <p:spPr>
            <a:xfrm>
              <a:off x="309193" y="585520"/>
              <a:ext cx="3989704" cy="82550"/>
            </a:xfrm>
            <a:custGeom>
              <a:avLst/>
              <a:gdLst/>
              <a:ahLst/>
              <a:cxnLst/>
              <a:rect l="l" t="t" r="r" b="b"/>
              <a:pathLst>
                <a:path w="3989704" h="82550" extrusionOk="0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3989652" y="82384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359994" y="648773"/>
              <a:ext cx="3989704" cy="476884"/>
            </a:xfrm>
            <a:custGeom>
              <a:avLst/>
              <a:gdLst/>
              <a:ahLst/>
              <a:cxnLst/>
              <a:rect l="l" t="t" r="r" b="b"/>
              <a:pathLst>
                <a:path w="3989704" h="476884" extrusionOk="0">
                  <a:moveTo>
                    <a:pt x="3989652" y="0"/>
                  </a:moveTo>
                  <a:lnTo>
                    <a:pt x="0" y="0"/>
                  </a:lnTo>
                  <a:lnTo>
                    <a:pt x="0" y="476498"/>
                  </a:lnTo>
                  <a:lnTo>
                    <a:pt x="3989652" y="476498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309193" y="629937"/>
              <a:ext cx="3989704" cy="445134"/>
            </a:xfrm>
            <a:custGeom>
              <a:avLst/>
              <a:gdLst/>
              <a:ahLst/>
              <a:cxnLst/>
              <a:rect l="l" t="t" r="r" b="b"/>
              <a:pathLst>
                <a:path w="3989704" h="445134" extrusionOk="0">
                  <a:moveTo>
                    <a:pt x="3989652" y="0"/>
                  </a:moveTo>
                  <a:lnTo>
                    <a:pt x="0" y="0"/>
                  </a:lnTo>
                  <a:lnTo>
                    <a:pt x="0" y="393733"/>
                  </a:lnTo>
                  <a:lnTo>
                    <a:pt x="4008" y="413458"/>
                  </a:lnTo>
                  <a:lnTo>
                    <a:pt x="14922" y="429611"/>
                  </a:lnTo>
                  <a:lnTo>
                    <a:pt x="31075" y="440525"/>
                  </a:lnTo>
                  <a:lnTo>
                    <a:pt x="50800" y="444534"/>
                  </a:lnTo>
                  <a:lnTo>
                    <a:pt x="3938852" y="444534"/>
                  </a:lnTo>
                  <a:lnTo>
                    <a:pt x="3958576" y="440525"/>
                  </a:lnTo>
                  <a:lnTo>
                    <a:pt x="3974729" y="429611"/>
                  </a:lnTo>
                  <a:lnTo>
                    <a:pt x="3985644" y="413458"/>
                  </a:lnTo>
                  <a:lnTo>
                    <a:pt x="3989652" y="393733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17804" y="712352"/>
            <a:ext cx="2522801" cy="279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0" rIns="0" bIns="0" anchor="t" anchorCtr="0">
            <a:spAutoFit/>
          </a:bodyPr>
          <a:lstStyle/>
          <a:p>
            <a:pPr marL="1113155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TravaJogo</a:t>
            </a:r>
            <a:endParaRPr dirty="0"/>
          </a:p>
        </p:txBody>
      </p:sp>
      <p:sp>
        <p:nvSpPr>
          <p:cNvPr id="53" name="Google Shape;53;p7"/>
          <p:cNvSpPr txBox="1"/>
          <p:nvPr/>
        </p:nvSpPr>
        <p:spPr>
          <a:xfrm>
            <a:off x="1752421" y="1247316"/>
            <a:ext cx="1103145" cy="12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5080" lvl="0" indent="0" algn="just" rtl="0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Daniel Augusto</a:t>
            </a:r>
            <a:endParaRPr sz="1100" dirty="0"/>
          </a:p>
          <a:p>
            <a:pPr marL="12700" marR="5080" lvl="0" indent="0" algn="just" rtl="0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Eduardo </a:t>
            </a:r>
            <a:r>
              <a:rPr lang="en-US" sz="1100" dirty="0" err="1"/>
              <a:t>Roxo</a:t>
            </a:r>
            <a:endParaRPr sz="1100" dirty="0"/>
          </a:p>
          <a:p>
            <a:pPr marL="12700" marR="5080" lvl="0" indent="0" algn="just" rtl="0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Igor </a:t>
            </a:r>
            <a:r>
              <a:rPr lang="en-US" sz="1100" dirty="0" err="1"/>
              <a:t>Tessaro</a:t>
            </a:r>
            <a:endParaRPr sz="1100" dirty="0"/>
          </a:p>
          <a:p>
            <a:pPr marL="12700" marR="5080" lvl="0" indent="0" algn="just" rtl="0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Jessica Santos</a:t>
            </a:r>
            <a:endParaRPr sz="1100" dirty="0"/>
          </a:p>
          <a:p>
            <a:pPr marL="12700" marR="5080" lvl="0" indent="0" algn="just" rtl="0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/>
              <a:t>Vitor</a:t>
            </a:r>
            <a:r>
              <a:rPr lang="en-US" sz="1100" dirty="0"/>
              <a:t> Camargo</a:t>
            </a:r>
            <a:endParaRPr sz="1100" dirty="0"/>
          </a:p>
          <a:p>
            <a:pPr marL="12700" marR="5080" lvl="0" indent="0" algn="just" rtl="0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Ygor Durães</a:t>
            </a:r>
            <a:endParaRPr sz="1100" dirty="0"/>
          </a:p>
          <a:p>
            <a:pPr marL="12700" marR="5080" lvl="0" indent="0" algn="just" rtl="0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Wander </a:t>
            </a:r>
            <a:r>
              <a:rPr lang="en-US" sz="1100" dirty="0" err="1"/>
              <a:t>Carolino</a:t>
            </a:r>
            <a:endParaRPr sz="1100" dirty="0"/>
          </a:p>
        </p:txBody>
      </p:sp>
      <p:pic>
        <p:nvPicPr>
          <p:cNvPr id="54" name="Google Shape;54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067888" y="2488181"/>
            <a:ext cx="423637" cy="4136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7"/>
          <p:cNvSpPr txBox="1"/>
          <p:nvPr/>
        </p:nvSpPr>
        <p:spPr>
          <a:xfrm>
            <a:off x="891437" y="2914254"/>
            <a:ext cx="2825115" cy="267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0" lvl="0" indent="0" algn="ctr" rtl="0">
              <a:lnSpc>
                <a:spcPct val="119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cap="small" dirty="0" err="1">
                <a:latin typeface="Arial"/>
                <a:ea typeface="Arial"/>
                <a:cs typeface="Arial"/>
                <a:sym typeface="Arial"/>
              </a:rPr>
              <a:t>Pontifícia</a:t>
            </a:r>
            <a:r>
              <a:rPr lang="en-US" sz="800" cap="small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800" cap="small" dirty="0" err="1">
                <a:latin typeface="Arial"/>
                <a:ea typeface="Arial"/>
                <a:cs typeface="Arial"/>
                <a:sym typeface="Arial"/>
              </a:rPr>
              <a:t>Universidade</a:t>
            </a:r>
            <a:r>
              <a:rPr lang="en-US" sz="800" cap="small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800" cap="small" dirty="0" err="1">
                <a:latin typeface="Arial"/>
                <a:ea typeface="Arial"/>
                <a:cs typeface="Arial"/>
                <a:sym typeface="Arial"/>
              </a:rPr>
              <a:t>Católica</a:t>
            </a:r>
            <a:r>
              <a:rPr lang="en-US" sz="800" cap="small" dirty="0">
                <a:latin typeface="Arial"/>
                <a:ea typeface="Arial"/>
                <a:cs typeface="Arial"/>
                <a:sym typeface="Arial"/>
              </a:rPr>
              <a:t> de Minas Gerais</a:t>
            </a:r>
            <a:endParaRPr sz="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9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err="1">
                <a:latin typeface="Arial"/>
                <a:ea typeface="Arial"/>
                <a:cs typeface="Arial"/>
                <a:sym typeface="Arial"/>
              </a:rPr>
              <a:t>Departamento</a:t>
            </a:r>
            <a:r>
              <a:rPr lang="en-US" sz="800" dirty="0">
                <a:latin typeface="Arial"/>
                <a:ea typeface="Arial"/>
                <a:cs typeface="Arial"/>
                <a:sym typeface="Arial"/>
              </a:rPr>
              <a:t> de Eng. de Software e </a:t>
            </a:r>
            <a:r>
              <a:rPr lang="en-US" sz="800" dirty="0" err="1">
                <a:latin typeface="Arial"/>
                <a:ea typeface="Arial"/>
                <a:cs typeface="Arial"/>
                <a:sym typeface="Arial"/>
              </a:rPr>
              <a:t>Sistemas</a:t>
            </a:r>
            <a:r>
              <a:rPr lang="en-US" sz="8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800" dirty="0" err="1">
                <a:latin typeface="Arial"/>
                <a:ea typeface="Arial"/>
                <a:cs typeface="Arial"/>
                <a:sym typeface="Arial"/>
              </a:rPr>
              <a:t>Informação</a:t>
            </a:r>
            <a:endParaRPr sz="800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7"/>
          <p:cNvGrpSpPr/>
          <p:nvPr/>
        </p:nvGrpSpPr>
        <p:grpSpPr>
          <a:xfrm>
            <a:off x="1690" y="3299645"/>
            <a:ext cx="4608410" cy="144145"/>
            <a:chOff x="0" y="3312071"/>
            <a:chExt cx="4608410" cy="144145"/>
          </a:xfrm>
        </p:grpSpPr>
        <p:sp>
          <p:nvSpPr>
            <p:cNvPr id="57" name="Google Shape;57;p7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 extrusionOk="0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7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 extrusionOk="0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 txBox="1"/>
          <p:nvPr/>
        </p:nvSpPr>
        <p:spPr>
          <a:xfrm>
            <a:off x="1554657" y="-16363"/>
            <a:ext cx="654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249554" algn="r" rtl="0">
              <a:lnSpc>
                <a:spcPct val="119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 dirty="0">
                <a:solidFill>
                  <a:schemeClr val="lt1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Introdução</a:t>
            </a:r>
            <a:r>
              <a:rPr lang="en-US" sz="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00" u="sng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Projeto</a:t>
            </a:r>
            <a:r>
              <a:rPr lang="en-US" sz="600" u="sng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do </a:t>
            </a:r>
            <a:r>
              <a:rPr lang="en-US" sz="600" u="sng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sistema</a:t>
            </a:r>
            <a:r>
              <a:rPr lang="en-US" sz="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00" u="sng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Desenvolvimento</a:t>
            </a:r>
            <a:endParaRPr sz="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5"/>
          <p:cNvSpPr/>
          <p:nvPr/>
        </p:nvSpPr>
        <p:spPr>
          <a:xfrm>
            <a:off x="2303995" y="0"/>
            <a:ext cx="2304415" cy="363220"/>
          </a:xfrm>
          <a:custGeom>
            <a:avLst/>
            <a:gdLst/>
            <a:ahLst/>
            <a:cxnLst/>
            <a:rect l="l" t="t" r="r" b="b"/>
            <a:pathLst>
              <a:path w="2304415" h="363220" extrusionOk="0">
                <a:moveTo>
                  <a:pt x="2303995" y="0"/>
                </a:moveTo>
                <a:lnTo>
                  <a:pt x="0" y="0"/>
                </a:lnTo>
                <a:lnTo>
                  <a:pt x="0" y="362788"/>
                </a:lnTo>
                <a:lnTo>
                  <a:pt x="2303995" y="362788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5"/>
          <p:cNvSpPr txBox="1"/>
          <p:nvPr/>
        </p:nvSpPr>
        <p:spPr>
          <a:xfrm>
            <a:off x="2399296" y="17412"/>
            <a:ext cx="498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19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Fluxo de telas</a:t>
            </a:r>
            <a:r>
              <a:rPr lang="en-US" sz="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00" u="sng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Testes</a:t>
            </a:r>
            <a:r>
              <a:rPr lang="en-US" sz="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00" u="sng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Conclusão</a:t>
            </a:r>
            <a:endParaRPr sz="6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1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362786"/>
            <a:ext cx="4608060" cy="300523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5"/>
          <p:cNvSpPr txBox="1"/>
          <p:nvPr/>
        </p:nvSpPr>
        <p:spPr>
          <a:xfrm>
            <a:off x="145948" y="349476"/>
            <a:ext cx="550545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Testes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1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226648" y="590"/>
            <a:ext cx="378219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91007" y="1697634"/>
            <a:ext cx="76809" cy="76809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5"/>
          <p:cNvSpPr txBox="1"/>
          <p:nvPr/>
        </p:nvSpPr>
        <p:spPr>
          <a:xfrm>
            <a:off x="624395" y="1625725"/>
            <a:ext cx="304419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Apresentar um resumo dos resultados dos testes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6" name="Google Shape;206;p15"/>
          <p:cNvGrpSpPr/>
          <p:nvPr/>
        </p:nvGrpSpPr>
        <p:grpSpPr>
          <a:xfrm>
            <a:off x="0" y="3312071"/>
            <a:ext cx="4608410" cy="144145"/>
            <a:chOff x="0" y="3312071"/>
            <a:chExt cx="4608410" cy="144145"/>
          </a:xfrm>
        </p:grpSpPr>
        <p:sp>
          <p:nvSpPr>
            <p:cNvPr id="207" name="Google Shape;207;p15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 extrusionOk="0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 extrusionOk="0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15"/>
          <p:cNvSpPr txBox="1">
            <a:spLocks noGrp="1"/>
          </p:cNvSpPr>
          <p:nvPr>
            <p:ph type="ftr" idx="11"/>
          </p:nvPr>
        </p:nvSpPr>
        <p:spPr>
          <a:xfrm>
            <a:off x="35182" y="3324450"/>
            <a:ext cx="2268900" cy="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75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Daniel, Eduardo, Igor, Jessica, </a:t>
            </a:r>
            <a:r>
              <a:rPr lang="en-US" dirty="0" err="1"/>
              <a:t>Vitor</a:t>
            </a:r>
            <a:r>
              <a:rPr lang="en-US" dirty="0"/>
              <a:t>, Ygor, Wander </a:t>
            </a:r>
            <a:endParaRPr dirty="0"/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"/>
          <p:cNvSpPr txBox="1"/>
          <p:nvPr/>
        </p:nvSpPr>
        <p:spPr>
          <a:xfrm>
            <a:off x="1554657" y="-16363"/>
            <a:ext cx="654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249554" algn="r" rtl="0">
              <a:lnSpc>
                <a:spcPct val="119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 dirty="0">
                <a:solidFill>
                  <a:schemeClr val="lt1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Introdução</a:t>
            </a:r>
            <a:r>
              <a:rPr lang="en-US" sz="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00" u="sng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Projeto</a:t>
            </a:r>
            <a:r>
              <a:rPr lang="en-US" sz="600" u="sng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do </a:t>
            </a:r>
            <a:r>
              <a:rPr lang="en-US" sz="600" u="sng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sistema</a:t>
            </a:r>
            <a:r>
              <a:rPr lang="en-US" sz="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00" u="sng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Desenvolvimento</a:t>
            </a:r>
            <a:endParaRPr sz="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6"/>
          <p:cNvSpPr/>
          <p:nvPr/>
        </p:nvSpPr>
        <p:spPr>
          <a:xfrm>
            <a:off x="2303995" y="0"/>
            <a:ext cx="2304415" cy="363220"/>
          </a:xfrm>
          <a:custGeom>
            <a:avLst/>
            <a:gdLst/>
            <a:ahLst/>
            <a:cxnLst/>
            <a:rect l="l" t="t" r="r" b="b"/>
            <a:pathLst>
              <a:path w="2304415" h="363220" extrusionOk="0">
                <a:moveTo>
                  <a:pt x="2303995" y="0"/>
                </a:moveTo>
                <a:lnTo>
                  <a:pt x="0" y="0"/>
                </a:lnTo>
                <a:lnTo>
                  <a:pt x="0" y="362788"/>
                </a:lnTo>
                <a:lnTo>
                  <a:pt x="2303995" y="362788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6"/>
          <p:cNvSpPr txBox="1"/>
          <p:nvPr/>
        </p:nvSpPr>
        <p:spPr>
          <a:xfrm>
            <a:off x="2399296" y="17412"/>
            <a:ext cx="498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19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Fluxo de telas</a:t>
            </a:r>
            <a:r>
              <a:rPr lang="en-US" sz="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00" u="sng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Testes</a:t>
            </a:r>
            <a:r>
              <a:rPr lang="en-US" sz="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00" u="sng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Conclusão</a:t>
            </a:r>
            <a:endParaRPr sz="6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1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362786"/>
            <a:ext cx="4608060" cy="300523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6"/>
          <p:cNvSpPr txBox="1"/>
          <p:nvPr/>
        </p:nvSpPr>
        <p:spPr>
          <a:xfrm>
            <a:off x="145948" y="349476"/>
            <a:ext cx="88646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Conclusão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1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226648" y="590"/>
            <a:ext cx="378219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6"/>
          <p:cNvSpPr txBox="1"/>
          <p:nvPr/>
        </p:nvSpPr>
        <p:spPr>
          <a:xfrm>
            <a:off x="729512" y="956737"/>
            <a:ext cx="3148965" cy="90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5225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/>
              <a:t>Estamos propondo um sistema que irá ajudar ativamente no combate aos vícios em jogos de azar e num futuro próximo, com apoio de profissionais da saúde, podemos expandir as operações.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" name="Google Shape;224;p16"/>
          <p:cNvGrpSpPr/>
          <p:nvPr/>
        </p:nvGrpSpPr>
        <p:grpSpPr>
          <a:xfrm>
            <a:off x="0" y="3312071"/>
            <a:ext cx="4608410" cy="144145"/>
            <a:chOff x="0" y="3312071"/>
            <a:chExt cx="4608410" cy="144145"/>
          </a:xfrm>
        </p:grpSpPr>
        <p:sp>
          <p:nvSpPr>
            <p:cNvPr id="225" name="Google Shape;225;p16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 extrusionOk="0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 extrusionOk="0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16"/>
          <p:cNvSpPr txBox="1">
            <a:spLocks noGrp="1"/>
          </p:cNvSpPr>
          <p:nvPr>
            <p:ph type="ftr" idx="11"/>
          </p:nvPr>
        </p:nvSpPr>
        <p:spPr>
          <a:xfrm>
            <a:off x="35207" y="3324450"/>
            <a:ext cx="2268900" cy="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75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Daniel, Eduardo, Igor, Jessica, </a:t>
            </a:r>
            <a:r>
              <a:rPr lang="en-US" dirty="0" err="1"/>
              <a:t>Vitor</a:t>
            </a:r>
            <a:r>
              <a:rPr lang="en-US" dirty="0"/>
              <a:t>, Ygor, Wander</a:t>
            </a:r>
            <a:endParaRPr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F32CC2E9-08AD-4581-94FE-869D2549F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571" y="2456612"/>
            <a:ext cx="783450" cy="641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/>
        </p:nvSpPr>
        <p:spPr>
          <a:xfrm>
            <a:off x="1303634" y="23075"/>
            <a:ext cx="9492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249554" algn="r" rtl="0">
              <a:lnSpc>
                <a:spcPct val="119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 dirty="0">
                <a:solidFill>
                  <a:schemeClr val="lt1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Introdução</a:t>
            </a:r>
            <a:r>
              <a:rPr lang="en-US" sz="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00" u="sng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Projeto</a:t>
            </a:r>
            <a:r>
              <a:rPr lang="en-US" sz="600" u="sng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do </a:t>
            </a:r>
            <a:r>
              <a:rPr lang="en-US" sz="600" u="sng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sistema</a:t>
            </a:r>
            <a:r>
              <a:rPr lang="en-US" sz="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00" u="sng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Desenvolvimento</a:t>
            </a:r>
            <a:endParaRPr sz="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" name="Google Shape;66;p8"/>
          <p:cNvGrpSpPr/>
          <p:nvPr/>
        </p:nvGrpSpPr>
        <p:grpSpPr>
          <a:xfrm>
            <a:off x="0" y="0"/>
            <a:ext cx="4608410" cy="663309"/>
            <a:chOff x="0" y="0"/>
            <a:chExt cx="4608410" cy="663309"/>
          </a:xfrm>
        </p:grpSpPr>
        <p:sp>
          <p:nvSpPr>
            <p:cNvPr id="67" name="Google Shape;67;p8"/>
            <p:cNvSpPr/>
            <p:nvPr/>
          </p:nvSpPr>
          <p:spPr>
            <a:xfrm>
              <a:off x="2303995" y="0"/>
              <a:ext cx="2304415" cy="363220"/>
            </a:xfrm>
            <a:custGeom>
              <a:avLst/>
              <a:gdLst/>
              <a:ahLst/>
              <a:cxnLst/>
              <a:rect l="l" t="t" r="r" b="b"/>
              <a:pathLst>
                <a:path w="2304415" h="363220" extrusionOk="0">
                  <a:moveTo>
                    <a:pt x="2303995" y="0"/>
                  </a:moveTo>
                  <a:lnTo>
                    <a:pt x="0" y="0"/>
                  </a:lnTo>
                  <a:lnTo>
                    <a:pt x="0" y="362788"/>
                  </a:lnTo>
                  <a:lnTo>
                    <a:pt x="2303995" y="362788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8" name="Google Shape;68;p8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362786"/>
              <a:ext cx="4608060" cy="30052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9" name="Google Shape;69;p8"/>
          <p:cNvSpPr txBox="1">
            <a:spLocks noGrp="1"/>
          </p:cNvSpPr>
          <p:nvPr>
            <p:ph type="title"/>
          </p:nvPr>
        </p:nvSpPr>
        <p:spPr>
          <a:xfrm>
            <a:off x="145948" y="349476"/>
            <a:ext cx="706755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Sumário</a:t>
            </a:r>
            <a:endParaRPr/>
          </a:p>
        </p:txBody>
      </p:sp>
      <p:pic>
        <p:nvPicPr>
          <p:cNvPr id="70" name="Google Shape;70;p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2031" y="830084"/>
            <a:ext cx="188391" cy="18839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8"/>
          <p:cNvSpPr txBox="1"/>
          <p:nvPr/>
        </p:nvSpPr>
        <p:spPr>
          <a:xfrm>
            <a:off x="355384" y="846415"/>
            <a:ext cx="81915" cy="1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rgbClr val="EAEAF7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8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73024" y="1063015"/>
            <a:ext cx="76809" cy="76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73024" y="1235087"/>
            <a:ext cx="76809" cy="76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02031" y="1471396"/>
            <a:ext cx="188391" cy="18839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8"/>
          <p:cNvSpPr txBox="1"/>
          <p:nvPr/>
        </p:nvSpPr>
        <p:spPr>
          <a:xfrm>
            <a:off x="355384" y="1487727"/>
            <a:ext cx="81915" cy="135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EAEAF7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8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73024" y="1704327"/>
            <a:ext cx="76809" cy="76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73024" y="1876399"/>
            <a:ext cx="76809" cy="76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8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73024" y="2048472"/>
            <a:ext cx="76809" cy="76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8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02031" y="2284780"/>
            <a:ext cx="188391" cy="18839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8"/>
          <p:cNvSpPr txBox="1"/>
          <p:nvPr/>
        </p:nvSpPr>
        <p:spPr>
          <a:xfrm>
            <a:off x="355384" y="2300070"/>
            <a:ext cx="81915" cy="135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EAEAF7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8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573024" y="2517711"/>
            <a:ext cx="76809" cy="76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8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73024" y="2689783"/>
            <a:ext cx="76809" cy="76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8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73024" y="2861856"/>
            <a:ext cx="76809" cy="7680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8"/>
          <p:cNvSpPr txBox="1"/>
          <p:nvPr/>
        </p:nvSpPr>
        <p:spPr>
          <a:xfrm>
            <a:off x="546549" y="823750"/>
            <a:ext cx="1437300" cy="21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75260" marR="5080" lvl="0" indent="-163195" rtl="0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 dirty="0">
                <a:solidFill>
                  <a:schemeClr val="tx1"/>
                </a:solidFill>
              </a:rPr>
              <a:t>Introdução</a:t>
            </a:r>
            <a:r>
              <a:rPr lang="en-US" sz="1100" dirty="0">
                <a:solidFill>
                  <a:srgbClr val="3333B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u="sng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Contextualização</a:t>
            </a: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u="sng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Objetivos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5260" marR="78740" lvl="0" indent="-163195" algn="l" rtl="0">
              <a:lnSpc>
                <a:spcPct val="102600"/>
              </a:lnSpc>
              <a:spcBef>
                <a:spcPts val="985"/>
              </a:spcBef>
              <a:spcAft>
                <a:spcPts val="0"/>
              </a:spcAft>
              <a:buNone/>
            </a:pPr>
            <a:r>
              <a:rPr lang="en-US" sz="1100" u="sng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Projeto</a:t>
            </a:r>
            <a:r>
              <a:rPr lang="en-US" sz="1100" u="sng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do </a:t>
            </a:r>
            <a:r>
              <a:rPr lang="en-US" sz="1100" u="sng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sistema</a:t>
            </a:r>
            <a:r>
              <a:rPr lang="en-US" sz="11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u="sng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Usuários</a:t>
            </a: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u="sng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1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Requisitos</a:t>
            </a: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u="sng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1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Tecnologias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5260" marR="170180" lvl="0" indent="-163195" algn="l" rtl="0">
              <a:lnSpc>
                <a:spcPct val="102600"/>
              </a:lnSpc>
              <a:spcBef>
                <a:spcPts val="985"/>
              </a:spcBef>
              <a:spcAft>
                <a:spcPts val="0"/>
              </a:spcAft>
              <a:buNone/>
            </a:pPr>
            <a:r>
              <a:rPr lang="en-US" sz="1100" u="sng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Desenvolvimento</a:t>
            </a:r>
            <a:r>
              <a:rPr lang="en-US" sz="11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u="sng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Fluxo</a:t>
            </a:r>
            <a:r>
              <a:rPr lang="en-US" sz="11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de </a:t>
            </a:r>
            <a:r>
              <a:rPr lang="en-US" sz="1100" u="sng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telas</a:t>
            </a: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2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Testes</a:t>
            </a: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u="sng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2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Conclusão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8"/>
          <p:cNvGrpSpPr/>
          <p:nvPr/>
        </p:nvGrpSpPr>
        <p:grpSpPr>
          <a:xfrm>
            <a:off x="0" y="3312071"/>
            <a:ext cx="4608410" cy="144145"/>
            <a:chOff x="0" y="3312071"/>
            <a:chExt cx="4608410" cy="144145"/>
          </a:xfrm>
        </p:grpSpPr>
        <p:sp>
          <p:nvSpPr>
            <p:cNvPr id="86" name="Google Shape;86;p8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 extrusionOk="0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 extrusionOk="0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8"/>
          <p:cNvSpPr txBox="1">
            <a:spLocks noGrp="1"/>
          </p:cNvSpPr>
          <p:nvPr>
            <p:ph type="ftr" idx="11"/>
          </p:nvPr>
        </p:nvSpPr>
        <p:spPr>
          <a:xfrm>
            <a:off x="7" y="3331100"/>
            <a:ext cx="2280900" cy="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75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Daniel, Eduardo, Igor, Jessica, </a:t>
            </a:r>
            <a:r>
              <a:rPr lang="en-US" dirty="0" err="1"/>
              <a:t>Vitor</a:t>
            </a:r>
            <a:r>
              <a:rPr lang="en-US" dirty="0"/>
              <a:t>, Ygor, Wander</a:t>
            </a:r>
            <a:endParaRPr dirty="0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"/>
          <p:cNvSpPr txBox="1"/>
          <p:nvPr/>
        </p:nvSpPr>
        <p:spPr>
          <a:xfrm>
            <a:off x="1511324" y="17400"/>
            <a:ext cx="7494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249554" algn="r" rtl="0">
              <a:lnSpc>
                <a:spcPct val="119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 dirty="0">
                <a:solidFill>
                  <a:schemeClr val="lt1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Introdução</a:t>
            </a:r>
            <a:r>
              <a:rPr lang="en-US" sz="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00" u="sng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Projeto</a:t>
            </a:r>
            <a:r>
              <a:rPr lang="en-US" sz="600" u="sng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do </a:t>
            </a:r>
            <a:r>
              <a:rPr lang="en-US" sz="600" u="sng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sistema</a:t>
            </a:r>
            <a:r>
              <a:rPr lang="en-US" sz="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00" u="sng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Desenvolvimento</a:t>
            </a:r>
            <a:endParaRPr sz="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9"/>
          <p:cNvSpPr/>
          <p:nvPr/>
        </p:nvSpPr>
        <p:spPr>
          <a:xfrm>
            <a:off x="2303995" y="0"/>
            <a:ext cx="2304415" cy="363220"/>
          </a:xfrm>
          <a:custGeom>
            <a:avLst/>
            <a:gdLst/>
            <a:ahLst/>
            <a:cxnLst/>
            <a:rect l="l" t="t" r="r" b="b"/>
            <a:pathLst>
              <a:path w="2304415" h="363220" extrusionOk="0">
                <a:moveTo>
                  <a:pt x="2303995" y="0"/>
                </a:moveTo>
                <a:lnTo>
                  <a:pt x="0" y="0"/>
                </a:lnTo>
                <a:lnTo>
                  <a:pt x="0" y="362788"/>
                </a:lnTo>
                <a:lnTo>
                  <a:pt x="2303995" y="362788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9"/>
          <p:cNvSpPr txBox="1"/>
          <p:nvPr/>
        </p:nvSpPr>
        <p:spPr>
          <a:xfrm>
            <a:off x="2399296" y="38335"/>
            <a:ext cx="605700" cy="2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19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Contextualização</a:t>
            </a:r>
            <a:r>
              <a:rPr lang="en-US" sz="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00" u="sng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Objetivos</a:t>
            </a:r>
            <a:endParaRPr sz="6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362786"/>
            <a:ext cx="4608060" cy="300523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9"/>
          <p:cNvSpPr txBox="1"/>
          <p:nvPr/>
        </p:nvSpPr>
        <p:spPr>
          <a:xfrm>
            <a:off x="145948" y="349476"/>
            <a:ext cx="1844675" cy="232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Contextualização</a:t>
            </a:r>
            <a:endParaRPr sz="14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226648" y="590"/>
            <a:ext cx="378219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40767" y="1236619"/>
            <a:ext cx="76809" cy="7680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9"/>
          <p:cNvSpPr txBox="1"/>
          <p:nvPr/>
        </p:nvSpPr>
        <p:spPr>
          <a:xfrm>
            <a:off x="598197" y="989231"/>
            <a:ext cx="3266370" cy="859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25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latin typeface="Arial"/>
                <a:ea typeface="Arial"/>
                <a:cs typeface="Arial"/>
                <a:sym typeface="Arial"/>
              </a:rPr>
              <a:t>A crescente de jogos de azar e sua disseminação por meio de plataformas digitais tem causado danos severos às pessoas, culminando no vício de uma boa parcela da sociedade.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" name="Google Shape;103;p9"/>
          <p:cNvGrpSpPr/>
          <p:nvPr/>
        </p:nvGrpSpPr>
        <p:grpSpPr>
          <a:xfrm>
            <a:off x="0" y="3312071"/>
            <a:ext cx="4608410" cy="144145"/>
            <a:chOff x="0" y="3312071"/>
            <a:chExt cx="4608410" cy="144145"/>
          </a:xfrm>
        </p:grpSpPr>
        <p:sp>
          <p:nvSpPr>
            <p:cNvPr id="104" name="Google Shape;104;p9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 extrusionOk="0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 extrusionOk="0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9"/>
          <p:cNvSpPr txBox="1">
            <a:spLocks noGrp="1"/>
          </p:cNvSpPr>
          <p:nvPr>
            <p:ph type="ftr" idx="11"/>
          </p:nvPr>
        </p:nvSpPr>
        <p:spPr>
          <a:xfrm>
            <a:off x="-18" y="3335275"/>
            <a:ext cx="2231400" cy="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75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Daniel, Eduardo, Igor, Jessica, </a:t>
            </a:r>
            <a:r>
              <a:rPr lang="en-US" dirty="0" err="1"/>
              <a:t>Vitor</a:t>
            </a:r>
            <a:r>
              <a:rPr lang="en-US" dirty="0"/>
              <a:t>, Ygor, Wander</a:t>
            </a:r>
            <a:endParaRPr dirty="0"/>
          </a:p>
        </p:txBody>
      </p:sp>
      <p:pic>
        <p:nvPicPr>
          <p:cNvPr id="1026" name="Picture 2" descr="Roleta Png Imagens – Download Grátis no Freepik">
            <a:extLst>
              <a:ext uri="{FF2B5EF4-FFF2-40B4-BE49-F238E27FC236}">
                <a16:creationId xmlns:a16="http://schemas.microsoft.com/office/drawing/2014/main" id="{2642EE87-96B5-4F8A-BB8E-43531C86E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391" y="2202550"/>
            <a:ext cx="895414" cy="89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"/>
          <p:cNvSpPr txBox="1"/>
          <p:nvPr/>
        </p:nvSpPr>
        <p:spPr>
          <a:xfrm>
            <a:off x="1267050" y="38325"/>
            <a:ext cx="966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249554" algn="r" rtl="0">
              <a:lnSpc>
                <a:spcPct val="119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 dirty="0">
                <a:solidFill>
                  <a:schemeClr val="lt1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Introdução</a:t>
            </a:r>
            <a:r>
              <a:rPr lang="en-US" sz="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00" u="sng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Projeto</a:t>
            </a:r>
            <a:r>
              <a:rPr lang="en-US" sz="600" u="sng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do </a:t>
            </a:r>
            <a:r>
              <a:rPr lang="en-US" sz="600" u="sng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sistema</a:t>
            </a:r>
            <a:r>
              <a:rPr lang="en-US" sz="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00" u="sng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Desenvolvimento</a:t>
            </a:r>
            <a:endParaRPr sz="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0"/>
          <p:cNvSpPr/>
          <p:nvPr/>
        </p:nvSpPr>
        <p:spPr>
          <a:xfrm>
            <a:off x="2303995" y="0"/>
            <a:ext cx="2304415" cy="363220"/>
          </a:xfrm>
          <a:custGeom>
            <a:avLst/>
            <a:gdLst/>
            <a:ahLst/>
            <a:cxnLst/>
            <a:rect l="l" t="t" r="r" b="b"/>
            <a:pathLst>
              <a:path w="2304415" h="363220" extrusionOk="0">
                <a:moveTo>
                  <a:pt x="2303995" y="0"/>
                </a:moveTo>
                <a:lnTo>
                  <a:pt x="0" y="0"/>
                </a:lnTo>
                <a:lnTo>
                  <a:pt x="0" y="362788"/>
                </a:lnTo>
                <a:lnTo>
                  <a:pt x="2303995" y="362788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0"/>
          <p:cNvSpPr txBox="1"/>
          <p:nvPr/>
        </p:nvSpPr>
        <p:spPr>
          <a:xfrm>
            <a:off x="2399296" y="38335"/>
            <a:ext cx="605700" cy="2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19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Contextualização</a:t>
            </a:r>
            <a:r>
              <a:rPr lang="en-US" sz="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00" u="sng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Objetivos</a:t>
            </a:r>
            <a:endParaRPr sz="6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362786"/>
            <a:ext cx="4608060" cy="300523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0"/>
          <p:cNvSpPr txBox="1"/>
          <p:nvPr/>
        </p:nvSpPr>
        <p:spPr>
          <a:xfrm>
            <a:off x="145948" y="349476"/>
            <a:ext cx="780415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Objetivos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1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226648" y="590"/>
            <a:ext cx="378219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81863" y="1371300"/>
            <a:ext cx="76809" cy="7680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0"/>
          <p:cNvSpPr txBox="1"/>
          <p:nvPr/>
        </p:nvSpPr>
        <p:spPr>
          <a:xfrm>
            <a:off x="687291" y="1332975"/>
            <a:ext cx="2129155" cy="647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25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latin typeface="Arial"/>
                <a:ea typeface="Arial"/>
                <a:cs typeface="Arial"/>
                <a:sym typeface="Arial"/>
              </a:rPr>
              <a:t>Conscientizar as pessoas sobre a e</a:t>
            </a:r>
            <a:r>
              <a:rPr lang="pt-BR" sz="1100" dirty="0"/>
              <a:t>xistência do vício e auxiliá-las em maneiras de superá-lo</a:t>
            </a:r>
            <a:endParaRPr lang="pt-BR" sz="1100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" name="Google Shape;121;p10"/>
          <p:cNvGrpSpPr/>
          <p:nvPr/>
        </p:nvGrpSpPr>
        <p:grpSpPr>
          <a:xfrm>
            <a:off x="0" y="3312071"/>
            <a:ext cx="4608410" cy="144145"/>
            <a:chOff x="0" y="3312071"/>
            <a:chExt cx="4608410" cy="144145"/>
          </a:xfrm>
        </p:grpSpPr>
        <p:sp>
          <p:nvSpPr>
            <p:cNvPr id="122" name="Google Shape;122;p10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 extrusionOk="0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0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 extrusionOk="0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10"/>
          <p:cNvSpPr txBox="1">
            <a:spLocks noGrp="1"/>
          </p:cNvSpPr>
          <p:nvPr>
            <p:ph type="ftr" idx="11"/>
          </p:nvPr>
        </p:nvSpPr>
        <p:spPr>
          <a:xfrm>
            <a:off x="-18" y="3326275"/>
            <a:ext cx="2304300" cy="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75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Daniel, Eduardo, Igor, Jessica, </a:t>
            </a:r>
            <a:r>
              <a:rPr lang="en-US" dirty="0" err="1"/>
              <a:t>Vitor</a:t>
            </a:r>
            <a:r>
              <a:rPr lang="en-US" dirty="0"/>
              <a:t>, Ygor, Wander</a:t>
            </a:r>
            <a:endParaRPr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63266DC-22DE-46AB-A627-8B1FA0EE2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367" y="2622222"/>
            <a:ext cx="475742" cy="475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"/>
          <p:cNvSpPr txBox="1"/>
          <p:nvPr/>
        </p:nvSpPr>
        <p:spPr>
          <a:xfrm>
            <a:off x="1532157" y="17412"/>
            <a:ext cx="654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249554" algn="r" rtl="0">
              <a:lnSpc>
                <a:spcPct val="119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 dirty="0">
                <a:solidFill>
                  <a:schemeClr val="lt1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Introdução</a:t>
            </a:r>
            <a:r>
              <a:rPr lang="en-US" sz="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00" u="sng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Projeto</a:t>
            </a:r>
            <a:r>
              <a:rPr lang="en-US" sz="600" u="sng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do </a:t>
            </a:r>
            <a:r>
              <a:rPr lang="en-US" sz="600" u="sng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sistema</a:t>
            </a:r>
            <a:r>
              <a:rPr lang="en-US" sz="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00" u="sng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Desenvolvimento</a:t>
            </a:r>
            <a:endParaRPr sz="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1"/>
          <p:cNvSpPr/>
          <p:nvPr/>
        </p:nvSpPr>
        <p:spPr>
          <a:xfrm>
            <a:off x="2303995" y="0"/>
            <a:ext cx="2304415" cy="363220"/>
          </a:xfrm>
          <a:custGeom>
            <a:avLst/>
            <a:gdLst/>
            <a:ahLst/>
            <a:cxnLst/>
            <a:rect l="l" t="t" r="r" b="b"/>
            <a:pathLst>
              <a:path w="2304415" h="363220" extrusionOk="0">
                <a:moveTo>
                  <a:pt x="2303995" y="0"/>
                </a:moveTo>
                <a:lnTo>
                  <a:pt x="0" y="0"/>
                </a:lnTo>
                <a:lnTo>
                  <a:pt x="0" y="362788"/>
                </a:lnTo>
                <a:lnTo>
                  <a:pt x="2303995" y="362788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1"/>
          <p:cNvSpPr txBox="1"/>
          <p:nvPr/>
        </p:nvSpPr>
        <p:spPr>
          <a:xfrm>
            <a:off x="2399301" y="17400"/>
            <a:ext cx="525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19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Usuários</a:t>
            </a:r>
            <a:r>
              <a:rPr lang="en-US" sz="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00" u="sng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Requisitos</a:t>
            </a:r>
            <a:r>
              <a:rPr lang="en-US" sz="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00" u="sng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Tecnologias</a:t>
            </a:r>
            <a:endParaRPr sz="6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362786"/>
            <a:ext cx="4608060" cy="300523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1"/>
          <p:cNvSpPr txBox="1"/>
          <p:nvPr/>
        </p:nvSpPr>
        <p:spPr>
          <a:xfrm>
            <a:off x="145948" y="349476"/>
            <a:ext cx="3714047" cy="232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lvl="0"/>
            <a:r>
              <a:rPr lang="en-US" dirty="0" err="1">
                <a:solidFill>
                  <a:srgbClr val="FFFFFF"/>
                </a:solidFill>
              </a:rPr>
              <a:t>Histórias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 dirty="0" err="1">
                <a:solidFill>
                  <a:srgbClr val="FFFFFF"/>
                </a:solidFill>
              </a:rPr>
              <a:t>usuário</a:t>
            </a:r>
            <a:r>
              <a:rPr lang="en-US" dirty="0">
                <a:solidFill>
                  <a:srgbClr val="FFFFFF"/>
                </a:solidFill>
              </a:rPr>
              <a:t> / </a:t>
            </a:r>
            <a:r>
              <a:rPr lang="en-US" dirty="0" err="1">
                <a:solidFill>
                  <a:srgbClr val="FFFFFF"/>
                </a:solidFill>
              </a:rPr>
              <a:t>Requisitos</a:t>
            </a:r>
            <a:endParaRPr lang="en-US" dirty="0"/>
          </a:p>
        </p:txBody>
      </p:sp>
      <p:pic>
        <p:nvPicPr>
          <p:cNvPr id="135" name="Google Shape;135;p1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226648" y="590"/>
            <a:ext cx="378219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80790" y="918332"/>
            <a:ext cx="76809" cy="7680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1"/>
          <p:cNvSpPr txBox="1"/>
          <p:nvPr/>
        </p:nvSpPr>
        <p:spPr>
          <a:xfrm>
            <a:off x="750105" y="866330"/>
            <a:ext cx="3298381" cy="180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lvl="0"/>
            <a:r>
              <a:rPr lang="pt-BR" sz="1100" dirty="0"/>
              <a:t>Lucas Silva - O Jogador em Busca de Controle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8" name="Google Shape;138;p11"/>
          <p:cNvGrpSpPr/>
          <p:nvPr/>
        </p:nvGrpSpPr>
        <p:grpSpPr>
          <a:xfrm>
            <a:off x="0" y="3312071"/>
            <a:ext cx="4608410" cy="144145"/>
            <a:chOff x="0" y="3312071"/>
            <a:chExt cx="4608410" cy="144145"/>
          </a:xfrm>
        </p:grpSpPr>
        <p:sp>
          <p:nvSpPr>
            <p:cNvPr id="139" name="Google Shape;139;p11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 extrusionOk="0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1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 extrusionOk="0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11"/>
          <p:cNvSpPr txBox="1">
            <a:spLocks noGrp="1"/>
          </p:cNvSpPr>
          <p:nvPr>
            <p:ph type="ftr" idx="11"/>
          </p:nvPr>
        </p:nvSpPr>
        <p:spPr>
          <a:xfrm>
            <a:off x="29007" y="3324450"/>
            <a:ext cx="2274900" cy="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75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Daniel, Eduardo, Igor, Jessica, </a:t>
            </a:r>
            <a:r>
              <a:rPr lang="en-US" dirty="0" err="1"/>
              <a:t>Vitor</a:t>
            </a:r>
            <a:r>
              <a:rPr lang="en-US" dirty="0"/>
              <a:t>, Ygor, Wander</a:t>
            </a:r>
            <a:endParaRPr dirty="0"/>
          </a:p>
        </p:txBody>
      </p:sp>
      <p:sp>
        <p:nvSpPr>
          <p:cNvPr id="17" name="Google Shape;137;p11">
            <a:extLst>
              <a:ext uri="{FF2B5EF4-FFF2-40B4-BE49-F238E27FC236}">
                <a16:creationId xmlns:a16="http://schemas.microsoft.com/office/drawing/2014/main" id="{C56F1E4C-5609-4F9D-B753-F86780B1F5F8}"/>
              </a:ext>
            </a:extLst>
          </p:cNvPr>
          <p:cNvSpPr txBox="1"/>
          <p:nvPr/>
        </p:nvSpPr>
        <p:spPr>
          <a:xfrm>
            <a:off x="145948" y="1153786"/>
            <a:ext cx="4458919" cy="2104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r>
              <a:rPr lang="pt-BR" sz="800" dirty="0"/>
              <a:t>Idade: 22 anos</a:t>
            </a:r>
          </a:p>
          <a:p>
            <a:r>
              <a:rPr lang="pt-BR" sz="800" dirty="0"/>
              <a:t>Profissão: Estudante universitário</a:t>
            </a:r>
          </a:p>
          <a:p>
            <a:r>
              <a:rPr lang="pt-BR" sz="800" dirty="0"/>
              <a:t>História: Lucas começou a apostar em jogos de futebol por diversão, mas agora tá endividado e ansioso com o quanto gasta. Quer organizar melhor seus hábitos e reduzir o acesso às plataformas de apostas, que tão sempre a um clique de distância.</a:t>
            </a:r>
          </a:p>
          <a:p>
            <a:endParaRPr lang="pt-BR" sz="800" dirty="0"/>
          </a:p>
          <a:p>
            <a:r>
              <a:rPr lang="pt-BR" sz="800" dirty="0"/>
              <a:t>Necessidades: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Ferramentas pra acompanhar gastos  tempo sem jogar,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um jeito de bloquear sites de apostas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trocar ideias com quem tá na mesma situação.</a:t>
            </a:r>
          </a:p>
          <a:p>
            <a:pPr marL="228600" indent="-228600">
              <a:buFont typeface="+mj-lt"/>
              <a:buAutoNum type="arabicPeriod"/>
            </a:pPr>
            <a:endParaRPr lang="pt-BR" sz="800" dirty="0"/>
          </a:p>
          <a:p>
            <a:pPr marL="228600" indent="-228600">
              <a:buFont typeface="+mj-lt"/>
              <a:buAutoNum type="arabicPeriod"/>
            </a:pPr>
            <a:r>
              <a:rPr lang="pt-BR" sz="800" dirty="0"/>
              <a:t>"Como um jovem que aposta online, quero ver quanto já gastei e economizei pra entender meu progresso.“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800" dirty="0"/>
              <a:t>"Como alguém que quer parar de jogar tanto, quero um bloqueador que dificulte abrir esses sites.“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800" dirty="0"/>
              <a:t>"Como um jogador querendo mudar, quero conversar com outras pessoas que tão tentando controlar isso também."</a:t>
            </a: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 txBox="1"/>
          <p:nvPr/>
        </p:nvSpPr>
        <p:spPr>
          <a:xfrm>
            <a:off x="1554657" y="-16363"/>
            <a:ext cx="654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249554" algn="r" rtl="0">
              <a:lnSpc>
                <a:spcPct val="119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 dirty="0">
                <a:solidFill>
                  <a:schemeClr val="lt1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Introdução</a:t>
            </a:r>
            <a:r>
              <a:rPr lang="en-US" sz="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00" u="sng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Projeto</a:t>
            </a:r>
            <a:r>
              <a:rPr lang="en-US" sz="600" u="sng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do </a:t>
            </a:r>
            <a:r>
              <a:rPr lang="en-US" sz="600" u="sng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sistema</a:t>
            </a:r>
            <a:r>
              <a:rPr lang="en-US" sz="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00" u="sng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Desenvolvimento</a:t>
            </a:r>
            <a:endParaRPr sz="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2"/>
          <p:cNvSpPr/>
          <p:nvPr/>
        </p:nvSpPr>
        <p:spPr>
          <a:xfrm>
            <a:off x="2303995" y="0"/>
            <a:ext cx="2304415" cy="363220"/>
          </a:xfrm>
          <a:custGeom>
            <a:avLst/>
            <a:gdLst/>
            <a:ahLst/>
            <a:cxnLst/>
            <a:rect l="l" t="t" r="r" b="b"/>
            <a:pathLst>
              <a:path w="2304415" h="363220" extrusionOk="0">
                <a:moveTo>
                  <a:pt x="2303995" y="0"/>
                </a:moveTo>
                <a:lnTo>
                  <a:pt x="0" y="0"/>
                </a:lnTo>
                <a:lnTo>
                  <a:pt x="0" y="362788"/>
                </a:lnTo>
                <a:lnTo>
                  <a:pt x="2303995" y="362788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2"/>
          <p:cNvSpPr txBox="1"/>
          <p:nvPr/>
        </p:nvSpPr>
        <p:spPr>
          <a:xfrm>
            <a:off x="2399296" y="18424"/>
            <a:ext cx="4260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19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Usuários</a:t>
            </a:r>
            <a:r>
              <a:rPr lang="en-US" sz="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00" u="sng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Requisitos</a:t>
            </a:r>
            <a:r>
              <a:rPr lang="en-US" sz="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00" u="sng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Tecnologias</a:t>
            </a:r>
            <a:endParaRPr sz="6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1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362786"/>
            <a:ext cx="4608060" cy="300523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2"/>
          <p:cNvSpPr txBox="1"/>
          <p:nvPr/>
        </p:nvSpPr>
        <p:spPr>
          <a:xfrm>
            <a:off x="145948" y="349476"/>
            <a:ext cx="2643505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Histórias</a:t>
            </a:r>
            <a:r>
              <a:rPr lang="en-US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usuário</a:t>
            </a:r>
            <a:r>
              <a:rPr lang="en-US" sz="14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en-US" sz="14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Requisitos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1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226648" y="590"/>
            <a:ext cx="378219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17855" y="956737"/>
            <a:ext cx="76809" cy="7680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2"/>
          <p:cNvSpPr txBox="1"/>
          <p:nvPr/>
        </p:nvSpPr>
        <p:spPr>
          <a:xfrm>
            <a:off x="732738" y="880659"/>
            <a:ext cx="3333115" cy="22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5080" lvl="0">
              <a:lnSpc>
                <a:spcPct val="102600"/>
              </a:lnSpc>
            </a:pPr>
            <a:r>
              <a:rPr lang="pt-BR" dirty="0"/>
              <a:t>Carlos </a:t>
            </a:r>
            <a:r>
              <a:rPr lang="pt-BR" sz="1100" dirty="0"/>
              <a:t>Mendes</a:t>
            </a:r>
            <a:r>
              <a:rPr lang="pt-BR" dirty="0"/>
              <a:t> - O Familiar Preocupado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5" name="Google Shape;155;p12"/>
          <p:cNvGrpSpPr/>
          <p:nvPr/>
        </p:nvGrpSpPr>
        <p:grpSpPr>
          <a:xfrm>
            <a:off x="0" y="3312071"/>
            <a:ext cx="4608410" cy="144145"/>
            <a:chOff x="0" y="3312071"/>
            <a:chExt cx="4608410" cy="144145"/>
          </a:xfrm>
        </p:grpSpPr>
        <p:sp>
          <p:nvSpPr>
            <p:cNvPr id="156" name="Google Shape;156;p12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 extrusionOk="0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2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 extrusionOk="0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2"/>
          <p:cNvSpPr txBox="1">
            <a:spLocks noGrp="1"/>
          </p:cNvSpPr>
          <p:nvPr>
            <p:ph type="ftr" idx="11"/>
          </p:nvPr>
        </p:nvSpPr>
        <p:spPr>
          <a:xfrm>
            <a:off x="47557" y="3326275"/>
            <a:ext cx="2256300" cy="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75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Daniel, Eduardo, Igor, Jessica, </a:t>
            </a:r>
            <a:r>
              <a:rPr lang="en-US" dirty="0" err="1"/>
              <a:t>Vitor</a:t>
            </a:r>
            <a:r>
              <a:rPr lang="en-US" dirty="0"/>
              <a:t>, Ygor, Wander</a:t>
            </a:r>
            <a:endParaRPr dirty="0"/>
          </a:p>
        </p:txBody>
      </p:sp>
      <p:sp>
        <p:nvSpPr>
          <p:cNvPr id="15" name="Google Shape;154;p12">
            <a:extLst>
              <a:ext uri="{FF2B5EF4-FFF2-40B4-BE49-F238E27FC236}">
                <a16:creationId xmlns:a16="http://schemas.microsoft.com/office/drawing/2014/main" id="{7C509AE0-45EF-4B76-893C-0148FD1007EA}"/>
              </a:ext>
            </a:extLst>
          </p:cNvPr>
          <p:cNvSpPr txBox="1"/>
          <p:nvPr/>
        </p:nvSpPr>
        <p:spPr>
          <a:xfrm>
            <a:off x="687017" y="1262089"/>
            <a:ext cx="3333115" cy="1730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r>
              <a:rPr lang="pt-BR" sz="800" dirty="0"/>
              <a:t>Idade: 45 anos</a:t>
            </a:r>
          </a:p>
          <a:p>
            <a:r>
              <a:rPr lang="pt-BR" sz="800" dirty="0"/>
              <a:t>Profissão: Comerciante</a:t>
            </a:r>
          </a:p>
          <a:p>
            <a:r>
              <a:rPr lang="pt-BR" sz="800" dirty="0"/>
              <a:t>História: Carlos é pai de um jovem que aposta muito online e quer ajudar o filho a ter mais controle, além de encontrar recursos pra entender a situação.</a:t>
            </a:r>
          </a:p>
          <a:p>
            <a:endParaRPr lang="pt-BR" sz="800" dirty="0"/>
          </a:p>
          <a:p>
            <a:r>
              <a:rPr lang="pt-BR" sz="800" dirty="0"/>
              <a:t>Necessidades: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Uma forma de acompanhar os hábitos do filho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links pra grupos de apoio que possam orientar os dois.</a:t>
            </a:r>
          </a:p>
          <a:p>
            <a:pPr marL="228600" indent="-228600">
              <a:buFont typeface="+mj-lt"/>
              <a:buAutoNum type="arabicPeriod"/>
            </a:pPr>
            <a:endParaRPr lang="pt-BR" sz="800" dirty="0"/>
          </a:p>
          <a:p>
            <a:pPr marL="228600" indent="-228600">
              <a:buFont typeface="+mj-lt"/>
              <a:buAutoNum type="arabicPeriod"/>
            </a:pPr>
            <a:r>
              <a:rPr lang="pt-BR" sz="800" dirty="0"/>
              <a:t>"Como pai preocupado, quero usar uma ferramenta pra ver o tempo e os gastos do meu filho com apostas.“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800" dirty="0"/>
              <a:t>"Como familiar, quero links pra grupos de apoio que me ajudem a lidar com essa situação."</a:t>
            </a: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 txBox="1"/>
          <p:nvPr/>
        </p:nvSpPr>
        <p:spPr>
          <a:xfrm>
            <a:off x="1554657" y="-16363"/>
            <a:ext cx="654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249554" algn="r" rtl="0">
              <a:lnSpc>
                <a:spcPct val="119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 dirty="0">
                <a:solidFill>
                  <a:schemeClr val="lt1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Introdução</a:t>
            </a:r>
            <a:r>
              <a:rPr lang="en-US" sz="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00" u="sng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Projeto</a:t>
            </a:r>
            <a:r>
              <a:rPr lang="en-US" sz="600" u="sng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do </a:t>
            </a:r>
            <a:r>
              <a:rPr lang="en-US" sz="600" u="sng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sistema</a:t>
            </a:r>
            <a:r>
              <a:rPr lang="en-US" sz="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00" u="sng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Desenvolvimento</a:t>
            </a:r>
            <a:endParaRPr sz="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2"/>
          <p:cNvSpPr/>
          <p:nvPr/>
        </p:nvSpPr>
        <p:spPr>
          <a:xfrm>
            <a:off x="2303995" y="0"/>
            <a:ext cx="2304415" cy="363220"/>
          </a:xfrm>
          <a:custGeom>
            <a:avLst/>
            <a:gdLst/>
            <a:ahLst/>
            <a:cxnLst/>
            <a:rect l="l" t="t" r="r" b="b"/>
            <a:pathLst>
              <a:path w="2304415" h="363220" extrusionOk="0">
                <a:moveTo>
                  <a:pt x="2303995" y="0"/>
                </a:moveTo>
                <a:lnTo>
                  <a:pt x="0" y="0"/>
                </a:lnTo>
                <a:lnTo>
                  <a:pt x="0" y="362788"/>
                </a:lnTo>
                <a:lnTo>
                  <a:pt x="2303995" y="362788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2"/>
          <p:cNvSpPr txBox="1"/>
          <p:nvPr/>
        </p:nvSpPr>
        <p:spPr>
          <a:xfrm>
            <a:off x="2399296" y="18424"/>
            <a:ext cx="4260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19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Usuários</a:t>
            </a:r>
            <a:r>
              <a:rPr lang="en-US" sz="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00" u="sng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Requisitos</a:t>
            </a:r>
            <a:r>
              <a:rPr lang="en-US" sz="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00" u="sng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Tecnologias</a:t>
            </a:r>
            <a:endParaRPr sz="6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1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362786"/>
            <a:ext cx="4608060" cy="300523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2"/>
          <p:cNvSpPr txBox="1"/>
          <p:nvPr/>
        </p:nvSpPr>
        <p:spPr>
          <a:xfrm>
            <a:off x="145948" y="349476"/>
            <a:ext cx="2643505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Histórias de usuário / Requisitos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1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226648" y="590"/>
            <a:ext cx="378219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86435" y="879928"/>
            <a:ext cx="76809" cy="7680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2"/>
          <p:cNvSpPr txBox="1"/>
          <p:nvPr/>
        </p:nvSpPr>
        <p:spPr>
          <a:xfrm>
            <a:off x="893533" y="827639"/>
            <a:ext cx="3333115" cy="18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12700" marR="5080" lvl="0">
              <a:lnSpc>
                <a:spcPct val="102600"/>
              </a:lnSpc>
            </a:pPr>
            <a:r>
              <a:rPr lang="pt-BR" sz="1100" dirty="0"/>
              <a:t>Mariana Rocha - A Psicóloga Especializada</a:t>
            </a:r>
            <a:endParaRPr sz="1000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5" name="Google Shape;155;p12"/>
          <p:cNvGrpSpPr/>
          <p:nvPr/>
        </p:nvGrpSpPr>
        <p:grpSpPr>
          <a:xfrm>
            <a:off x="0" y="3312071"/>
            <a:ext cx="4608410" cy="144145"/>
            <a:chOff x="0" y="3312071"/>
            <a:chExt cx="4608410" cy="144145"/>
          </a:xfrm>
        </p:grpSpPr>
        <p:sp>
          <p:nvSpPr>
            <p:cNvPr id="156" name="Google Shape;156;p12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 extrusionOk="0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2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 extrusionOk="0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2"/>
          <p:cNvSpPr txBox="1">
            <a:spLocks noGrp="1"/>
          </p:cNvSpPr>
          <p:nvPr>
            <p:ph type="ftr" idx="11"/>
          </p:nvPr>
        </p:nvSpPr>
        <p:spPr>
          <a:xfrm>
            <a:off x="47557" y="3326275"/>
            <a:ext cx="2256300" cy="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75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Daniel, Eduardo, Igor, Jessica, </a:t>
            </a:r>
            <a:r>
              <a:rPr lang="en-US" dirty="0" err="1"/>
              <a:t>Vitor</a:t>
            </a:r>
            <a:r>
              <a:rPr lang="en-US" dirty="0"/>
              <a:t>, Ygor, Wander</a:t>
            </a:r>
            <a:endParaRPr dirty="0"/>
          </a:p>
        </p:txBody>
      </p:sp>
      <p:sp>
        <p:nvSpPr>
          <p:cNvPr id="15" name="Google Shape;154;p12">
            <a:extLst>
              <a:ext uri="{FF2B5EF4-FFF2-40B4-BE49-F238E27FC236}">
                <a16:creationId xmlns:a16="http://schemas.microsoft.com/office/drawing/2014/main" id="{D1E7C8C0-BCD2-4980-9DF2-92350E024533}"/>
              </a:ext>
            </a:extLst>
          </p:cNvPr>
          <p:cNvSpPr txBox="1"/>
          <p:nvPr/>
        </p:nvSpPr>
        <p:spPr>
          <a:xfrm>
            <a:off x="774660" y="1200815"/>
            <a:ext cx="3333115" cy="1857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r>
              <a:rPr lang="pt-BR" sz="800" dirty="0"/>
              <a:t>Idade: 30 anos</a:t>
            </a:r>
          </a:p>
          <a:p>
            <a:r>
              <a:rPr lang="pt-BR" sz="800" dirty="0"/>
              <a:t>Profissão: Psicóloga</a:t>
            </a:r>
          </a:p>
          <a:p>
            <a:r>
              <a:rPr lang="pt-BR" sz="800" dirty="0"/>
              <a:t>História: Mariana atende pacientes que apostam demais e precisa de recursos simples pra indicar a eles, além de algo que complemente o trabalho dela com informações práticas.</a:t>
            </a:r>
          </a:p>
          <a:p>
            <a:endParaRPr lang="pt-BR" sz="800" dirty="0"/>
          </a:p>
          <a:p>
            <a:r>
              <a:rPr lang="pt-BR" sz="800" dirty="0"/>
              <a:t>Necessidades: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Uma ferramenta que os pacientes possam usar pra monitorar hábitos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links pra instituições de suporte gratuito.</a:t>
            </a:r>
          </a:p>
          <a:p>
            <a:endParaRPr lang="pt-BR" sz="800" dirty="0"/>
          </a:p>
          <a:p>
            <a:pPr marL="228600" indent="-228600">
              <a:buFont typeface="+mj-lt"/>
              <a:buAutoNum type="arabicPeriod"/>
            </a:pPr>
            <a:r>
              <a:rPr lang="pt-BR" sz="800" dirty="0"/>
              <a:t>"Como psicóloga, quero indicar uma aplicação que mostre aos meus pacientes o tempo e o dinheiro gastos em apostas."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800" dirty="0"/>
              <a:t>"Como profissional da saúde, quero uma lista de contatos de apoio gratuito pra recomendar a quem precisa."</a:t>
            </a:r>
          </a:p>
          <a:p>
            <a:pPr marL="12700" marR="5080" lvl="0">
              <a:lnSpc>
                <a:spcPct val="102600"/>
              </a:lnSpc>
            </a:pPr>
            <a:endParaRPr sz="8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93002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"/>
          <p:cNvSpPr txBox="1"/>
          <p:nvPr/>
        </p:nvSpPr>
        <p:spPr>
          <a:xfrm>
            <a:off x="1554657" y="-16363"/>
            <a:ext cx="654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249554" algn="r" rtl="0">
              <a:lnSpc>
                <a:spcPct val="119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 dirty="0">
                <a:solidFill>
                  <a:schemeClr val="lt1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Introdução</a:t>
            </a:r>
            <a:r>
              <a:rPr lang="en-US" sz="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00" u="sng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Projeto</a:t>
            </a:r>
            <a:r>
              <a:rPr lang="en-US" sz="600" u="sng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do </a:t>
            </a:r>
            <a:r>
              <a:rPr lang="en-US" sz="600" u="sng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sistema</a:t>
            </a:r>
            <a:r>
              <a:rPr lang="en-US" sz="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00" u="sng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Desenvolvimento</a:t>
            </a:r>
            <a:endParaRPr sz="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3"/>
          <p:cNvSpPr/>
          <p:nvPr/>
        </p:nvSpPr>
        <p:spPr>
          <a:xfrm>
            <a:off x="2303995" y="0"/>
            <a:ext cx="2304415" cy="363220"/>
          </a:xfrm>
          <a:custGeom>
            <a:avLst/>
            <a:gdLst/>
            <a:ahLst/>
            <a:cxnLst/>
            <a:rect l="l" t="t" r="r" b="b"/>
            <a:pathLst>
              <a:path w="2304415" h="363220" extrusionOk="0">
                <a:moveTo>
                  <a:pt x="2303995" y="0"/>
                </a:moveTo>
                <a:lnTo>
                  <a:pt x="0" y="0"/>
                </a:lnTo>
                <a:lnTo>
                  <a:pt x="0" y="362788"/>
                </a:lnTo>
                <a:lnTo>
                  <a:pt x="2303995" y="362788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3"/>
          <p:cNvSpPr txBox="1"/>
          <p:nvPr/>
        </p:nvSpPr>
        <p:spPr>
          <a:xfrm>
            <a:off x="2399296" y="17412"/>
            <a:ext cx="4260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19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Usuários</a:t>
            </a:r>
            <a:r>
              <a:rPr lang="en-US" sz="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00" u="sng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Requisitos</a:t>
            </a:r>
            <a:r>
              <a:rPr lang="en-US" sz="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00" u="sng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Tecnologias</a:t>
            </a:r>
            <a:endParaRPr sz="6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1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362786"/>
            <a:ext cx="4608060" cy="300523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3"/>
          <p:cNvSpPr txBox="1"/>
          <p:nvPr/>
        </p:nvSpPr>
        <p:spPr>
          <a:xfrm>
            <a:off x="145948" y="349476"/>
            <a:ext cx="1796414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Tecnologias utilizadas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1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226648" y="590"/>
            <a:ext cx="378219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36143" y="959615"/>
            <a:ext cx="76809" cy="7680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3"/>
          <p:cNvSpPr txBox="1"/>
          <p:nvPr/>
        </p:nvSpPr>
        <p:spPr>
          <a:xfrm>
            <a:off x="760229" y="891132"/>
            <a:ext cx="3084823" cy="102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latin typeface="Arial"/>
                <a:ea typeface="Arial"/>
                <a:cs typeface="Arial"/>
                <a:sym typeface="Arial"/>
              </a:rPr>
              <a:t>Basicamente, tecnologias voltadas para o desenvolvimento web como:</a:t>
            </a:r>
          </a:p>
          <a:p>
            <a:pPr marL="1841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1100" dirty="0"/>
          </a:p>
          <a:p>
            <a:pPr marL="1841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100" dirty="0"/>
              <a:t>HTML (Linguagem de Marcação)</a:t>
            </a:r>
          </a:p>
          <a:p>
            <a:pPr marL="1841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100" dirty="0">
                <a:latin typeface="Arial"/>
                <a:ea typeface="Arial"/>
                <a:cs typeface="Arial"/>
                <a:sym typeface="Arial"/>
              </a:rPr>
              <a:t>CSS (Linguagem de estilização)</a:t>
            </a:r>
          </a:p>
          <a:p>
            <a:pPr marL="1841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100" dirty="0"/>
              <a:t>Java Script (Linguagem de programação)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2" name="Google Shape;172;p13"/>
          <p:cNvGrpSpPr/>
          <p:nvPr/>
        </p:nvGrpSpPr>
        <p:grpSpPr>
          <a:xfrm>
            <a:off x="0" y="3312071"/>
            <a:ext cx="4608410" cy="144145"/>
            <a:chOff x="0" y="3312071"/>
            <a:chExt cx="4608410" cy="144145"/>
          </a:xfrm>
        </p:grpSpPr>
        <p:sp>
          <p:nvSpPr>
            <p:cNvPr id="173" name="Google Shape;173;p13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 extrusionOk="0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 extrusionOk="0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" name="Google Shape;175;p13"/>
          <p:cNvSpPr txBox="1">
            <a:spLocks noGrp="1"/>
          </p:cNvSpPr>
          <p:nvPr>
            <p:ph type="ftr" idx="11"/>
          </p:nvPr>
        </p:nvSpPr>
        <p:spPr>
          <a:xfrm>
            <a:off x="29007" y="3333450"/>
            <a:ext cx="2274900" cy="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75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Daniel, Eduardo, Igor, Jessica, </a:t>
            </a:r>
            <a:r>
              <a:rPr lang="en-US" dirty="0" err="1"/>
              <a:t>Vitor</a:t>
            </a:r>
            <a:r>
              <a:rPr lang="en-US" dirty="0"/>
              <a:t>, Ygor, Wander</a:t>
            </a:r>
            <a:endParaRPr dirty="0"/>
          </a:p>
        </p:txBody>
      </p:sp>
      <p:pic>
        <p:nvPicPr>
          <p:cNvPr id="3074" name="Picture 2" descr="O que é JavaScript e por que você deve aprender essa linguagem em 2025 -  Loopino - Seu blog de tecnologia">
            <a:extLst>
              <a:ext uri="{FF2B5EF4-FFF2-40B4-BE49-F238E27FC236}">
                <a16:creationId xmlns:a16="http://schemas.microsoft.com/office/drawing/2014/main" id="{A2CDD0DF-7607-487C-AE0A-E16D2EF2F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671" y="2544828"/>
            <a:ext cx="876300" cy="49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ML5 – Wikipédia, a enciclopédia livre">
            <a:extLst>
              <a:ext uri="{FF2B5EF4-FFF2-40B4-BE49-F238E27FC236}">
                <a16:creationId xmlns:a16="http://schemas.microsoft.com/office/drawing/2014/main" id="{03081576-D480-4EC2-8BF1-202D961E5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957" y="2194846"/>
            <a:ext cx="491681" cy="491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Ficheiro:CSS3 logo and wordmark.svg – Wikipédia, a enciclopédia livre">
            <a:extLst>
              <a:ext uri="{FF2B5EF4-FFF2-40B4-BE49-F238E27FC236}">
                <a16:creationId xmlns:a16="http://schemas.microsoft.com/office/drawing/2014/main" id="{9521D974-00A7-4A10-B94E-1C9A73168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41" y="2465897"/>
            <a:ext cx="403242" cy="56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"/>
          <p:cNvSpPr txBox="1"/>
          <p:nvPr/>
        </p:nvSpPr>
        <p:spPr>
          <a:xfrm>
            <a:off x="1554657" y="-16363"/>
            <a:ext cx="654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249554" algn="r" rtl="0">
              <a:lnSpc>
                <a:spcPct val="119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 dirty="0">
                <a:solidFill>
                  <a:schemeClr val="lt1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Introdução</a:t>
            </a:r>
            <a:r>
              <a:rPr lang="en-US" sz="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00" u="sng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Projeto</a:t>
            </a:r>
            <a:r>
              <a:rPr lang="en-US" sz="600" u="sng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do </a:t>
            </a:r>
            <a:r>
              <a:rPr lang="en-US" sz="600" u="sng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sistema</a:t>
            </a:r>
            <a:r>
              <a:rPr lang="en-US" sz="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00" u="sng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Desenvolvimento</a:t>
            </a:r>
            <a:endParaRPr sz="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4"/>
          <p:cNvSpPr/>
          <p:nvPr/>
        </p:nvSpPr>
        <p:spPr>
          <a:xfrm>
            <a:off x="2303995" y="0"/>
            <a:ext cx="2304415" cy="363220"/>
          </a:xfrm>
          <a:custGeom>
            <a:avLst/>
            <a:gdLst/>
            <a:ahLst/>
            <a:cxnLst/>
            <a:rect l="l" t="t" r="r" b="b"/>
            <a:pathLst>
              <a:path w="2304415" h="363220" extrusionOk="0">
                <a:moveTo>
                  <a:pt x="2303995" y="0"/>
                </a:moveTo>
                <a:lnTo>
                  <a:pt x="0" y="0"/>
                </a:lnTo>
                <a:lnTo>
                  <a:pt x="0" y="362788"/>
                </a:lnTo>
                <a:lnTo>
                  <a:pt x="2303995" y="362788"/>
                </a:lnTo>
                <a:lnTo>
                  <a:pt x="2303995" y="0"/>
                </a:lnTo>
                <a:close/>
              </a:path>
            </a:pathLst>
          </a:custGeom>
          <a:solidFill>
            <a:srgbClr val="3333B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4"/>
          <p:cNvSpPr txBox="1"/>
          <p:nvPr/>
        </p:nvSpPr>
        <p:spPr>
          <a:xfrm>
            <a:off x="2399296" y="17412"/>
            <a:ext cx="498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19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u="sng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Fluxo de telas</a:t>
            </a:r>
            <a:r>
              <a:rPr lang="en-US" sz="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00" u="sng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Testes</a:t>
            </a:r>
            <a:r>
              <a:rPr lang="en-US" sz="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600" u="sng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Conclusão</a:t>
            </a:r>
            <a:endParaRPr sz="6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1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362786"/>
            <a:ext cx="4608060" cy="300523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4"/>
          <p:cNvSpPr txBox="1"/>
          <p:nvPr/>
        </p:nvSpPr>
        <p:spPr>
          <a:xfrm>
            <a:off x="145948" y="349476"/>
            <a:ext cx="188341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User flow / Screen flow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1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226648" y="590"/>
            <a:ext cx="378219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91007" y="1697634"/>
            <a:ext cx="76809" cy="7680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4"/>
          <p:cNvSpPr txBox="1"/>
          <p:nvPr/>
        </p:nvSpPr>
        <p:spPr>
          <a:xfrm>
            <a:off x="624395" y="1625725"/>
            <a:ext cx="2251075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Apresentar o mapa do fluxo de telas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9" name="Google Shape;189;p14"/>
          <p:cNvGrpSpPr/>
          <p:nvPr/>
        </p:nvGrpSpPr>
        <p:grpSpPr>
          <a:xfrm>
            <a:off x="0" y="3312071"/>
            <a:ext cx="4608410" cy="144145"/>
            <a:chOff x="0" y="3312071"/>
            <a:chExt cx="4608410" cy="144145"/>
          </a:xfrm>
        </p:grpSpPr>
        <p:sp>
          <p:nvSpPr>
            <p:cNvPr id="190" name="Google Shape;190;p14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 extrusionOk="0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 extrusionOk="0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3333B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" name="Google Shape;192;p14"/>
          <p:cNvSpPr txBox="1">
            <a:spLocks noGrp="1"/>
          </p:cNvSpPr>
          <p:nvPr>
            <p:ph type="ftr" idx="11"/>
          </p:nvPr>
        </p:nvSpPr>
        <p:spPr>
          <a:xfrm>
            <a:off x="47582" y="3335275"/>
            <a:ext cx="2251200" cy="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75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Daniel, Eduardo, Igor, Jessica, </a:t>
            </a:r>
            <a:r>
              <a:rPr lang="en-US" dirty="0" err="1"/>
              <a:t>Vitor</a:t>
            </a:r>
            <a:r>
              <a:rPr lang="en-US" dirty="0"/>
              <a:t>, Ygor, Wander</a:t>
            </a:r>
            <a:endParaRPr dirty="0"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771</Words>
  <Application>Microsoft Office PowerPoint</Application>
  <PresentationFormat>Personalizar</PresentationFormat>
  <Paragraphs>101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TravaJogo</vt:lpstr>
      <vt:lpstr>Sumário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TravaJogo</dc:title>
  <dc:creator>Ygor  Durães Balbino</dc:creator>
  <cp:lastModifiedBy>Ygor Yuri Durães Balbino</cp:lastModifiedBy>
  <cp:revision>5</cp:revision>
  <dcterms:modified xsi:type="dcterms:W3CDTF">2025-06-23T12:17:21Z</dcterms:modified>
</cp:coreProperties>
</file>