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muVrF05KQqtJ67uD4Yjb5Lptj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9472a5c3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69472a5c32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472a5c3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369472a5c32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94aa8b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694aa8b2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472a5c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369472a5c3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9472a5c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69472a5c3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472a5c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69472a5c3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94aa8b2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3694aa8b24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9472a5c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69472a5c32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9472a5c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369472a5c3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9472a5c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369472a5c3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9472a5c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69472a5c3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9472a5c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69472a5c32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9472a5c3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369472a5c32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9472a5c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369472a5c32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472a5c3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69472a5c32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9472a5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69472a5c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9472a5c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69472a5c3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472a5c3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69472a5c32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472a5c3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69472a5c32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472a5c3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69472a5c32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9472a5c3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369472a5c32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www.ifla.org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grandviewresearch.com/" TargetMode="External"/><Relationship Id="rId7" Type="http://schemas.openxmlformats.org/officeDocument/2006/relationships/hyperlink" Target="https://www.grandviewresearch.com" TargetMode="External"/><Relationship Id="rId8" Type="http://schemas.openxmlformats.org/officeDocument/2006/relationships/hyperlink" Target="https://www.ifla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23606" y="1967443"/>
            <a:ext cx="11344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ct val="100000"/>
              <a:buFont typeface="Calibri"/>
              <a:buNone/>
            </a:pPr>
            <a:r>
              <a:rPr b="1" lang="pt-BR" sz="4000">
                <a:solidFill>
                  <a:srgbClr val="001E68"/>
                </a:solidFill>
              </a:rPr>
              <a:t>BiblioFlow - Sistema Integrado de Gestão de Bibliotecas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6130" y="4594553"/>
            <a:ext cx="6205872" cy="226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37975" y="2828125"/>
            <a:ext cx="60501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Bernardo Pereira Pinto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Cardoso de Freitas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Dimitry Gonçalves Machado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Henrique Figueiredo Martins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Henrique Lobato Firbida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Otavio Luz Salgado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686800" y="307338"/>
            <a:ext cx="44547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Pontifícia Universidade Católica de Minas (PUC MINAS)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de Informática e Ciências Exatas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 Horizonte – MG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9472a5c32_1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369472a5c32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69472a5c32_1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69472a5c32_1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69472a5c32_1_54"/>
          <p:cNvSpPr txBox="1"/>
          <p:nvPr/>
        </p:nvSpPr>
        <p:spPr>
          <a:xfrm>
            <a:off x="770550" y="21094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próprio usuário preenche um </a:t>
            </a:r>
            <a:r>
              <a:rPr b="1" lang="pt-BR" sz="1200">
                <a:solidFill>
                  <a:schemeClr val="dk1"/>
                </a:solidFill>
              </a:rPr>
              <a:t>formulário digital online</a:t>
            </a:r>
            <a:r>
              <a:rPr lang="pt-BR" sz="1200">
                <a:solidFill>
                  <a:schemeClr val="dk1"/>
                </a:solidFill>
              </a:rPr>
              <a:t> com seus dados pessoais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sistema realiza a </a:t>
            </a:r>
            <a:r>
              <a:rPr b="1" lang="pt-BR" sz="1200">
                <a:solidFill>
                  <a:schemeClr val="dk1"/>
                </a:solidFill>
              </a:rPr>
              <a:t>validação automática das informações</a:t>
            </a:r>
            <a:r>
              <a:rPr lang="pt-BR" sz="1200">
                <a:solidFill>
                  <a:schemeClr val="dk1"/>
                </a:solidFill>
              </a:rPr>
              <a:t>, verificando campos obrigatórios e formatos corretos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Redução da necessidade de conferência manual pela equipe da biblioteca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Após a validação, o sistema faz o </a:t>
            </a:r>
            <a:r>
              <a:rPr b="1" lang="pt-BR" sz="1200">
                <a:solidFill>
                  <a:schemeClr val="dk1"/>
                </a:solidFill>
              </a:rPr>
              <a:t>registro automático do usuário</a:t>
            </a:r>
            <a:r>
              <a:rPr lang="pt-BR" sz="1200">
                <a:solidFill>
                  <a:schemeClr val="dk1"/>
                </a:solidFill>
              </a:rPr>
              <a:t> no banco de dados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sistema classifica o usuário em sua </a:t>
            </a:r>
            <a:r>
              <a:rPr b="1" lang="pt-BR" sz="1200">
                <a:solidFill>
                  <a:schemeClr val="dk1"/>
                </a:solidFill>
              </a:rPr>
              <a:t>categoria apropriada</a:t>
            </a:r>
            <a:r>
              <a:rPr lang="pt-BR" sz="1200">
                <a:solidFill>
                  <a:schemeClr val="dk1"/>
                </a:solidFill>
              </a:rPr>
              <a:t> (estudante, adulto, idoso) de forma automática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novo usuário já pode </a:t>
            </a:r>
            <a:r>
              <a:rPr b="1" lang="pt-BR" sz="1200">
                <a:solidFill>
                  <a:schemeClr val="dk1"/>
                </a:solidFill>
              </a:rPr>
              <a:t>acessar o sistema e realizar empréstimos</a:t>
            </a:r>
            <a:r>
              <a:rPr lang="pt-BR" sz="1200">
                <a:solidFill>
                  <a:schemeClr val="dk1"/>
                </a:solidFill>
              </a:rPr>
              <a:t>, sem atrasos no processo de cadastro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69472a5c32_1_54"/>
          <p:cNvSpPr txBox="1"/>
          <p:nvPr/>
        </p:nvSpPr>
        <p:spPr>
          <a:xfrm>
            <a:off x="7685275" y="356375"/>
            <a:ext cx="3401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Usuário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69472a5c32_1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625" y="1483288"/>
            <a:ext cx="4724400" cy="4276725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9472a5c32_1_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369472a5c32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69472a5c32_1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69472a5c32_1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69472a5c32_1_64"/>
          <p:cNvSpPr txBox="1"/>
          <p:nvPr/>
        </p:nvSpPr>
        <p:spPr>
          <a:xfrm>
            <a:off x="549000" y="20669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 usuário consulta um </a:t>
            </a:r>
            <a:r>
              <a:rPr b="1" lang="pt-BR" sz="1100">
                <a:solidFill>
                  <a:schemeClr val="dk1"/>
                </a:solidFill>
              </a:rPr>
              <a:t>catálogo online</a:t>
            </a:r>
            <a:r>
              <a:rPr lang="pt-BR" sz="1100">
                <a:solidFill>
                  <a:schemeClr val="dk1"/>
                </a:solidFill>
              </a:rPr>
              <a:t> para verificar a </a:t>
            </a:r>
            <a:r>
              <a:rPr b="1" lang="pt-BR" sz="1100">
                <a:solidFill>
                  <a:schemeClr val="dk1"/>
                </a:solidFill>
              </a:rPr>
              <a:t>disponibilidade do livro em tempo real</a:t>
            </a:r>
            <a:br>
              <a:rPr b="1" lang="pt-BR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Caso o livro esteja disponível, o próprio usuário pode </a:t>
            </a:r>
            <a:r>
              <a:rPr b="1" lang="pt-BR" sz="1100">
                <a:solidFill>
                  <a:schemeClr val="dk1"/>
                </a:solidFill>
              </a:rPr>
              <a:t>fazer a solicitação de empréstimo online</a:t>
            </a:r>
            <a:r>
              <a:rPr lang="pt-BR" sz="1100">
                <a:solidFill>
                  <a:schemeClr val="dk1"/>
                </a:solidFill>
              </a:rPr>
              <a:t> ou presencialmente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 sistema realiza a </a:t>
            </a:r>
            <a:r>
              <a:rPr b="1" lang="pt-BR" sz="1100">
                <a:solidFill>
                  <a:schemeClr val="dk1"/>
                </a:solidFill>
              </a:rPr>
              <a:t>verificação automática da disponibilidade</a:t>
            </a:r>
            <a:r>
              <a:rPr lang="pt-BR" sz="1100">
                <a:solidFill>
                  <a:schemeClr val="dk1"/>
                </a:solidFill>
              </a:rPr>
              <a:t>, evitando conflitos de empréstimos simultâneos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 empréstimo é </a:t>
            </a:r>
            <a:r>
              <a:rPr b="1" lang="pt-BR" sz="1100">
                <a:solidFill>
                  <a:schemeClr val="dk1"/>
                </a:solidFill>
              </a:rPr>
              <a:t>registrado automaticamente</a:t>
            </a:r>
            <a:r>
              <a:rPr lang="pt-BR" sz="1100">
                <a:solidFill>
                  <a:schemeClr val="dk1"/>
                </a:solidFill>
              </a:rPr>
              <a:t>, vinculando o livro ao usuário no banco de dados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 sistema gera </a:t>
            </a:r>
            <a:r>
              <a:rPr b="1" lang="pt-BR" sz="1100">
                <a:solidFill>
                  <a:schemeClr val="dk1"/>
                </a:solidFill>
              </a:rPr>
              <a:t>notificações e prazos de devolução</a:t>
            </a:r>
            <a:r>
              <a:rPr lang="pt-BR" sz="1100">
                <a:solidFill>
                  <a:schemeClr val="dk1"/>
                </a:solidFill>
              </a:rPr>
              <a:t> para o usuário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Redução do tempo de atendimento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eliminação de erros manuais</a:t>
            </a:r>
            <a:r>
              <a:rPr lang="pt-BR" sz="1100">
                <a:solidFill>
                  <a:schemeClr val="dk1"/>
                </a:solidFill>
              </a:rPr>
              <a:t> no registro do empréstimo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69472a5c32_1_64"/>
          <p:cNvSpPr txBox="1"/>
          <p:nvPr/>
        </p:nvSpPr>
        <p:spPr>
          <a:xfrm>
            <a:off x="7136255" y="346750"/>
            <a:ext cx="3815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Empréstimo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369472a5c32_1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0188" y="2066925"/>
            <a:ext cx="5819775" cy="260985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694aa8b24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694aa8b24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694aa8b24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694aa8b24a_0_0"/>
          <p:cNvSpPr txBox="1"/>
          <p:nvPr/>
        </p:nvSpPr>
        <p:spPr>
          <a:xfrm>
            <a:off x="924675" y="2411425"/>
            <a:ext cx="58356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Banco de Dados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9472a5c32_0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369472a5c3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69472a5c32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69472a5c32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69472a5c32_0_35"/>
          <p:cNvSpPr txBox="1"/>
          <p:nvPr/>
        </p:nvSpPr>
        <p:spPr>
          <a:xfrm>
            <a:off x="5602750" y="278375"/>
            <a:ext cx="64968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Entidades e Relacionamentos (DER)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369472a5c32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748" y="2066913"/>
            <a:ext cx="6203414" cy="3000375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9" name="Google Shape;209;g369472a5c32_0_35"/>
          <p:cNvSpPr txBox="1"/>
          <p:nvPr/>
        </p:nvSpPr>
        <p:spPr>
          <a:xfrm>
            <a:off x="0" y="2066925"/>
            <a:ext cx="5268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Entidades: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Usuário:</a:t>
            </a:r>
            <a:r>
              <a:rPr lang="pt-BR" sz="1100">
                <a:solidFill>
                  <a:schemeClr val="dk1"/>
                </a:solidFill>
              </a:rPr>
              <a:t> Identificado por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id_usuário</a:t>
            </a:r>
            <a:r>
              <a:rPr lang="pt-BR" sz="1100">
                <a:solidFill>
                  <a:schemeClr val="dk1"/>
                </a:solidFill>
              </a:rPr>
              <a:t>, possui nome, e-mail e está vinculado a um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id_bibliotecário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Bibliotecário:</a:t>
            </a:r>
            <a:r>
              <a:rPr lang="pt-BR" sz="1100">
                <a:solidFill>
                  <a:schemeClr val="dk1"/>
                </a:solidFill>
              </a:rPr>
              <a:t> Responsável pelo cadastro de livros. Possui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id_bibliotecário</a:t>
            </a:r>
            <a:r>
              <a:rPr lang="pt-BR" sz="1100">
                <a:solidFill>
                  <a:schemeClr val="dk1"/>
                </a:solidFill>
              </a:rPr>
              <a:t>, nome e e-mail.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Livro:</a:t>
            </a:r>
            <a:r>
              <a:rPr lang="pt-BR" sz="1100">
                <a:solidFill>
                  <a:schemeClr val="dk1"/>
                </a:solidFill>
              </a:rPr>
              <a:t> Cadastrado por um bibliotecário. Possui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id_livro</a:t>
            </a:r>
            <a:r>
              <a:rPr lang="pt-BR" sz="1100">
                <a:solidFill>
                  <a:schemeClr val="dk1"/>
                </a:solidFill>
              </a:rPr>
              <a:t>, título, autor, ISBN, data e status de disponibilidade.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Empréstimo:</a:t>
            </a:r>
            <a:r>
              <a:rPr lang="pt-BR" sz="1100">
                <a:solidFill>
                  <a:schemeClr val="dk1"/>
                </a:solidFill>
              </a:rPr>
              <a:t> Relaciona um usuário e um livro, registrando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id_emprestimo</a:t>
            </a:r>
            <a:r>
              <a:rPr lang="pt-BR" sz="1100">
                <a:solidFill>
                  <a:schemeClr val="dk1"/>
                </a:solidFill>
              </a:rPr>
              <a:t>, data de empréstimo, data de devolução e prazo.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Relacionamentos: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Usuário</a:t>
            </a:r>
            <a:r>
              <a:rPr lang="pt-BR" sz="1100">
                <a:solidFill>
                  <a:schemeClr val="dk1"/>
                </a:solidFill>
              </a:rPr>
              <a:t> realiza </a:t>
            </a:r>
            <a:r>
              <a:rPr b="1" lang="pt-BR" sz="1100">
                <a:solidFill>
                  <a:schemeClr val="dk1"/>
                </a:solidFill>
              </a:rPr>
              <a:t>Empréstimos</a:t>
            </a:r>
            <a:r>
              <a:rPr lang="pt-BR" sz="1100">
                <a:solidFill>
                  <a:schemeClr val="dk1"/>
                </a:solidFill>
              </a:rPr>
              <a:t> (1:N).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Bibliotecário</a:t>
            </a:r>
            <a:r>
              <a:rPr lang="pt-BR" sz="1100">
                <a:solidFill>
                  <a:schemeClr val="dk1"/>
                </a:solidFill>
              </a:rPr>
              <a:t> cadastra </a:t>
            </a:r>
            <a:r>
              <a:rPr b="1" lang="pt-BR" sz="1100">
                <a:solidFill>
                  <a:schemeClr val="dk1"/>
                </a:solidFill>
              </a:rPr>
              <a:t>Livros</a:t>
            </a:r>
            <a:r>
              <a:rPr lang="pt-BR" sz="1100">
                <a:solidFill>
                  <a:schemeClr val="dk1"/>
                </a:solidFill>
              </a:rPr>
              <a:t> (1:N).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Livro</a:t>
            </a:r>
            <a:r>
              <a:rPr lang="pt-BR" sz="1100">
                <a:solidFill>
                  <a:schemeClr val="dk1"/>
                </a:solidFill>
              </a:rPr>
              <a:t> é emprestado a </a:t>
            </a:r>
            <a:r>
              <a:rPr b="1" lang="pt-BR" sz="1100">
                <a:solidFill>
                  <a:schemeClr val="dk1"/>
                </a:solidFill>
              </a:rPr>
              <a:t>Usuários</a:t>
            </a:r>
            <a:r>
              <a:rPr lang="pt-BR" sz="1100">
                <a:solidFill>
                  <a:schemeClr val="dk1"/>
                </a:solidFill>
              </a:rPr>
              <a:t> por meio de </a:t>
            </a:r>
            <a:r>
              <a:rPr b="1" lang="pt-BR" sz="1100">
                <a:solidFill>
                  <a:schemeClr val="dk1"/>
                </a:solidFill>
              </a:rPr>
              <a:t>Empréstimos</a:t>
            </a:r>
            <a:r>
              <a:rPr lang="pt-BR" sz="1100">
                <a:solidFill>
                  <a:schemeClr val="dk1"/>
                </a:solidFill>
              </a:rPr>
              <a:t> (1:N).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9472a5c32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369472a5c3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69472a5c32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69472a5c32_0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69472a5c32_0_49"/>
          <p:cNvSpPr txBox="1"/>
          <p:nvPr/>
        </p:nvSpPr>
        <p:spPr>
          <a:xfrm>
            <a:off x="6457500" y="200200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369472a5c32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825" y="1269400"/>
            <a:ext cx="7170774" cy="157985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0" name="Google Shape;220;g369472a5c32_0_49"/>
          <p:cNvSpPr txBox="1"/>
          <p:nvPr/>
        </p:nvSpPr>
        <p:spPr>
          <a:xfrm>
            <a:off x="0" y="2066925"/>
            <a:ext cx="54369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USUÁRIO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Armazena dados pessoais (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id_usuário</a:t>
            </a:r>
            <a:r>
              <a:rPr lang="pt-BR" sz="1100">
                <a:solidFill>
                  <a:schemeClr val="dk1"/>
                </a:solidFill>
              </a:rPr>
              <a:t>, nome, e-mail).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Relacionado a um bibliotecário via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id_bibliotecário (FK)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EMPRÉSTIMO LIVRO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Registra transações de empréstimos (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id_emprestimo</a:t>
            </a:r>
            <a:r>
              <a:rPr lang="pt-BR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Contém: data do empréstimo, prazo, devolução.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Relaciona-se com USUÁRIO e LIVRO (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id_usuário</a:t>
            </a:r>
            <a:r>
              <a:rPr lang="pt-BR" sz="1100" u="sng">
                <a:solidFill>
                  <a:schemeClr val="dk1"/>
                </a:solidFill>
              </a:rPr>
              <a:t>,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id_livro</a:t>
            </a:r>
            <a:r>
              <a:rPr lang="pt-BR" sz="1100">
                <a:solidFill>
                  <a:schemeClr val="dk1"/>
                </a:solidFill>
              </a:rPr>
              <a:t> como FKs).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LIVRO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Detalha os exemplares (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id_livro</a:t>
            </a:r>
            <a:r>
              <a:rPr lang="pt-BR" sz="1100">
                <a:solidFill>
                  <a:schemeClr val="dk1"/>
                </a:solidFill>
              </a:rPr>
              <a:t>, ISBN, título, autor, disponibilidade, data).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Associado ao bibliotecário responsável via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id_bibliotecário (FK)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BIBLIOTECÁRIO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Identificado por </a:t>
            </a:r>
            <a:r>
              <a:rPr lang="pt-BR" sz="11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id_bibliotecário</a:t>
            </a:r>
            <a:r>
              <a:rPr lang="pt-BR" sz="1100">
                <a:solidFill>
                  <a:schemeClr val="dk1"/>
                </a:solidFill>
              </a:rPr>
              <a:t>, com nome e e-mail.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Cadastra usuários e livros.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1" name="Google Shape;221;g369472a5c32_0_49"/>
          <p:cNvSpPr txBox="1"/>
          <p:nvPr/>
        </p:nvSpPr>
        <p:spPr>
          <a:xfrm>
            <a:off x="6496025" y="3066375"/>
            <a:ext cx="4467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RELACIONAMENTOS: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Um </a:t>
            </a:r>
            <a:r>
              <a:rPr b="1" lang="pt-BR" sz="1100">
                <a:solidFill>
                  <a:schemeClr val="dk1"/>
                </a:solidFill>
              </a:rPr>
              <a:t>usuário</a:t>
            </a:r>
            <a:r>
              <a:rPr lang="pt-BR" sz="1100">
                <a:solidFill>
                  <a:schemeClr val="dk1"/>
                </a:solidFill>
              </a:rPr>
              <a:t> pode realizar </a:t>
            </a:r>
            <a:r>
              <a:rPr b="1" lang="pt-BR" sz="1100">
                <a:solidFill>
                  <a:schemeClr val="dk1"/>
                </a:solidFill>
              </a:rPr>
              <a:t>vários empréstimos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Um </a:t>
            </a:r>
            <a:r>
              <a:rPr b="1" lang="pt-BR" sz="1100">
                <a:solidFill>
                  <a:schemeClr val="dk1"/>
                </a:solidFill>
              </a:rPr>
              <a:t>livro</a:t>
            </a:r>
            <a:r>
              <a:rPr lang="pt-BR" sz="1100">
                <a:solidFill>
                  <a:schemeClr val="dk1"/>
                </a:solidFill>
              </a:rPr>
              <a:t> pode ser emprestado várias vezes.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Cada </a:t>
            </a:r>
            <a:r>
              <a:rPr b="1" lang="pt-BR" sz="1100">
                <a:solidFill>
                  <a:schemeClr val="dk1"/>
                </a:solidFill>
              </a:rPr>
              <a:t>livro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usuário</a:t>
            </a:r>
            <a:r>
              <a:rPr lang="pt-BR" sz="1100">
                <a:solidFill>
                  <a:schemeClr val="dk1"/>
                </a:solidFill>
              </a:rPr>
              <a:t> estão ligados a um único </a:t>
            </a:r>
            <a:r>
              <a:rPr b="1" lang="pt-BR" sz="1100">
                <a:solidFill>
                  <a:schemeClr val="dk1"/>
                </a:solidFill>
              </a:rPr>
              <a:t>bibliotecário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9472a5c32_0_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369472a5c3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69472a5c32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69472a5c32_0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69472a5c32_0_42"/>
          <p:cNvSpPr txBox="1"/>
          <p:nvPr/>
        </p:nvSpPr>
        <p:spPr>
          <a:xfrm>
            <a:off x="6457500" y="200200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 de implementação: NoSQL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69472a5c32_0_42"/>
          <p:cNvSpPr txBox="1"/>
          <p:nvPr/>
        </p:nvSpPr>
        <p:spPr>
          <a:xfrm>
            <a:off x="68050" y="2411425"/>
            <a:ext cx="51381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🔍 </a:t>
            </a:r>
            <a:r>
              <a:rPr b="1" lang="pt-BR" sz="1100">
                <a:solidFill>
                  <a:schemeClr val="dk1"/>
                </a:solidFill>
              </a:rPr>
              <a:t>Possibilidades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Escalabilidade para grandes volumes de dados (ex: livros e usuários)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Facilidade na manutenção e evolução da base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Acesso contínuo e confiável para os usuários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⚠️ </a:t>
            </a:r>
            <a:r>
              <a:rPr b="1" lang="pt-BR" sz="1100">
                <a:solidFill>
                  <a:schemeClr val="dk1"/>
                </a:solidFill>
              </a:rPr>
              <a:t>Riscos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Apresentação de dados incorretos se não houver atualização adequada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Dificuldade em realizar consultas complexas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Necessidade de equipe técnica mais preparada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32" name="Google Shape;232;g369472a5c32_0_42"/>
          <p:cNvSpPr txBox="1"/>
          <p:nvPr/>
        </p:nvSpPr>
        <p:spPr>
          <a:xfrm>
            <a:off x="5822250" y="2109600"/>
            <a:ext cx="48009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Impactos:</a:t>
            </a:r>
            <a:br>
              <a:rPr b="1" lang="pt-BR" sz="1300">
                <a:solidFill>
                  <a:schemeClr val="dk1"/>
                </a:solidFill>
              </a:rPr>
            </a:b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✔️ </a:t>
            </a:r>
            <a:r>
              <a:rPr b="1" lang="pt-BR" sz="1100">
                <a:solidFill>
                  <a:schemeClr val="dk1"/>
                </a:solidFill>
              </a:rPr>
              <a:t>Positivos: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Maior escalabilidade e disponibilidade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Sistema mais robusto e adaptável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Experiência do usuário otimizada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❌ </a:t>
            </a:r>
            <a:r>
              <a:rPr b="1" lang="pt-BR" sz="1100">
                <a:solidFill>
                  <a:schemeClr val="dk1"/>
                </a:solidFill>
              </a:rPr>
              <a:t>Negativos: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Potenciais inconsistências nos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Consultas mais complexas e custos de desenvolvimento maiores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3694aa8b24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694aa8b24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694aa8b24a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694aa8b24a_0_14"/>
          <p:cNvSpPr txBox="1"/>
          <p:nvPr/>
        </p:nvSpPr>
        <p:spPr>
          <a:xfrm>
            <a:off x="924675" y="2411425"/>
            <a:ext cx="58356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Analíticos</a:t>
            </a: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 e Indicadores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9472a5c32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369472a5c32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69472a5c32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69472a5c32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69472a5c32_0_56"/>
          <p:cNvSpPr txBox="1"/>
          <p:nvPr/>
        </p:nvSpPr>
        <p:spPr>
          <a:xfrm>
            <a:off x="6457500" y="200200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 mensal de livros cadastrados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69472a5c32_0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3750" y="1688650"/>
            <a:ext cx="8066899" cy="1419275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1" name="Google Shape;251;g369472a5c32_0_56"/>
          <p:cNvSpPr txBox="1"/>
          <p:nvPr/>
        </p:nvSpPr>
        <p:spPr>
          <a:xfrm>
            <a:off x="87500" y="3107925"/>
            <a:ext cx="51381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📊 </a:t>
            </a:r>
            <a:r>
              <a:rPr b="1" lang="pt-BR" sz="1100">
                <a:solidFill>
                  <a:schemeClr val="dk1"/>
                </a:solidFill>
              </a:rPr>
              <a:t>Objetivos do Relatório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Monitorar o crescimento e a atualização do acervo da biblioteca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Auxiliar no planejamento de aquisições e controle de investimentos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Verificar a variedade temática oferecida aos usuários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Embasar decisões administrativas e prestação de contas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9472a5c32_0_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369472a5c32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69472a5c32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69472a5c32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69472a5c32_0_63"/>
          <p:cNvSpPr txBox="1"/>
          <p:nvPr/>
        </p:nvSpPr>
        <p:spPr>
          <a:xfrm>
            <a:off x="6029850" y="239075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 mensal de livros emprestados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369472a5c32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938" y="1449600"/>
            <a:ext cx="5302724" cy="343395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2" name="Google Shape;262;g369472a5c32_0_63"/>
          <p:cNvSpPr txBox="1"/>
          <p:nvPr/>
        </p:nvSpPr>
        <p:spPr>
          <a:xfrm>
            <a:off x="58350" y="2524775"/>
            <a:ext cx="62205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📊 </a:t>
            </a:r>
            <a:r>
              <a:rPr b="1" lang="pt-BR" sz="1100">
                <a:solidFill>
                  <a:schemeClr val="dk1"/>
                </a:solidFill>
              </a:rPr>
              <a:t>Objetivos do Relatório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Monitorar a utilização do acervo da biblioteca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Identificar períodos de maior demanda e padrões de comportamento dos usuários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Auxiliar no planejamento de reposição de exemplares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Orientar ações de incentivo à leitura baseadas em dados reais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9472a5c32_0_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369472a5c3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69472a5c32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69472a5c32_0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369472a5c32_0_70"/>
          <p:cNvSpPr txBox="1"/>
          <p:nvPr/>
        </p:nvSpPr>
        <p:spPr>
          <a:xfrm>
            <a:off x="5597400" y="297425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 mensal de usuários cadastrados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369472a5c32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0500" y="1598850"/>
            <a:ext cx="5613799" cy="36603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73" name="Google Shape;273;g369472a5c32_0_70"/>
          <p:cNvSpPr txBox="1"/>
          <p:nvPr/>
        </p:nvSpPr>
        <p:spPr>
          <a:xfrm>
            <a:off x="58350" y="2524775"/>
            <a:ext cx="6220500" cy="2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📊 </a:t>
            </a:r>
            <a:r>
              <a:rPr b="1" lang="pt-BR" sz="1100">
                <a:solidFill>
                  <a:schemeClr val="dk1"/>
                </a:solidFill>
              </a:rPr>
              <a:t>Objetivos do Relatório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Avaliar o crescimento do público da biblioteca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Medir o impacto das ações de divulgação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Apoiar decisões sobre recursos humanos e infraestrutura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Planejar atividades alinhadas ao perfil dos novos usuários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Fortalecer o engajamento e a presença da biblioteca na comunidade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452700" y="2066925"/>
            <a:ext cx="28896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b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52700" y="2687325"/>
            <a:ext cx="108843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 manuais e demorados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incidência de erros de digitação e registros duplicados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integração entre os setores da biblioteca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 no controle e rastreamento do acervo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lento aos usuários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relatórios gerenciais para apoio na tomada de decisão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9472a5c32_0_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369472a5c3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69472a5c32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69472a5c32_0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69472a5c32_0_77"/>
          <p:cNvSpPr txBox="1"/>
          <p:nvPr/>
        </p:nvSpPr>
        <p:spPr>
          <a:xfrm>
            <a:off x="6298275" y="382213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de desempenho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69472a5c32_0_77"/>
          <p:cNvSpPr txBox="1"/>
          <p:nvPr/>
        </p:nvSpPr>
        <p:spPr>
          <a:xfrm>
            <a:off x="77775" y="2106850"/>
            <a:ext cx="62205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📊 </a:t>
            </a:r>
            <a:r>
              <a:rPr b="1" lang="pt-BR" sz="1100">
                <a:solidFill>
                  <a:schemeClr val="dk1"/>
                </a:solidFill>
              </a:rPr>
              <a:t>Indicadores monitorados: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Taxa de Crescimento de Usuários Cadastrados (mensal)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➤ Mede a variação percentual de novos usuários mês a mês.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Relação Livro/Usuário Cadastrado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➤ Avalia a média de livros disponíveis por usuário.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Taxa de Utilização do Acervo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➤ Mede a proporção de empréstimos em relação ao total de livros cadastrados.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Tempo Médio entre Cadastro e Primeiro Empréstimo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➤ Indica o tempo de engajamento dos usuários com o acervo.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Percentual de Obras com Pelo Menos um Empréstimo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➤ Aponta a rotatividade do acervo, revelando a efetiva utilização dos livros.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" name="Google Shape;284;g369472a5c32_0_77"/>
          <p:cNvSpPr txBox="1"/>
          <p:nvPr/>
        </p:nvSpPr>
        <p:spPr>
          <a:xfrm>
            <a:off x="6016425" y="2106850"/>
            <a:ext cx="55206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Objetivo geral: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Acompanhar o desempenho da biblioteca e embasar decisões estratégicas para melhorias no acervo, atendimento e engajamento dos usuários.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9472a5c32_0_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369472a5c32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369472a5c32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69472a5c32_0_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69472a5c32_0_84"/>
          <p:cNvSpPr txBox="1"/>
          <p:nvPr/>
        </p:nvSpPr>
        <p:spPr>
          <a:xfrm>
            <a:off x="6457500" y="200200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69472a5c32_0_84"/>
          <p:cNvSpPr txBox="1"/>
          <p:nvPr/>
        </p:nvSpPr>
        <p:spPr>
          <a:xfrm>
            <a:off x="68050" y="2144675"/>
            <a:ext cx="65994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 implementação do sistema de informação voltado à gestão de processos de negócios na biblioteca trouxe benefícios significativos: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Agilidade e Eficiência</a:t>
            </a:r>
            <a:r>
              <a:rPr lang="pt-BR" sz="1100">
                <a:solidFill>
                  <a:schemeClr val="dk1"/>
                </a:solidFill>
              </a:rPr>
              <a:t>: Automatização do cadastro de usuários e livros, além do controle de empréstimos.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Redução de Custos</a:t>
            </a:r>
            <a:r>
              <a:rPr lang="pt-BR" sz="1100">
                <a:solidFill>
                  <a:schemeClr val="dk1"/>
                </a:solidFill>
              </a:rPr>
              <a:t>: Menor uso de recursos manuais e otimização do tempo da equipe.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Organização das Informações</a:t>
            </a:r>
            <a:r>
              <a:rPr lang="pt-BR" sz="1100">
                <a:solidFill>
                  <a:schemeClr val="dk1"/>
                </a:solidFill>
              </a:rPr>
              <a:t>: Geração de relatórios claros e estruturados para apoiar a tomada de decisão.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" name="Google Shape;295;g369472a5c32_0_84"/>
          <p:cNvSpPr txBox="1"/>
          <p:nvPr/>
        </p:nvSpPr>
        <p:spPr>
          <a:xfrm>
            <a:off x="7143750" y="2066925"/>
            <a:ext cx="43092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⚠️ </a:t>
            </a:r>
            <a:r>
              <a:rPr b="1" lang="pt-BR" sz="1100">
                <a:solidFill>
                  <a:schemeClr val="dk1"/>
                </a:solidFill>
              </a:rPr>
              <a:t>Limitações atuais</a:t>
            </a:r>
            <a:r>
              <a:rPr lang="pt-BR" sz="1100">
                <a:solidFill>
                  <a:schemeClr val="dk1"/>
                </a:solidFill>
              </a:rPr>
              <a:t>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O sistema foi desenvolvido com foco em apenas três processos, o que restringe seu potencial de uso.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🔄 </a:t>
            </a:r>
            <a:r>
              <a:rPr b="1" lang="pt-BR" sz="1100">
                <a:solidFill>
                  <a:schemeClr val="dk1"/>
                </a:solidFill>
              </a:rPr>
              <a:t>Possibilidades de expansão futura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Inclusão de processo de devolução de livros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Controle da quantidade de livros disponíveis no acervo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Cadastro e gestão de funcionários da biblioteca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Ampliação de indicadores de desempenho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9472a5c32_0_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69472a5c32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69472a5c32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69472a5c32_0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69472a5c32_0_119"/>
          <p:cNvSpPr txBox="1"/>
          <p:nvPr/>
        </p:nvSpPr>
        <p:spPr>
          <a:xfrm>
            <a:off x="38900" y="2066925"/>
            <a:ext cx="52581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ABPMP. </a:t>
            </a:r>
            <a:r>
              <a:rPr i="1" lang="pt-BR" sz="1100">
                <a:solidFill>
                  <a:schemeClr val="dk1"/>
                </a:solidFill>
              </a:rPr>
              <a:t>BPM CBOK Guide V4.0.</a:t>
            </a:r>
            <a:r>
              <a:rPr lang="pt-BR" sz="1100">
                <a:solidFill>
                  <a:schemeClr val="dk1"/>
                </a:solidFill>
              </a:rPr>
              <a:t> 2022.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DAVENPORT, T. H. Process innovation: reengineering work through information technology. Boston, MA: Harvard Business School Press, 1993.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FERREIRA JÚNIOR, A. A.; MOTA, A. P. C. Modelagem de processos em bibliotecas universitárias: aplicações em serviços de atendimento. BIBLOS - Revista do Instituto de Ciências Humanas e da Informação, Rio Grande, v. 32, n. 2, 2021.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GRAND VIEW RESEARCH. Business Process Management Market Size, Share &amp; Trends Analysis Report, 2023-2030. San Francisco: Grand View Research, 2023. Disponível em: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https://www.grandviewresearch.com</a:t>
            </a:r>
            <a:r>
              <a:rPr b="1" lang="pt-BR" sz="1100">
                <a:solidFill>
                  <a:schemeClr val="dk1"/>
                </a:solidFill>
              </a:rPr>
              <a:t>. </a:t>
            </a:r>
            <a:r>
              <a:rPr lang="pt-BR" sz="1100">
                <a:solidFill>
                  <a:schemeClr val="dk1"/>
                </a:solidFill>
              </a:rPr>
              <a:t>Acesso em: 24 fev. 2025.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Google Shape;305;g369472a5c32_0_119"/>
          <p:cNvSpPr txBox="1"/>
          <p:nvPr/>
        </p:nvSpPr>
        <p:spPr>
          <a:xfrm>
            <a:off x="6457500" y="200200"/>
            <a:ext cx="5436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69472a5c32_0_119"/>
          <p:cNvSpPr txBox="1"/>
          <p:nvPr/>
        </p:nvSpPr>
        <p:spPr>
          <a:xfrm>
            <a:off x="5297000" y="1153500"/>
            <a:ext cx="5776500" cy="4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INTERNATIONAL FEDERATION OF LIBRARY ASSOCIATIONS AND INSTITUTIONS (IFLA). Bibliotecas e a democratização do acesso à informação. IFLA, 2022. Disponível em: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https://www.ifla.org</a:t>
            </a:r>
            <a:r>
              <a:rPr b="1" lang="pt-BR" sz="1100">
                <a:solidFill>
                  <a:schemeClr val="dk1"/>
                </a:solidFill>
              </a:rPr>
              <a:t>. </a:t>
            </a:r>
            <a:r>
              <a:rPr lang="pt-BR" sz="1100">
                <a:solidFill>
                  <a:schemeClr val="dk1"/>
                </a:solidFill>
              </a:rPr>
              <a:t>Acesso em: 24 fev. 2025.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OLIVEIRA, A. C. et al. Estruturação dos processos dos setores de uma biblioteca universitária utilizando o mapeamento. In: CONGRESSO BRASILEIRO DE ENGENHARIA DE PRODUÇÃO, 38., 2018, Rio de Janeiro. Anais [...] Rio de Janeiro: ABEPRO, 2018.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OMG – OBJECT MANAGEMENT GROUP. Business Process Model and Notation (BPMN) Version 2.0. Needham, MA: Object Management Group, 2011.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SILVA, J. A.; SOUSA, R. T. Gerenciamento de processos de negócio em biblioteca pública. In: CONGRESSO BRASILEIRO DE BIBLIOTECONOMIA, DOCUMENTAÇÃO E CIÊNCIA DA INFORMAÇÃO, 26., 2015, São Paulo. Anais [...]  São Paulo: FEBAB, 2015.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SMITH, J.; FIKES, T. Library management and information services. 9. ed. Englewood, Colorado: Libraries Unlimited, 2018.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9472a5c32_0_1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369472a5c32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369472a5c32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69472a5c32_0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472a5c32_0_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369472a5c32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69472a5c32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69472a5c32_0_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69472a5c32_0_139"/>
          <p:cNvSpPr txBox="1"/>
          <p:nvPr/>
        </p:nvSpPr>
        <p:spPr>
          <a:xfrm>
            <a:off x="452700" y="2066925"/>
            <a:ext cx="393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solucionamos</a:t>
            </a:r>
            <a:b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69472a5c32_0_139"/>
          <p:cNvSpPr txBox="1"/>
          <p:nvPr/>
        </p:nvSpPr>
        <p:spPr>
          <a:xfrm>
            <a:off x="452700" y="2687325"/>
            <a:ext cx="108843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 sistema integrado de gestão bibliotecária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Automatização dos processos de cadastro e empréstimo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 automática de disponibilidade de livros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relatórios gerenciais e analíticos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Melhoria na precisão dos dados e no controle do acervo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online para usuários consultarem o acervo em tempo real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69472a5c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69472a5c3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69472a5c3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69472a5c32_0_0"/>
          <p:cNvSpPr txBox="1"/>
          <p:nvPr/>
        </p:nvSpPr>
        <p:spPr>
          <a:xfrm>
            <a:off x="924675" y="2411425"/>
            <a:ext cx="43344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As-Is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9472a5c32_0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369472a5c3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69472a5c32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69472a5c32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69472a5c32_0_7"/>
          <p:cNvSpPr txBox="1"/>
          <p:nvPr/>
        </p:nvSpPr>
        <p:spPr>
          <a:xfrm>
            <a:off x="770550" y="21094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bibliotecário recebe o livro a ser cadastrado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Insere manualmente as informações: título, autor, editora e código de identificação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manualmente no sistema se o livro já está cadastrado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já exista, atualiza os dados do exemplar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não exista, realiza a inserção de um novo registro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o cadastro, o livro só então é disponibilizado para empréstimo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69472a5c32_0_7"/>
          <p:cNvSpPr txBox="1"/>
          <p:nvPr/>
        </p:nvSpPr>
        <p:spPr>
          <a:xfrm>
            <a:off x="7685263" y="356375"/>
            <a:ext cx="27162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Livro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369472a5c32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888" y="2214550"/>
            <a:ext cx="5876925" cy="2428875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9472a5c32_1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69472a5c3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69472a5c32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69472a5c32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69472a5c32_1_13"/>
          <p:cNvSpPr txBox="1"/>
          <p:nvPr/>
        </p:nvSpPr>
        <p:spPr>
          <a:xfrm>
            <a:off x="770550" y="21094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interessado preenche um formulário de inscrição em papel</a:t>
            </a:r>
            <a:b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 dados pessoais como: nome completo, endereço e contato</a:t>
            </a:r>
            <a:b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equipe da biblioteca faz a verificação manual dos dados preenchidos</a:t>
            </a:r>
            <a:b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Corrige eventuais erros e confere a integridade das informações</a:t>
            </a:r>
            <a:b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conferência, o atendente insere manualmente os dados no sistema</a:t>
            </a:r>
            <a:b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é categorizado (estudante, adulto, idoso, etc.) e sua conta é criada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69472a5c32_1_13"/>
          <p:cNvSpPr txBox="1"/>
          <p:nvPr/>
        </p:nvSpPr>
        <p:spPr>
          <a:xfrm>
            <a:off x="7685275" y="356375"/>
            <a:ext cx="3401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Usuário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369472a5c32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825" y="2411413"/>
            <a:ext cx="5848350" cy="2924175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472a5c32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69472a5c32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69472a5c32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69472a5c32_1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69472a5c32_1_23"/>
          <p:cNvSpPr txBox="1"/>
          <p:nvPr/>
        </p:nvSpPr>
        <p:spPr>
          <a:xfrm>
            <a:off x="770550" y="21094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solicita o livro diretamente ao bibliotecário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bibliotecário verifica manualmente a disponibilidade do livro no sistema ou nas prateleiras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livro esteja disponível, o bibliotecário registra manualmente o empréstimo no sistema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exemplar é vinculado à conta do usuário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livro não estiver disponível, o usuário é informado verbalmente da indisponibilidade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69472a5c32_1_23"/>
          <p:cNvSpPr txBox="1"/>
          <p:nvPr/>
        </p:nvSpPr>
        <p:spPr>
          <a:xfrm>
            <a:off x="7685280" y="337125"/>
            <a:ext cx="3815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Empréstimo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69472a5c32_1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138" y="2565788"/>
            <a:ext cx="57626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69472a5c32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69472a5c32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69472a5c32_1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69472a5c32_1_37"/>
          <p:cNvSpPr txBox="1"/>
          <p:nvPr/>
        </p:nvSpPr>
        <p:spPr>
          <a:xfrm>
            <a:off x="924675" y="2411425"/>
            <a:ext cx="43344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To-Be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472a5c32_1_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>
                <a:alpha val="4039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69472a5c32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69472a5c32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69472a5c32_1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9472a5c32_1_44"/>
          <p:cNvSpPr txBox="1"/>
          <p:nvPr/>
        </p:nvSpPr>
        <p:spPr>
          <a:xfrm>
            <a:off x="770550" y="2109425"/>
            <a:ext cx="5268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bibliotecário insere os dados do livro (título, autor, etc.) diretamente no sistema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sistema realiza uma </a:t>
            </a:r>
            <a:r>
              <a:rPr b="1" lang="pt-BR" sz="1200">
                <a:solidFill>
                  <a:schemeClr val="dk1"/>
                </a:solidFill>
              </a:rPr>
              <a:t>verificação automática</a:t>
            </a:r>
            <a:r>
              <a:rPr lang="pt-BR" sz="1200">
                <a:solidFill>
                  <a:schemeClr val="dk1"/>
                </a:solidFill>
              </a:rPr>
              <a:t> para checar se o livro já existe no banco de dados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Se o livro já estiver cadastrado, o sistema permite apenas a </a:t>
            </a:r>
            <a:r>
              <a:rPr b="1" lang="pt-BR" sz="1200">
                <a:solidFill>
                  <a:schemeClr val="dk1"/>
                </a:solidFill>
              </a:rPr>
              <a:t>atualização das informações existentes</a:t>
            </a:r>
            <a:br>
              <a:rPr b="1" lang="pt-BR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Se o livro não existir, o sistema realiza o </a:t>
            </a:r>
            <a:r>
              <a:rPr b="1" lang="pt-BR" sz="1200">
                <a:solidFill>
                  <a:schemeClr val="dk1"/>
                </a:solidFill>
              </a:rPr>
              <a:t>cadastro de um novo exemplar de forma rápida e segura</a:t>
            </a:r>
            <a:br>
              <a:rPr b="1" lang="pt-BR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Validação automática dos campos obrigatórios</a:t>
            </a:r>
            <a:r>
              <a:rPr lang="pt-BR" sz="1200">
                <a:solidFill>
                  <a:schemeClr val="dk1"/>
                </a:solidFill>
              </a:rPr>
              <a:t> para evitar erros de preenchimento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Após o cadastro, o livro fica </a:t>
            </a:r>
            <a:r>
              <a:rPr b="1" lang="pt-BR" sz="1200">
                <a:solidFill>
                  <a:schemeClr val="dk1"/>
                </a:solidFill>
              </a:rPr>
              <a:t>imediatamente disponível para empréstimo</a:t>
            </a:r>
            <a:r>
              <a:rPr lang="pt-BR" sz="1200">
                <a:solidFill>
                  <a:schemeClr val="dk1"/>
                </a:solidFill>
              </a:rPr>
              <a:t>, sem necessidade de etapas manuais adicionais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69472a5c32_1_44"/>
          <p:cNvSpPr txBox="1"/>
          <p:nvPr/>
        </p:nvSpPr>
        <p:spPr>
          <a:xfrm>
            <a:off x="7685263" y="356375"/>
            <a:ext cx="27162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Livro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369472a5c32_1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825" y="1581075"/>
            <a:ext cx="5100050" cy="420005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12" scaled="0"/>
          </a:gradFill>
          <a:ln cap="sq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2024-06-10T15:22:02Z</dcterms:created>
  <dc:creator>Leonardo de Queiroz Sancho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0x0101003584D5977C39C94E988857B7DD5DD088</vt:lpwstr>
  </property>
</Properties>
</file>