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2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A6EDF-7AA7-C238-69BA-4D9ECC01F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241" y="5791346"/>
            <a:ext cx="2133308" cy="10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6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6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88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4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29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51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16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11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47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06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10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34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48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95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5D8E3C-93CB-4AF4-9CF1-DC193B7F0C9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973C-0358-4315-9D1B-08D00E460B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812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D63C-7E2F-9494-698B-1DE7B13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41" y="1867711"/>
            <a:ext cx="8825658" cy="2180096"/>
          </a:xfrm>
        </p:spPr>
        <p:txBody>
          <a:bodyPr/>
          <a:lstStyle/>
          <a:p>
            <a:r>
              <a:rPr lang="pt-BR" dirty="0"/>
              <a:t>MeuCondomínio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66AB1-3342-9E02-DA05-969BE6C5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341" y="4698459"/>
            <a:ext cx="9088271" cy="1156492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Débora Diniz Machado Trindade - João Victor dos Santos – </a:t>
            </a:r>
            <a:br>
              <a:rPr lang="pt-B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Lucas Felipe Carvalho Caldeira - Marcos Paulo Gonçalves Silva – </a:t>
            </a:r>
            <a:br>
              <a:rPr lang="pt-B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Pedro Henrique da Costa Pereira - Raphael Caracci Bustamante – </a:t>
            </a:r>
            <a:br>
              <a:rPr lang="pt-B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Ryan Vinicius Santos Morais</a:t>
            </a:r>
          </a:p>
        </p:txBody>
      </p:sp>
    </p:spTree>
    <p:extLst>
      <p:ext uri="{BB962C8B-B14F-4D97-AF65-F5344CB8AC3E}">
        <p14:creationId xmlns:p14="http://schemas.microsoft.com/office/powerpoint/2010/main" val="289923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301F-1AE8-D0FC-7ED1-3681CEF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13" y="2371117"/>
            <a:ext cx="5265300" cy="2115766"/>
          </a:xfrm>
        </p:spPr>
        <p:txBody>
          <a:bodyPr/>
          <a:lstStyle/>
          <a:p>
            <a:r>
              <a:rPr lang="pt-BR" dirty="0"/>
              <a:t>Arquitetura de Dados</a:t>
            </a:r>
          </a:p>
        </p:txBody>
      </p:sp>
      <p:pic>
        <p:nvPicPr>
          <p:cNvPr id="5122" name="Picture 2" descr="Picture">
            <a:extLst>
              <a:ext uri="{FF2B5EF4-FFF2-40B4-BE49-F238E27FC236}">
                <a16:creationId xmlns:a16="http://schemas.microsoft.com/office/drawing/2014/main" id="{FD71EBEB-58DF-22D7-5FB0-4AB1AC21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0"/>
            <a:ext cx="679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A797-D9D5-7D86-E09F-32AB715A2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Relatórios e Indicadores</a:t>
            </a:r>
          </a:p>
        </p:txBody>
      </p:sp>
    </p:spTree>
    <p:extLst>
      <p:ext uri="{BB962C8B-B14F-4D97-AF65-F5344CB8AC3E}">
        <p14:creationId xmlns:p14="http://schemas.microsoft.com/office/powerpoint/2010/main" val="84153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0AA0-9B6F-47D9-F4ED-44B4F035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394352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Análise dos Meses Fiscais </a:t>
            </a:r>
          </a:p>
        </p:txBody>
      </p:sp>
      <p:pic>
        <p:nvPicPr>
          <p:cNvPr id="6146" name="Picture 2" descr="Picture">
            <a:extLst>
              <a:ext uri="{FF2B5EF4-FFF2-40B4-BE49-F238E27FC236}">
                <a16:creationId xmlns:a16="http://schemas.microsoft.com/office/drawing/2014/main" id="{A08352AD-969A-86DC-7AE1-1B6C5D804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3" y="1693696"/>
            <a:ext cx="6753907" cy="40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02E15B-87F6-4F4B-AB04-61AB084DD6E5}"/>
              </a:ext>
            </a:extLst>
          </p:cNvPr>
          <p:cNvSpPr txBox="1"/>
          <p:nvPr/>
        </p:nvSpPr>
        <p:spPr>
          <a:xfrm>
            <a:off x="8054502" y="2566362"/>
            <a:ext cx="3589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O objetivo aqui, é observar de forma gráfica os balanços entre receita e despesa a cada mês, sendo as despesas calculadas como a soma dos valores das Faturas e a receita como a soma dos valores das Taxas Condominiais cobradas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7BAF6-A092-399C-77BB-8488AE95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137" y="5804397"/>
            <a:ext cx="2107205" cy="10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4C4F-14A1-6108-C9D1-20251164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Tipos de Usuário </a:t>
            </a:r>
            <a:br>
              <a:rPr lang="pt-BR" dirty="0"/>
            </a:br>
            <a:endParaRPr lang="pt-BR" dirty="0"/>
          </a:p>
        </p:txBody>
      </p:sp>
      <p:pic>
        <p:nvPicPr>
          <p:cNvPr id="7170" name="Picture 2" descr="Picture">
            <a:extLst>
              <a:ext uri="{FF2B5EF4-FFF2-40B4-BE49-F238E27FC236}">
                <a16:creationId xmlns:a16="http://schemas.microsoft.com/office/drawing/2014/main" id="{DE9FCED1-B642-217B-D91E-9B128576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08" y="2026175"/>
            <a:ext cx="7930581" cy="280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7DA37D-65F2-5D73-DBD5-B63901AF4737}"/>
              </a:ext>
            </a:extLst>
          </p:cNvPr>
          <p:cNvSpPr txBox="1"/>
          <p:nvPr/>
        </p:nvSpPr>
        <p:spPr>
          <a:xfrm>
            <a:off x="2130708" y="5262664"/>
            <a:ext cx="781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Este gráfico, visa trazer um panorama interno de como os usuários estão divididos, podendo ser funcionários ou moradores.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4465A-EC0D-1F6D-C6F4-5A34D5ABC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137" y="5804397"/>
            <a:ext cx="2107205" cy="10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0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C6C8-1B7F-0037-6F75-D75A0C48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38709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Resumo das Faturas </a:t>
            </a:r>
            <a:br>
              <a:rPr lang="pt-BR" dirty="0"/>
            </a:br>
            <a:endParaRPr lang="pt-BR" dirty="0"/>
          </a:p>
        </p:txBody>
      </p:sp>
      <p:pic>
        <p:nvPicPr>
          <p:cNvPr id="8194" name="Picture 2" descr="Picture">
            <a:extLst>
              <a:ext uri="{FF2B5EF4-FFF2-40B4-BE49-F238E27FC236}">
                <a16:creationId xmlns:a16="http://schemas.microsoft.com/office/drawing/2014/main" id="{B05301D3-7CAE-036D-2A64-5C66A0DB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84" y="1492260"/>
            <a:ext cx="9740629" cy="35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56DDD-B93C-2315-4A6F-DD8379D24C35}"/>
              </a:ext>
            </a:extLst>
          </p:cNvPr>
          <p:cNvSpPr txBox="1"/>
          <p:nvPr/>
        </p:nvSpPr>
        <p:spPr>
          <a:xfrm>
            <a:off x="1147863" y="5272391"/>
            <a:ext cx="974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Este visa monitorar o status das faturas (pagas, pendentes, atrasadas) para apoio à gestão financeira.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5C23-EFB8-BA7A-D52A-54DA6962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137" y="5804397"/>
            <a:ext cx="2107205" cy="10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FCDC-4511-1A52-6E0D-4345EFAA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94352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Usuários Inadimplentes</a:t>
            </a:r>
          </a:p>
        </p:txBody>
      </p:sp>
      <p:pic>
        <p:nvPicPr>
          <p:cNvPr id="9218" name="Picture 2" descr="Picture">
            <a:extLst>
              <a:ext uri="{FF2B5EF4-FFF2-40B4-BE49-F238E27FC236}">
                <a16:creationId xmlns:a16="http://schemas.microsoft.com/office/drawing/2014/main" id="{389D4165-56D6-9A1B-A041-84B1F1F6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01" y="1518326"/>
            <a:ext cx="8472595" cy="296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6F721-96A7-7274-7987-D6EE70048B2D}"/>
              </a:ext>
            </a:extLst>
          </p:cNvPr>
          <p:cNvSpPr txBox="1"/>
          <p:nvPr/>
        </p:nvSpPr>
        <p:spPr>
          <a:xfrm>
            <a:off x="1859701" y="4863830"/>
            <a:ext cx="847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Este relatório retorna uma tabela com os usuários que possuem Taxas Condominiais pendentes e o valor total delas.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87D37-B70A-D23A-147B-12B4811C3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137" y="5804397"/>
            <a:ext cx="2107205" cy="10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6F2C-A209-805F-74C4-D5FFAB947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7124"/>
            <a:ext cx="8825658" cy="1431066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D34DD-375D-36F3-DEC9-55E1655CD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234" y="3044755"/>
            <a:ext cx="6293796" cy="334631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Processos Automatizados</a:t>
            </a:r>
            <a:endParaRPr lang="pt-BR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>
                    <a:lumMod val="85000"/>
                  </a:schemeClr>
                </a:solidFill>
              </a:rPr>
              <a:t>Cadastro digital de moradores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>
                    <a:lumMod val="85000"/>
                  </a:schemeClr>
                </a:solidFill>
              </a:rPr>
              <a:t>Fluxo digital de contas a pagar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>
                    <a:lumMod val="85000"/>
                  </a:schemeClr>
                </a:solidFill>
              </a:rPr>
              <a:t>Emissão automática de boletos</a:t>
            </a:r>
          </a:p>
          <a:p>
            <a:endParaRPr lang="pt-BR" dirty="0">
              <a:solidFill>
                <a:schemeClr val="tx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Transparência Financeira</a:t>
            </a:r>
            <a:endParaRPr lang="pt-BR" sz="1500" b="1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>
                    <a:lumMod val="85000"/>
                  </a:schemeClr>
                </a:solidFill>
              </a:rPr>
              <a:t>Relatórios em tempo real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>
                    <a:lumMod val="85000"/>
                  </a:schemeClr>
                </a:solidFill>
              </a:rPr>
              <a:t>Histórico auditável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>
                    <a:lumMod val="85000"/>
                  </a:schemeClr>
                </a:solidFill>
              </a:rPr>
              <a:t>Centralização de dados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D4AA6-E90C-299E-4464-41346EB1FDED}"/>
              </a:ext>
            </a:extLst>
          </p:cNvPr>
          <p:cNvSpPr txBox="1"/>
          <p:nvPr/>
        </p:nvSpPr>
        <p:spPr>
          <a:xfrm>
            <a:off x="1313234" y="2248190"/>
            <a:ext cx="8433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</a:schemeClr>
                </a:solidFill>
              </a:rPr>
              <a:t>Resultados Alcançados:</a:t>
            </a:r>
          </a:p>
        </p:txBody>
      </p:sp>
    </p:spTree>
    <p:extLst>
      <p:ext uri="{BB962C8B-B14F-4D97-AF65-F5344CB8AC3E}">
        <p14:creationId xmlns:p14="http://schemas.microsoft.com/office/powerpoint/2010/main" val="408874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E6E7-61EB-C807-2664-3BC4EA12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94360"/>
            <a:ext cx="9404723" cy="1400530"/>
          </a:xfrm>
        </p:spPr>
        <p:txBody>
          <a:bodyPr/>
          <a:lstStyle/>
          <a:p>
            <a:pPr algn="ctr"/>
            <a:r>
              <a:rPr lang="pt-BR" sz="6600" dirty="0"/>
              <a:t>Obrigado!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F3F74-0319-3183-7B8D-8D1F385D1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137" y="5804397"/>
            <a:ext cx="2107205" cy="10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8B07-C878-A72C-26DD-14518E923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199" y="573932"/>
            <a:ext cx="8574622" cy="1506975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6F85-33A4-75F7-7F27-CFC07C262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199" y="2799764"/>
            <a:ext cx="6987645" cy="3484304"/>
          </a:xfrm>
        </p:spPr>
        <p:txBody>
          <a:bodyPr>
            <a:normAutofit fontScale="25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pt-BR" sz="7000" dirty="0">
                <a:solidFill>
                  <a:schemeClr val="tx1">
                    <a:lumMod val="85000"/>
                  </a:schemeClr>
                </a:solidFill>
              </a:rPr>
              <a:t>68% das residências em grandes cidades são condomínios (SECOVI, 2023).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pt-BR" sz="7000" dirty="0">
              <a:solidFill>
                <a:schemeClr val="tx1">
                  <a:lumMod val="85000"/>
                </a:schemeClr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pt-BR" sz="7000" dirty="0">
                <a:solidFill>
                  <a:schemeClr val="tx1">
                    <a:lumMod val="85000"/>
                  </a:schemeClr>
                </a:solidFill>
              </a:rPr>
              <a:t>30% enfrentam inadimplência e falta de transparência (ABADI, 2022).</a:t>
            </a:r>
          </a:p>
          <a:p>
            <a:endParaRPr lang="pt-BR" sz="7000" dirty="0">
              <a:solidFill>
                <a:schemeClr val="tx1">
                  <a:lumMod val="85000"/>
                </a:schemeClr>
              </a:solidFill>
            </a:endParaRPr>
          </a:p>
          <a:p>
            <a:endParaRPr lang="pt-BR" sz="70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BR" sz="7000" dirty="0">
                <a:solidFill>
                  <a:schemeClr val="tx1">
                    <a:lumMod val="85000"/>
                  </a:schemeClr>
                </a:solidFill>
              </a:rPr>
              <a:t>Objetivo Geral:</a:t>
            </a:r>
          </a:p>
          <a:p>
            <a:r>
              <a:rPr lang="pt-BR" sz="7000" dirty="0">
                <a:solidFill>
                  <a:schemeClr val="tx1">
                    <a:lumMod val="85000"/>
                  </a:schemeClr>
                </a:solidFill>
              </a:rPr>
              <a:t>    Automatizar processos administrativos e financeiros para aumentar eficiência e transparência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36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8398-D662-C04C-0C47-150C609D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779" y="817124"/>
            <a:ext cx="8574622" cy="1134533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AD8DF-B89D-75D3-3EAE-0A34DB5D8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779" y="2128555"/>
            <a:ext cx="6987645" cy="376640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pt-BR" sz="7200" b="1" dirty="0">
                <a:solidFill>
                  <a:schemeClr val="tx1">
                    <a:lumMod val="85000"/>
                  </a:schemeClr>
                </a:solidFill>
              </a:rPr>
              <a:t>Cadastro de Moradores:</a:t>
            </a:r>
          </a:p>
          <a:p>
            <a:pPr algn="l"/>
            <a:endParaRPr lang="pt-BR" sz="72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BR" sz="7200" dirty="0">
                <a:solidFill>
                  <a:schemeClr val="tx1">
                    <a:lumMod val="85000"/>
                  </a:schemeClr>
                </a:solidFill>
              </a:rPr>
              <a:t>        Sistema digital com validação automática (CPF, e-mail).</a:t>
            </a:r>
          </a:p>
          <a:p>
            <a:pPr algn="l"/>
            <a:endParaRPr lang="pt-BR" sz="72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BR" sz="7200" b="1" dirty="0">
                <a:solidFill>
                  <a:schemeClr val="tx1">
                    <a:lumMod val="85000"/>
                  </a:schemeClr>
                </a:solidFill>
              </a:rPr>
              <a:t>Contas a Pagar:</a:t>
            </a:r>
          </a:p>
          <a:p>
            <a:pPr algn="l"/>
            <a:endParaRPr lang="pt-BR" sz="72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BR" sz="7200" dirty="0">
                <a:solidFill>
                  <a:schemeClr val="tx1">
                    <a:lumMod val="85000"/>
                  </a:schemeClr>
                </a:solidFill>
              </a:rPr>
              <a:t>        Fluxo digital com aprovação hierárquica (Síndico/Conselho Fiscal).</a:t>
            </a:r>
          </a:p>
          <a:p>
            <a:pPr algn="l"/>
            <a:endParaRPr lang="pt-BR" sz="72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BR" sz="7200" b="1" dirty="0">
                <a:solidFill>
                  <a:schemeClr val="tx1">
                    <a:lumMod val="85000"/>
                  </a:schemeClr>
                </a:solidFill>
              </a:rPr>
              <a:t>Taxas Condominiais:</a:t>
            </a:r>
          </a:p>
          <a:p>
            <a:pPr algn="l"/>
            <a:endParaRPr lang="pt-BR" sz="72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BR" sz="7200" dirty="0">
                <a:solidFill>
                  <a:schemeClr val="tx1">
                    <a:lumMod val="85000"/>
                  </a:schemeClr>
                </a:solidFill>
              </a:rPr>
              <a:t>       Emissão automática de boletos, notificação de inadimplentes.</a:t>
            </a:r>
          </a:p>
        </p:txBody>
      </p:sp>
    </p:spTree>
    <p:extLst>
      <p:ext uri="{BB962C8B-B14F-4D97-AF65-F5344CB8AC3E}">
        <p14:creationId xmlns:p14="http://schemas.microsoft.com/office/powerpoint/2010/main" val="953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C522-D803-4796-791F-17FF652B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868" y="733896"/>
            <a:ext cx="8574622" cy="1388534"/>
          </a:xfrm>
        </p:spPr>
        <p:txBody>
          <a:bodyPr/>
          <a:lstStyle/>
          <a:p>
            <a:r>
              <a:rPr lang="pt-BR" dirty="0"/>
              <a:t>Modelo AS-IS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C5D0-E7D0-99C7-058F-3C5F64F53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868" y="2718880"/>
            <a:ext cx="6987645" cy="2248890"/>
          </a:xfrm>
        </p:spPr>
        <p:txBody>
          <a:bodyPr>
            <a:noAutofit/>
          </a:bodyPr>
          <a:lstStyle/>
          <a:p>
            <a:pPr algn="l"/>
            <a:r>
              <a:rPr lang="pt-BR" sz="1800" b="1" dirty="0">
                <a:solidFill>
                  <a:schemeClr val="tx1">
                    <a:lumMod val="85000"/>
                  </a:schemeClr>
                </a:solidFill>
              </a:rPr>
              <a:t>Problemas Identificados:</a:t>
            </a:r>
          </a:p>
          <a:p>
            <a:pPr algn="l"/>
            <a:endParaRPr lang="pt-BR" sz="18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85000"/>
                  </a:schemeClr>
                </a:solidFill>
              </a:rPr>
              <a:t>Cadastro de Moradores:</a:t>
            </a:r>
            <a:r>
              <a:rPr lang="pt-BR" sz="1800" dirty="0">
                <a:solidFill>
                  <a:schemeClr val="tx1">
                    <a:lumMod val="85000"/>
                  </a:schemeClr>
                </a:solidFill>
              </a:rPr>
              <a:t> Planilhas desatualizadas e duplicidade.</a:t>
            </a:r>
          </a:p>
          <a:p>
            <a:pPr algn="l"/>
            <a:endParaRPr lang="pt-BR" sz="18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85000"/>
                  </a:schemeClr>
                </a:solidFill>
              </a:rPr>
              <a:t>Contas a Pagar:</a:t>
            </a:r>
            <a:r>
              <a:rPr lang="pt-BR" sz="1800" dirty="0">
                <a:solidFill>
                  <a:schemeClr val="tx1">
                    <a:lumMod val="85000"/>
                  </a:schemeClr>
                </a:solidFill>
              </a:rPr>
              <a:t> Aprovação via WhatsApp e arquivos físicos.</a:t>
            </a:r>
          </a:p>
          <a:p>
            <a:pPr algn="l"/>
            <a:endParaRPr lang="pt-BR" sz="18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85000"/>
                  </a:schemeClr>
                </a:solidFill>
              </a:rPr>
              <a:t>Taxas Condominiais:</a:t>
            </a:r>
            <a:r>
              <a:rPr lang="pt-BR" sz="1800" dirty="0">
                <a:solidFill>
                  <a:schemeClr val="tx1">
                    <a:lumMod val="85000"/>
                  </a:schemeClr>
                </a:solidFill>
              </a:rPr>
              <a:t> Cálculo manual e acompanhamento por extrato bancário.</a:t>
            </a:r>
          </a:p>
        </p:txBody>
      </p:sp>
    </p:spTree>
    <p:extLst>
      <p:ext uri="{BB962C8B-B14F-4D97-AF65-F5344CB8AC3E}">
        <p14:creationId xmlns:p14="http://schemas.microsoft.com/office/powerpoint/2010/main" val="206950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503A-3582-6EF9-B822-012665A5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496111"/>
            <a:ext cx="8574622" cy="1233612"/>
          </a:xfrm>
        </p:spPr>
        <p:txBody>
          <a:bodyPr/>
          <a:lstStyle/>
          <a:p>
            <a:pPr algn="ctr"/>
            <a:r>
              <a:rPr lang="pt-BR" dirty="0"/>
              <a:t>TO-BE: Processo 1</a:t>
            </a:r>
          </a:p>
        </p:txBody>
      </p:sp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25560E7D-6288-85D9-A755-7EB62A71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11" y="2032887"/>
            <a:ext cx="6943978" cy="43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500D-850A-B7D6-804C-2D0F554EA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8" y="692465"/>
            <a:ext cx="8574622" cy="1134534"/>
          </a:xfrm>
        </p:spPr>
        <p:txBody>
          <a:bodyPr/>
          <a:lstStyle/>
          <a:p>
            <a:pPr algn="ctr"/>
            <a:r>
              <a:rPr lang="pt-BR" dirty="0"/>
              <a:t>TO-BE: Processo 2</a:t>
            </a:r>
          </a:p>
        </p:txBody>
      </p:sp>
      <p:pic>
        <p:nvPicPr>
          <p:cNvPr id="2050" name="Picture 2" descr="Picture">
            <a:extLst>
              <a:ext uri="{FF2B5EF4-FFF2-40B4-BE49-F238E27FC236}">
                <a16:creationId xmlns:a16="http://schemas.microsoft.com/office/drawing/2014/main" id="{14CED739-ED09-9511-76C7-451238AC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39" y="2456072"/>
            <a:ext cx="7897509" cy="347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9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AECF-E140-8C39-B766-5488ED9F8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515565"/>
            <a:ext cx="8825658" cy="1264045"/>
          </a:xfrm>
        </p:spPr>
        <p:txBody>
          <a:bodyPr/>
          <a:lstStyle/>
          <a:p>
            <a:r>
              <a:rPr lang="pt-BR" dirty="0"/>
              <a:t> TO-BE: Processo 3</a:t>
            </a:r>
          </a:p>
        </p:txBody>
      </p:sp>
      <p:pic>
        <p:nvPicPr>
          <p:cNvPr id="3074" name="Picture 2" descr="Picture">
            <a:extLst>
              <a:ext uri="{FF2B5EF4-FFF2-40B4-BE49-F238E27FC236}">
                <a16:creationId xmlns:a16="http://schemas.microsoft.com/office/drawing/2014/main" id="{587A5766-2506-0B31-911D-D5050B3A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13" y="2029518"/>
            <a:ext cx="8660574" cy="45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92CB-1047-D00E-B120-2A1D87A08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Participantes e Processos</a:t>
            </a:r>
          </a:p>
        </p:txBody>
      </p:sp>
    </p:spTree>
    <p:extLst>
      <p:ext uri="{BB962C8B-B14F-4D97-AF65-F5344CB8AC3E}">
        <p14:creationId xmlns:p14="http://schemas.microsoft.com/office/powerpoint/2010/main" val="387420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54B4-95DF-1422-CF59-26BB909A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354" y="690664"/>
            <a:ext cx="9519292" cy="5719863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  </a:t>
            </a:r>
            <a:r>
              <a:rPr lang="pt-BR" sz="2300" dirty="0"/>
              <a:t>Síndico/Administração: Responsável por aprovar cadastros de moradores, validar pagamentos de taxas e gerenciar pagamentos de contas do condomínio.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    Morador: Solicita cadastro no sistema, acessa boletos de taxa condominial e consulta o status de pagamentos.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    Administradora: Gera e emite boletos, gerencia inadimplências e controla o pagamento de contas do condomínio.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    Porteiro Consulta o cadastro de moradores para controle de acesso e confirma a identidade de novos moradores.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    Prestadores de Serviço: Enviam faturas e recebem pagamentos.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    Funcionários: Recebem pagamentos. 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    Conselho Fiscal: Valida pagamentos dos prestadores de serviços e funcionários.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FBDE5-4926-B028-E9B6-86D8F88C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137" y="5804397"/>
            <a:ext cx="2107205" cy="10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0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446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MeuCondomínio</vt:lpstr>
      <vt:lpstr>Introdução</vt:lpstr>
      <vt:lpstr>Objetivos</vt:lpstr>
      <vt:lpstr>Modelo AS-IS</vt:lpstr>
      <vt:lpstr>TO-BE: Processo 1</vt:lpstr>
      <vt:lpstr>TO-BE: Processo 2</vt:lpstr>
      <vt:lpstr> TO-BE: Processo 3</vt:lpstr>
      <vt:lpstr>Participantes e Processos</vt:lpstr>
      <vt:lpstr>PowerPoint Presentation</vt:lpstr>
      <vt:lpstr>Arquitetura de Dados</vt:lpstr>
      <vt:lpstr>Relatórios e Indicadores</vt:lpstr>
      <vt:lpstr>Análise dos Meses Fiscais </vt:lpstr>
      <vt:lpstr>Tipos de Usuário  </vt:lpstr>
      <vt:lpstr>Resumo das Faturas  </vt:lpstr>
      <vt:lpstr>Usuários Inadimplentes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Caldeira</dc:creator>
  <cp:lastModifiedBy>Lucas Caldeira</cp:lastModifiedBy>
  <cp:revision>4</cp:revision>
  <dcterms:created xsi:type="dcterms:W3CDTF">2025-06-05T17:28:22Z</dcterms:created>
  <dcterms:modified xsi:type="dcterms:W3CDTF">2025-06-22T21:42:35Z</dcterms:modified>
</cp:coreProperties>
</file>