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Robot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regular.fntdata"/><Relationship Id="rId25" Type="http://schemas.openxmlformats.org/officeDocument/2006/relationships/slide" Target="slides/slide20.xml"/><Relationship Id="rId28" Type="http://schemas.openxmlformats.org/officeDocument/2006/relationships/font" Target="fonts/Roboto-italic.fntdata"/><Relationship Id="rId27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698a395bef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698a395bef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698a395bef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698a395bef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698a395bef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3698a395bef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698a395bef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3698a395bef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698a395bef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698a395bef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698a395bef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698a395bef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697aaef8f7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3697aaef8f7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697aaef8f7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697aaef8f7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6932add564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36932add564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6932add564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36932add564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67f437081e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67f437081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697aaef8f7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3697aaef8f7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3cfe56b6d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3cfe56b6d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3cfe56b6d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3cfe56b6d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6932add56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6932add56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6a9be913e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6a9be913e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69553dec94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69553dec94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6932add564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6932add56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6932add564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6932add564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8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owasp.org/Top10/A01_2021-Broken_Access_Control/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owasp.org/Top10/A03_2021-Injection/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7.png"/><Relationship Id="rId4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jpg"/><Relationship Id="rId4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PROJETO DE INFRAESTRUTURA MANUFATURA</a:t>
            </a:r>
            <a:endParaRPr/>
          </a:p>
        </p:txBody>
      </p:sp>
      <p:pic>
        <p:nvPicPr>
          <p:cNvPr id="55" name="Google Shape;55;p13" title="Imagem do WhatsApp de 2025-06-07 à(s) 10.10.41_6b029bba (1)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16081" y="0"/>
            <a:ext cx="3227919" cy="257175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11700" y="2834125"/>
            <a:ext cx="8520600" cy="230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/>
              <a:t>Lucas Oliveira</a:t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/>
              <a:t>Lucas Peres</a:t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/>
              <a:t>Ricardo Andrade</a:t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/>
              <a:t>Leticia Aquino</a:t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/>
              <a:t>Felipe Paiva</a:t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title"/>
          </p:nvPr>
        </p:nvSpPr>
        <p:spPr>
          <a:xfrm>
            <a:off x="311700" y="1559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CRUD</a:t>
            </a:r>
            <a:endParaRPr/>
          </a:p>
        </p:txBody>
      </p:sp>
      <p:sp>
        <p:nvSpPr>
          <p:cNvPr id="117" name="Google Shape;117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6000"/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6992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8" name="Google Shape;11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5335" y="980625"/>
            <a:ext cx="5913325" cy="393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type="title"/>
          </p:nvPr>
        </p:nvSpPr>
        <p:spPr>
          <a:xfrm>
            <a:off x="311700" y="369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CRUD</a:t>
            </a:r>
            <a:endParaRPr/>
          </a:p>
        </p:txBody>
      </p:sp>
      <p:sp>
        <p:nvSpPr>
          <p:cNvPr id="124" name="Google Shape;124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6000"/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6992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5" name="Google Shape;12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3725" y="473475"/>
            <a:ext cx="5296549" cy="429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/>
          <p:nvPr>
            <p:ph type="title"/>
          </p:nvPr>
        </p:nvSpPr>
        <p:spPr>
          <a:xfrm>
            <a:off x="311700" y="369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CRUD</a:t>
            </a:r>
            <a:endParaRPr/>
          </a:p>
        </p:txBody>
      </p:sp>
      <p:sp>
        <p:nvSpPr>
          <p:cNvPr id="131" name="Google Shape;131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6000"/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6992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2" name="Google Shape;13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9163" y="1247775"/>
            <a:ext cx="5000625" cy="264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5"/>
          <p:cNvSpPr txBox="1"/>
          <p:nvPr>
            <p:ph type="title"/>
          </p:nvPr>
        </p:nvSpPr>
        <p:spPr>
          <a:xfrm>
            <a:off x="311700" y="369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CRUD</a:t>
            </a:r>
            <a:endParaRPr/>
          </a:p>
        </p:txBody>
      </p:sp>
      <p:sp>
        <p:nvSpPr>
          <p:cNvPr id="138" name="Google Shape;138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6000"/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6992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9" name="Google Shape;13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7850" y="609650"/>
            <a:ext cx="5560074" cy="438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6"/>
          <p:cNvSpPr txBox="1"/>
          <p:nvPr>
            <p:ph type="title"/>
          </p:nvPr>
        </p:nvSpPr>
        <p:spPr>
          <a:xfrm>
            <a:off x="311700" y="369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CRUD</a:t>
            </a:r>
            <a:endParaRPr/>
          </a:p>
        </p:txBody>
      </p:sp>
      <p:sp>
        <p:nvSpPr>
          <p:cNvPr id="145" name="Google Shape;145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6000"/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6992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6" name="Google Shape;14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4187" y="545312"/>
            <a:ext cx="6955626" cy="463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7"/>
          <p:cNvSpPr txBox="1"/>
          <p:nvPr>
            <p:ph type="title"/>
          </p:nvPr>
        </p:nvSpPr>
        <p:spPr>
          <a:xfrm>
            <a:off x="311700" y="-1292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CRUD</a:t>
            </a:r>
            <a:endParaRPr/>
          </a:p>
        </p:txBody>
      </p:sp>
      <p:sp>
        <p:nvSpPr>
          <p:cNvPr id="152" name="Google Shape;152;p27"/>
          <p:cNvSpPr txBox="1"/>
          <p:nvPr>
            <p:ph idx="1" type="body"/>
          </p:nvPr>
        </p:nvSpPr>
        <p:spPr>
          <a:xfrm>
            <a:off x="712900" y="11589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6000"/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6992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3" name="Google Shape;15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0175" y="318225"/>
            <a:ext cx="3143250" cy="140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90891" y="1759875"/>
            <a:ext cx="4964624" cy="2847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8"/>
          <p:cNvSpPr txBox="1"/>
          <p:nvPr>
            <p:ph type="title"/>
          </p:nvPr>
        </p:nvSpPr>
        <p:spPr>
          <a:xfrm>
            <a:off x="311700" y="306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Análise de Vulnerabilidade</a:t>
            </a:r>
            <a:endParaRPr/>
          </a:p>
        </p:txBody>
      </p:sp>
      <p:sp>
        <p:nvSpPr>
          <p:cNvPr id="160" name="Google Shape;160;p28"/>
          <p:cNvSpPr txBox="1"/>
          <p:nvPr/>
        </p:nvSpPr>
        <p:spPr>
          <a:xfrm>
            <a:off x="443400" y="879325"/>
            <a:ext cx="8257200" cy="31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1700">
                <a:solidFill>
                  <a:schemeClr val="dk2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A01:2021-</a:t>
            </a:r>
            <a:r>
              <a:rPr lang="pt-BR" sz="1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lang="pt-BR" sz="1700">
                <a:solidFill>
                  <a:schemeClr val="dk2"/>
                </a:solidFill>
              </a:rPr>
              <a:t>Quebra de Autenticação e Gerenciamento de Sessão</a:t>
            </a:r>
            <a:endParaRPr b="1" sz="17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chemeClr val="dk2"/>
                </a:solidFill>
              </a:rPr>
              <a:t>Descrição:</a:t>
            </a:r>
            <a:r>
              <a:rPr lang="pt-BR" sz="1600">
                <a:solidFill>
                  <a:schemeClr val="dk2"/>
                </a:solidFill>
              </a:rPr>
              <a:t> A aplicação utiliza um sistema de autenticação baseado em tokens, onde login e senha são trocados por um token que é subsequentemente usado para acessar a API. </a:t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chemeClr val="dk2"/>
                </a:solidFill>
              </a:rPr>
              <a:t>Ataques de Força Bruta/Credential Stuffing:</a:t>
            </a:r>
            <a:r>
              <a:rPr lang="pt-BR" sz="1600">
                <a:solidFill>
                  <a:schemeClr val="dk2"/>
                </a:solidFill>
              </a:rPr>
              <a:t> Sem limitação de tentativas de login ou CAPTCHA, atacantes podem tentar adivinhar credenciais de forma repetitiva ou usar listas de credenciais vazadas para obter acesso.</a:t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pt-BR" sz="1600">
                <a:solidFill>
                  <a:schemeClr val="dk2"/>
                </a:solidFill>
              </a:rPr>
              <a:t>Prevenção: Considerar Autenticação de Dois Fatores (2FA):</a:t>
            </a:r>
            <a:r>
              <a:rPr b="1" lang="pt-BR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pt-BR" sz="1600">
                <a:solidFill>
                  <a:schemeClr val="dk2"/>
                </a:solidFill>
              </a:rPr>
              <a:t>Embora não implementado, a adição de 2FA aumentaria significativamente a segurança das contas de usuário, protegendo contra o roubo de senhas.</a:t>
            </a:r>
            <a:endParaRPr sz="2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9"/>
          <p:cNvSpPr txBox="1"/>
          <p:nvPr>
            <p:ph type="title"/>
          </p:nvPr>
        </p:nvSpPr>
        <p:spPr>
          <a:xfrm>
            <a:off x="311700" y="1492300"/>
            <a:ext cx="8268300" cy="327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1650">
                <a:solidFill>
                  <a:schemeClr val="dk2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A03:2021- SQL Injection</a:t>
            </a:r>
            <a:endParaRPr b="1" sz="2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chemeClr val="dk2"/>
                </a:solidFill>
              </a:rPr>
              <a:t>Descrição: </a:t>
            </a:r>
            <a:r>
              <a:rPr lang="pt-BR" sz="1600">
                <a:solidFill>
                  <a:schemeClr val="dk2"/>
                </a:solidFill>
              </a:rPr>
              <a:t>Embora não haja acesso ao código-fonte, a presença de endpoints que recebem entrada de usuário (como os métodos POST/PUT para criar/atualizar recursos e os parâmetros </a:t>
            </a:r>
            <a:r>
              <a:rPr b="1" lang="pt-BR" sz="1600">
                <a:solidFill>
                  <a:schemeClr val="dk2"/>
                </a:solidFill>
              </a:rPr>
              <a:t>{numero}</a:t>
            </a:r>
            <a:r>
              <a:rPr lang="pt-BR" sz="1600">
                <a:solidFill>
                  <a:schemeClr val="dk2"/>
                </a:solidFill>
              </a:rPr>
              <a:t> e </a:t>
            </a:r>
            <a:r>
              <a:rPr b="1" lang="pt-BR" sz="1600">
                <a:solidFill>
                  <a:schemeClr val="dk2"/>
                </a:solidFill>
              </a:rPr>
              <a:t>{id}</a:t>
            </a:r>
            <a:r>
              <a:rPr lang="pt-BR" sz="1600">
                <a:solidFill>
                  <a:schemeClr val="dk2"/>
                </a:solidFill>
              </a:rPr>
              <a:t> para GET) levanta a preocupação com a validação de entrada e a proteção contra injeções. </a:t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chemeClr val="dk2"/>
                </a:solidFill>
              </a:rPr>
              <a:t>Prevenção: Validação Robusta de Entrada: </a:t>
            </a:r>
            <a:r>
              <a:rPr lang="pt-BR" sz="1600">
                <a:solidFill>
                  <a:schemeClr val="dk2"/>
                </a:solidFill>
              </a:rPr>
              <a:t>Implementar validações de entrada de dados no </a:t>
            </a:r>
            <a:r>
              <a:rPr b="1" lang="pt-BR" sz="1600">
                <a:solidFill>
                  <a:schemeClr val="dk2"/>
                </a:solidFill>
              </a:rPr>
              <a:t>backend</a:t>
            </a:r>
            <a:r>
              <a:rPr lang="pt-BR" sz="1600">
                <a:solidFill>
                  <a:schemeClr val="dk2"/>
                </a:solidFill>
              </a:rPr>
              <a:t> para todos os campos (tipo, formato, comprimento, valores permitidos). Não confie apenas na validação do frontend, pois ela pode ser facilmente contornada.</a:t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200"/>
              </a:spcAft>
              <a:buNone/>
            </a:pPr>
            <a:r>
              <a:t/>
            </a:r>
            <a:endParaRPr b="1" sz="1700">
              <a:solidFill>
                <a:schemeClr val="dk2"/>
              </a:solidFill>
            </a:endParaRPr>
          </a:p>
        </p:txBody>
      </p:sp>
      <p:sp>
        <p:nvSpPr>
          <p:cNvPr id="166" name="Google Shape;166;p29"/>
          <p:cNvSpPr txBox="1"/>
          <p:nvPr>
            <p:ph type="title"/>
          </p:nvPr>
        </p:nvSpPr>
        <p:spPr>
          <a:xfrm>
            <a:off x="464100" y="459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Análise de Vulnerabilidade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PSI</a:t>
            </a:r>
            <a:endParaRPr/>
          </a:p>
        </p:txBody>
      </p:sp>
      <p:sp>
        <p:nvSpPr>
          <p:cNvPr id="172" name="Google Shape;172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32500"/>
          </a:bodyPr>
          <a:lstStyle/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5200"/>
              <a:t>Uma Política de Segurança da Informação (PSI) é um conjunto de regras, diretrizes e procedimentos formalmente documentados que estabelecem como a informação deve ser protegida dentro de uma organização. Ela define as responsabilidades de cada indivíduo em relação à segurança da informação e as ações que devem ser tomadas para garantir a confidencialidade, integridade e disponibilidade dos dados.</a:t>
            </a:r>
            <a:endParaRPr sz="52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5200"/>
              <a:t>A PSI da Beauty Corp tem dentre vários objetivos: </a:t>
            </a:r>
            <a:endParaRPr sz="5200"/>
          </a:p>
          <a:p>
            <a:pPr indent="-332819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pt-BR" sz="5050"/>
              <a:t>Proteção de ativos: dados de clientes, propriedade intelectual, segredos comerciais, dados financeiros contra acesso não autorizado, uso, divulgação, interrupção, modificação ou destruição.</a:t>
            </a:r>
            <a:endParaRPr sz="5050"/>
          </a:p>
          <a:p>
            <a:pPr indent="-332819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 sz="5050"/>
              <a:t>Orientação para Funcionários: Oferece um guia claro para todos os colaboradores sobre o que é esperado deles em termos de segurança da informação</a:t>
            </a:r>
            <a:endParaRPr sz="505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Cartilha</a:t>
            </a:r>
            <a:endParaRPr/>
          </a:p>
        </p:txBody>
      </p:sp>
      <p:sp>
        <p:nvSpPr>
          <p:cNvPr id="178" name="Google Shape;178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6000"/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6992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9" name="Google Shape;179;p31" title="Captura de tela 2025-06-19 111128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1650" y="71250"/>
            <a:ext cx="3437625" cy="4962024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31"/>
          <p:cNvSpPr txBox="1"/>
          <p:nvPr>
            <p:ph type="title"/>
          </p:nvPr>
        </p:nvSpPr>
        <p:spPr>
          <a:xfrm>
            <a:off x="311700" y="1760500"/>
            <a:ext cx="3043200" cy="213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8620" lvl="0" marL="457200" rtl="0" algn="l">
              <a:spcBef>
                <a:spcPts val="0"/>
              </a:spcBef>
              <a:spcAft>
                <a:spcPts val="0"/>
              </a:spcAft>
              <a:buSzPts val="2520"/>
              <a:buChar char="●"/>
            </a:pPr>
            <a:r>
              <a:rPr lang="pt-BR" sz="2520"/>
              <a:t>Cartilha de segurança distribuída para os funcionários</a:t>
            </a:r>
            <a:endParaRPr sz="252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84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 B</a:t>
            </a:r>
            <a:r>
              <a:rPr lang="pt-BR"/>
              <a:t>eauty Corp é uma empresa da linha de cosméticos e beleza em Minas Gerais. Ela possui uma Matriz de produção localizada em Contagem, escritórios em Belo Horizonte e 3 filiais</a:t>
            </a:r>
            <a:r>
              <a:rPr lang="pt-BR"/>
              <a:t> </a:t>
            </a:r>
            <a:r>
              <a:rPr lang="pt-BR"/>
              <a:t>distantes cerca de 200 km.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Sendo que 2 filiais localizadas em Montes Claros e Juiz de Fora são consideradas centros de distribuição dos produtos que são despachados para outras regiões do país.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Finalmente, a filial de Uberlândia é um centro educacional para funcionários e além de oferecer atividades administrativas, oferece aulas gratuitas de informática para os filhos dos funcionários.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Sendo uma empresa de porte médio que atende as principais regiões de Minas Gerais, a Beauty Corp possui no total 4000 funcionários distribuídos em suas filiais, matriz e escritório.</a:t>
            </a:r>
            <a:endParaRPr/>
          </a:p>
        </p:txBody>
      </p:sp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Sobre a Empresa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2"/>
          <p:cNvSpPr txBox="1"/>
          <p:nvPr>
            <p:ph type="title"/>
          </p:nvPr>
        </p:nvSpPr>
        <p:spPr>
          <a:xfrm>
            <a:off x="311700" y="1152475"/>
            <a:ext cx="8443800" cy="368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20">
                <a:solidFill>
                  <a:schemeClr val="dk2"/>
                </a:solidFill>
              </a:rPr>
              <a:t>O projeto de infraestrutura de TI para a Beauty Corp focou na otimização e segurança das operações da empresa. Para isso, foram estabelecidas divisões lógicas e físicas da rede, garantindo a segmentação do tráfego e a interconexão segura entre as unidades. Além disso, foram configurados servidores locais e remotos para suportar as necessidades da empresa, incluindo o gerenciamento de usuários e a monitorização de performance.</a:t>
            </a:r>
            <a:endParaRPr sz="172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2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20">
                <a:solidFill>
                  <a:schemeClr val="dk2"/>
                </a:solidFill>
              </a:rPr>
              <a:t>A segurança foi um pilar fundamental, com a realização de análises de vulnerabilidade para identificar potenciais riscos e a formulação de recomendações claras para prevenção de injeções de código. Para formalizar e guiar as ações de segurança, foi desenvolvida uma Política de Segurança da Informação (PSI) abrangente, complementada por uma cartilha de segurança para os funcionários, visando proteger os ativos da empresa e orientar o comportamento seguro de todos os colaboradores.</a:t>
            </a:r>
            <a:endParaRPr sz="1720">
              <a:solidFill>
                <a:schemeClr val="dk2"/>
              </a:solidFill>
            </a:endParaRPr>
          </a:p>
        </p:txBody>
      </p:sp>
      <p:sp>
        <p:nvSpPr>
          <p:cNvPr id="186" name="Google Shape;186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Conclusão</a:t>
            </a:r>
            <a:endParaRPr/>
          </a:p>
        </p:txBody>
      </p:sp>
      <p:sp>
        <p:nvSpPr>
          <p:cNvPr id="187" name="Google Shape;187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6000"/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6992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6992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1913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Divisão Lógica</a:t>
            </a:r>
            <a:endParaRPr/>
          </a:p>
        </p:txBody>
      </p:sp>
      <p:pic>
        <p:nvPicPr>
          <p:cNvPr id="69" name="Google Shape;69;p15" title="Captura de tela 2025-06-19 133007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9987" y="648450"/>
            <a:ext cx="8068525" cy="442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</a:t>
            </a:r>
            <a:r>
              <a:rPr lang="pt-BR"/>
              <a:t>ivisão Física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6292"/>
              <a:t>Matriz:</a:t>
            </a:r>
            <a:endParaRPr b="1" sz="6292"/>
          </a:p>
          <a:p>
            <a:pPr indent="-323850" lvl="1" marL="9144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○"/>
            </a:pPr>
            <a:r>
              <a:rPr lang="pt-BR" sz="6000"/>
              <a:t>Rack principal com servidores, roteadores, switches e firewall.</a:t>
            </a:r>
            <a:endParaRPr sz="6000"/>
          </a:p>
          <a:p>
            <a:pPr indent="-3238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pt-BR" sz="6000"/>
              <a:t>Cabeamento estruturado para todos os departamentos.</a:t>
            </a:r>
            <a:endParaRPr sz="6000"/>
          </a:p>
          <a:p>
            <a:pPr indent="-3238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pt-BR" sz="6000"/>
              <a:t>Wi-Fi para visitantes e dispositivos móveis.</a:t>
            </a:r>
            <a:endParaRPr sz="6000"/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6292"/>
              <a:t>Escritório e Filiais:</a:t>
            </a:r>
            <a:endParaRPr b="1" sz="6292"/>
          </a:p>
          <a:p>
            <a:pPr indent="-323850" lvl="1" marL="9144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○"/>
            </a:pPr>
            <a:r>
              <a:rPr lang="pt-BR" sz="6000"/>
              <a:t>Racks com switches e roteadores.</a:t>
            </a:r>
            <a:endParaRPr sz="6000"/>
          </a:p>
          <a:p>
            <a:pPr indent="-3238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pt-BR" sz="6000"/>
              <a:t>Cabeamento estruturado para os escritórios.</a:t>
            </a:r>
            <a:endParaRPr sz="6000"/>
          </a:p>
          <a:p>
            <a:pPr indent="-3238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pt-BR" sz="6000"/>
              <a:t>Wi-Fi para visitantes e dispositivos móveis.</a:t>
            </a:r>
            <a:endParaRPr sz="6000"/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6292"/>
              <a:t>Conexão WAN:</a:t>
            </a:r>
            <a:endParaRPr b="1" sz="6292"/>
          </a:p>
          <a:p>
            <a:pPr indent="-323850" lvl="1" marL="9144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○"/>
            </a:pPr>
            <a:r>
              <a:rPr lang="pt-BR" sz="6000"/>
              <a:t>Links dedicados ou VPNs IPSec para interconexão entre matriz, escritório e filiais.</a:t>
            </a:r>
            <a:endParaRPr sz="6000"/>
          </a:p>
          <a:p>
            <a:pPr indent="-3238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pt-BR" sz="6000"/>
              <a:t>Conexão de internet de alta velocidade para todas as unidades.</a:t>
            </a:r>
            <a:endParaRPr sz="6000"/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6992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Servidor Local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234575" y="1460950"/>
            <a:ext cx="46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914400" rtl="0" algn="just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500"/>
              <a:buChar char="●"/>
            </a:pPr>
            <a:r>
              <a:rPr lang="pt-BR" sz="1100">
                <a:solidFill>
                  <a:schemeClr val="dk1"/>
                </a:solidFill>
              </a:rPr>
              <a:t>O AD DS requer que um servidor DNS esteja instalado na rede. Fizemos a instalação do DNS antes do AD.</a:t>
            </a:r>
            <a:endParaRPr sz="1100">
              <a:solidFill>
                <a:schemeClr val="dk1"/>
              </a:solidFill>
            </a:endParaRPr>
          </a:p>
          <a:p>
            <a:pPr indent="-298450" lvl="0" marL="914400" rtl="0" algn="just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pt-BR" sz="1100">
                <a:solidFill>
                  <a:schemeClr val="dk1"/>
                </a:solidFill>
              </a:rPr>
              <a:t>Após instalar o DNS, precisamos voltar ao gerenciador de servidor, adicionar funções e recursos para os serviços de domínio do Active Directory.</a:t>
            </a:r>
            <a:endParaRPr sz="1100">
              <a:solidFill>
                <a:schemeClr val="dk1"/>
              </a:solidFill>
            </a:endParaRPr>
          </a:p>
          <a:p>
            <a:pPr indent="-298450" lvl="0" marL="914400" rtl="0" algn="just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●"/>
            </a:pPr>
            <a:r>
              <a:rPr lang="pt-BR" sz="1100">
                <a:solidFill>
                  <a:schemeClr val="dk1"/>
                </a:solidFill>
              </a:rPr>
              <a:t>Criamos a unidade Belo Horizonte para a empresa BeatyCorp, assim como as filiais Juiz de Fora, Montes Claros e Uberlândia. Em seguida, criamos o usuário Marcos Pereira.</a:t>
            </a:r>
            <a:r>
              <a:rPr lang="pt-BR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60075" y="1506437"/>
            <a:ext cx="3487400" cy="262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Servidor Remoto</a:t>
            </a:r>
            <a:endParaRPr/>
          </a:p>
        </p:txBody>
      </p:sp>
      <p:pic>
        <p:nvPicPr>
          <p:cNvPr id="88" name="Google Shape;88;p18" title="Captura de tela 2025-06-23 184908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4304774" cy="2818837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8" title="Captura de tela 2025-06-23 185118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09575" y="1170125"/>
            <a:ext cx="3896619" cy="281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Servidor Remoto</a:t>
            </a:r>
            <a:endParaRPr/>
          </a:p>
        </p:txBody>
      </p:sp>
      <p:pic>
        <p:nvPicPr>
          <p:cNvPr id="95" name="Google Shape;95;p19" title="Captura de tela 2025-06-23 185015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6600" y="1017725"/>
            <a:ext cx="7029820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Servidor Web Zabbix</a:t>
            </a:r>
            <a:endParaRPr/>
          </a:p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6000"/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6992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6992">
              <a:solidFill>
                <a:schemeClr val="dk1"/>
              </a:solidFill>
            </a:endParaRPr>
          </a:p>
          <a:p>
            <a:pPr indent="-309562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pt-BR" sz="1500">
                <a:solidFill>
                  <a:schemeClr val="dk1"/>
                </a:solidFill>
              </a:rPr>
              <a:t>Gráficos gerados no Zabbix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2" name="Google Shape;10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36888"/>
            <a:ext cx="3882475" cy="21901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20" title="Captura de tela 2025-06-19 110538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27525" y="1139250"/>
            <a:ext cx="4304775" cy="23853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CRUD</a:t>
            </a:r>
            <a:endParaRPr/>
          </a:p>
        </p:txBody>
      </p:sp>
      <p:sp>
        <p:nvSpPr>
          <p:cNvPr id="109" name="Google Shape;109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6000"/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6992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0" name="Google Shape;11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046" y="1276450"/>
            <a:ext cx="2309679" cy="341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84900" y="1276450"/>
            <a:ext cx="4547409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