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" charset="1" panose="00000500000000000000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Montserrat Bold" charset="1" panose="00000800000000000000"/>
      <p:regular r:id="rId22"/>
    </p:embeddedFont>
    <p:embeddedFont>
      <p:font typeface="Montserrat Italic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9942" y="0"/>
            <a:ext cx="12626332" cy="10937560"/>
          </a:xfrm>
          <a:custGeom>
            <a:avLst/>
            <a:gdLst/>
            <a:ahLst/>
            <a:cxnLst/>
            <a:rect r="r" b="b" t="t" l="l"/>
            <a:pathLst>
              <a:path h="10937560" w="12626332">
                <a:moveTo>
                  <a:pt x="0" y="0"/>
                </a:moveTo>
                <a:lnTo>
                  <a:pt x="12626332" y="0"/>
                </a:lnTo>
                <a:lnTo>
                  <a:pt x="12626332" y="10937560"/>
                </a:lnTo>
                <a:lnTo>
                  <a:pt x="0" y="10937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55049" y="0"/>
            <a:ext cx="8746597" cy="12002192"/>
          </a:xfrm>
          <a:custGeom>
            <a:avLst/>
            <a:gdLst/>
            <a:ahLst/>
            <a:cxnLst/>
            <a:rect r="r" b="b" t="t" l="l"/>
            <a:pathLst>
              <a:path h="12002192" w="8746597">
                <a:moveTo>
                  <a:pt x="0" y="0"/>
                </a:moveTo>
                <a:lnTo>
                  <a:pt x="8746597" y="0"/>
                </a:lnTo>
                <a:lnTo>
                  <a:pt x="8746597" y="12002192"/>
                </a:lnTo>
                <a:lnTo>
                  <a:pt x="0" y="12002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09518" y="7614141"/>
            <a:ext cx="8977066" cy="2224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6"/>
              </a:lnSpc>
            </a:pPr>
            <a:r>
              <a:rPr lang="en-US" sz="2578" spc="1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Ana Letícia Novaes da Cruz Ramos</a:t>
            </a:r>
          </a:p>
          <a:p>
            <a:pPr algn="l">
              <a:lnSpc>
                <a:spcPts val="2836"/>
              </a:lnSpc>
            </a:pPr>
            <a:r>
              <a:rPr lang="en-US" sz="2578" spc="1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78" spc="1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Eduardo Amaral dos Passos</a:t>
            </a:r>
          </a:p>
          <a:p>
            <a:pPr algn="l">
              <a:lnSpc>
                <a:spcPts val="2836"/>
              </a:lnSpc>
            </a:pPr>
            <a:r>
              <a:rPr lang="en-US" sz="2578" spc="1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78" spc="1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Geovanni Henrique Cadorin</a:t>
            </a:r>
          </a:p>
          <a:p>
            <a:pPr algn="l">
              <a:lnSpc>
                <a:spcPts val="2836"/>
              </a:lnSpc>
            </a:pPr>
            <a:r>
              <a:rPr lang="en-US" sz="2578" spc="1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78" spc="1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Markus Antonio Machel</a:t>
            </a:r>
          </a:p>
          <a:p>
            <a:pPr algn="l">
              <a:lnSpc>
                <a:spcPts val="2836"/>
              </a:lnSpc>
            </a:pPr>
            <a:r>
              <a:rPr lang="en-US" sz="2578" spc="1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 Mariana Rodrigues de Lima</a:t>
            </a:r>
          </a:p>
          <a:p>
            <a:pPr algn="l">
              <a:lnSpc>
                <a:spcPts val="2836"/>
              </a:lnSpc>
            </a:pPr>
            <a:r>
              <a:rPr lang="en-US" sz="2578" spc="1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 Moisés Otávio Menezes Meireles</a:t>
            </a:r>
          </a:p>
          <a:p>
            <a:pPr algn="l">
              <a:lnSpc>
                <a:spcPts val="5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438212" y="1221997"/>
            <a:ext cx="5411577" cy="111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2025" spc="8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PONTIFÍCIA UNIVERSIDADE CATÓLICA DE MINAS GERAIS </a:t>
            </a:r>
          </a:p>
          <a:p>
            <a:pPr algn="ctr">
              <a:lnSpc>
                <a:spcPts val="2227"/>
              </a:lnSpc>
            </a:pPr>
          </a:p>
          <a:p>
            <a:pPr algn="ctr">
              <a:lnSpc>
                <a:spcPts val="2227"/>
              </a:lnSpc>
            </a:pPr>
            <a:r>
              <a:rPr lang="en-US" sz="2025" spc="8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 - EAD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86840" y="6232260"/>
            <a:ext cx="11205889" cy="66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471C1"/>
                </a:solidFill>
                <a:latin typeface="Open Sans"/>
                <a:ea typeface="Open Sans"/>
                <a:cs typeface="Open Sans"/>
                <a:sym typeface="Open Sans"/>
              </a:rPr>
              <a:t>Projeto de Co</a:t>
            </a:r>
            <a:r>
              <a:rPr lang="en-US" sz="3900">
                <a:solidFill>
                  <a:srgbClr val="0471C1"/>
                </a:solidFill>
                <a:latin typeface="Open Sans"/>
                <a:ea typeface="Open Sans"/>
                <a:cs typeface="Open Sans"/>
                <a:sym typeface="Open Sans"/>
              </a:rPr>
              <a:t>nclusão de Curso – 8º Período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02997" y="3579463"/>
            <a:ext cx="11689732" cy="247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5"/>
              </a:lnSpc>
            </a:pPr>
            <a:r>
              <a:rPr lang="en-US" sz="7075" b="true">
                <a:solidFill>
                  <a:srgbClr val="0471C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</a:t>
            </a:r>
            <a:r>
              <a:rPr lang="en-US" b="true" sz="7075">
                <a:solidFill>
                  <a:srgbClr val="0471C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stema para Gestão de Contratos Imobiliários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94706" y="2566692"/>
            <a:ext cx="10526059" cy="660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Estratégia: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Curto prazo: Digitalizar;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Médio prazo: Indicadores;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Longo: prazo: Integrações futuras.</a:t>
            </a:r>
          </a:p>
          <a:p>
            <a:pPr algn="r">
              <a:lnSpc>
                <a:spcPts val="5880"/>
              </a:lnSpc>
            </a:pP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Governança: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Backup automático;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Usuária como responsável.</a:t>
            </a:r>
          </a:p>
          <a:p>
            <a:pPr algn="r" marL="0" indent="0" lvl="0">
              <a:lnSpc>
                <a:spcPts val="547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304734" y="-290809"/>
            <a:ext cx="8269797" cy="10989764"/>
          </a:xfrm>
          <a:custGeom>
            <a:avLst/>
            <a:gdLst/>
            <a:ahLst/>
            <a:cxnLst/>
            <a:rect r="r" b="b" t="t" l="l"/>
            <a:pathLst>
              <a:path h="10989764" w="8269797">
                <a:moveTo>
                  <a:pt x="0" y="0"/>
                </a:moveTo>
                <a:lnTo>
                  <a:pt x="8269797" y="0"/>
                </a:lnTo>
                <a:lnTo>
                  <a:pt x="8269797" y="10989763"/>
                </a:lnTo>
                <a:lnTo>
                  <a:pt x="0" y="10989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94706" y="1006879"/>
            <a:ext cx="10898105" cy="91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PETI e Governança de TI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11546" y="-1413053"/>
            <a:ext cx="8746597" cy="12002192"/>
          </a:xfrm>
          <a:custGeom>
            <a:avLst/>
            <a:gdLst/>
            <a:ahLst/>
            <a:cxnLst/>
            <a:rect r="r" b="b" t="t" l="l"/>
            <a:pathLst>
              <a:path h="12002192" w="8746597">
                <a:moveTo>
                  <a:pt x="0" y="0"/>
                </a:moveTo>
                <a:lnTo>
                  <a:pt x="8746598" y="0"/>
                </a:lnTo>
                <a:lnTo>
                  <a:pt x="8746598" y="12002191"/>
                </a:lnTo>
                <a:lnTo>
                  <a:pt x="0" y="12002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9303" y="236620"/>
            <a:ext cx="10898105" cy="177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Benefícios e Aprendizados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96447" y="2276514"/>
            <a:ext cx="12115861" cy="814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Benefícios esperados: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Redução de erros;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Agilidade;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Segurança.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Aprendizados: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Aplicação prática;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Comunicação com cliente real.</a:t>
            </a:r>
          </a:p>
          <a:p>
            <a:pPr algn="ctr">
              <a:lnSpc>
                <a:spcPts val="5880"/>
              </a:lnSpc>
            </a:pP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Futuro da solução: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Expansão e novas funcionalidades.</a:t>
            </a:r>
          </a:p>
          <a:p>
            <a:pPr algn="ctr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68215" y="3050505"/>
            <a:ext cx="9110978" cy="4580014"/>
          </a:xfrm>
          <a:custGeom>
            <a:avLst/>
            <a:gdLst/>
            <a:ahLst/>
            <a:cxnLst/>
            <a:rect r="r" b="b" t="t" l="l"/>
            <a:pathLst>
              <a:path h="4580014" w="9110978">
                <a:moveTo>
                  <a:pt x="0" y="0"/>
                </a:moveTo>
                <a:lnTo>
                  <a:pt x="9110978" y="0"/>
                </a:lnTo>
                <a:lnTo>
                  <a:pt x="9110978" y="4580014"/>
                </a:lnTo>
                <a:lnTo>
                  <a:pt x="0" y="4580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67" y="4351420"/>
            <a:ext cx="10898105" cy="177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Demonstração Prática do Sistema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68215" y="3050505"/>
            <a:ext cx="9110978" cy="4580014"/>
          </a:xfrm>
          <a:custGeom>
            <a:avLst/>
            <a:gdLst/>
            <a:ahLst/>
            <a:cxnLst/>
            <a:rect r="r" b="b" t="t" l="l"/>
            <a:pathLst>
              <a:path h="4580014" w="9110978">
                <a:moveTo>
                  <a:pt x="0" y="0"/>
                </a:moveTo>
                <a:lnTo>
                  <a:pt x="9110978" y="0"/>
                </a:lnTo>
                <a:lnTo>
                  <a:pt x="9110978" y="4580014"/>
                </a:lnTo>
                <a:lnTo>
                  <a:pt x="0" y="4580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32283" y="4568607"/>
            <a:ext cx="10898105" cy="1435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517"/>
              </a:lnSpc>
            </a:pPr>
            <a:r>
              <a:rPr lang="en-US" b="true" sz="11309" spc="-621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Obrigado!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45095" y="-1356531"/>
            <a:ext cx="8746597" cy="12002192"/>
          </a:xfrm>
          <a:custGeom>
            <a:avLst/>
            <a:gdLst/>
            <a:ahLst/>
            <a:cxnLst/>
            <a:rect r="r" b="b" t="t" l="l"/>
            <a:pathLst>
              <a:path h="12002192" w="8746597">
                <a:moveTo>
                  <a:pt x="0" y="0"/>
                </a:moveTo>
                <a:lnTo>
                  <a:pt x="8746598" y="0"/>
                </a:lnTo>
                <a:lnTo>
                  <a:pt x="8746598" y="12002191"/>
                </a:lnTo>
                <a:lnTo>
                  <a:pt x="0" y="12002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94139" y="2451633"/>
            <a:ext cx="13601302" cy="666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Nome da empresa (fictício): Imobiliária FA.</a:t>
            </a:r>
          </a:p>
          <a:p>
            <a:pPr algn="l">
              <a:lnSpc>
                <a:spcPts val="5376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Segmento: V</a:t>
            </a: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enda, locação e administração de imóveis.</a:t>
            </a:r>
          </a:p>
          <a:p>
            <a:pPr algn="l">
              <a:lnSpc>
                <a:spcPts val="5376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Fundada: 2012.</a:t>
            </a:r>
          </a:p>
          <a:p>
            <a:pPr algn="l">
              <a:lnSpc>
                <a:spcPts val="5376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Tamanho: Pequeno porte.</a:t>
            </a:r>
          </a:p>
          <a:p>
            <a:pPr algn="l">
              <a:lnSpc>
                <a:spcPts val="5376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Desafios: </a:t>
            </a:r>
          </a:p>
          <a:p>
            <a:pPr algn="l" marL="906780" indent="-453390" lvl="1">
              <a:lnSpc>
                <a:spcPts val="5376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Gestão manual;</a:t>
            </a:r>
          </a:p>
          <a:p>
            <a:pPr algn="l" marL="906780" indent="-453390" lvl="1">
              <a:lnSpc>
                <a:spcPts val="5376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Risco de perda de dados;</a:t>
            </a:r>
          </a:p>
          <a:p>
            <a:pPr algn="l" marL="906780" indent="-453390" lvl="1">
              <a:lnSpc>
                <a:spcPts val="5376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Falta de automação.</a:t>
            </a:r>
          </a:p>
          <a:p>
            <a:pPr algn="l">
              <a:lnSpc>
                <a:spcPts val="466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927572" y="1232173"/>
            <a:ext cx="10531048" cy="917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Visão Geral da Empresa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4437" y="7936227"/>
            <a:ext cx="5419649" cy="4701546"/>
          </a:xfrm>
          <a:custGeom>
            <a:avLst/>
            <a:gdLst/>
            <a:ahLst/>
            <a:cxnLst/>
            <a:rect r="r" b="b" t="t" l="l"/>
            <a:pathLst>
              <a:path h="4701546" w="5419649">
                <a:moveTo>
                  <a:pt x="0" y="0"/>
                </a:moveTo>
                <a:lnTo>
                  <a:pt x="5419649" y="0"/>
                </a:lnTo>
                <a:lnTo>
                  <a:pt x="5419649" y="4701546"/>
                </a:lnTo>
                <a:lnTo>
                  <a:pt x="0" y="470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92493" y="1593844"/>
            <a:ext cx="10898105" cy="91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Justificativa e Escolha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474620" y="0"/>
            <a:ext cx="8746597" cy="12002192"/>
          </a:xfrm>
          <a:custGeom>
            <a:avLst/>
            <a:gdLst/>
            <a:ahLst/>
            <a:cxnLst/>
            <a:rect r="r" b="b" t="t" l="l"/>
            <a:pathLst>
              <a:path h="12002192" w="8746597">
                <a:moveTo>
                  <a:pt x="0" y="0"/>
                </a:moveTo>
                <a:lnTo>
                  <a:pt x="8746597" y="0"/>
                </a:lnTo>
                <a:lnTo>
                  <a:pt x="8746597" y="12002192"/>
                </a:lnTo>
                <a:lnTo>
                  <a:pt x="0" y="12002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4151" y="2951744"/>
            <a:ext cx="15479014" cy="6656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Open Sans"/>
                <a:ea typeface="Open Sans"/>
                <a:cs typeface="Open Sans"/>
                <a:sym typeface="Open Sans"/>
              </a:rPr>
              <a:t>Motivos da escolha: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Open Sans"/>
                <a:ea typeface="Open Sans"/>
                <a:cs typeface="Open Sans"/>
                <a:sym typeface="Open Sans"/>
              </a:rPr>
              <a:t>Pequeno porte;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Open Sans"/>
                <a:ea typeface="Open Sans"/>
                <a:cs typeface="Open Sans"/>
                <a:sym typeface="Open Sans"/>
              </a:rPr>
              <a:t>Falta de TI estruturada (ausência de um sistema);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Open Sans"/>
                <a:ea typeface="Open Sans"/>
                <a:cs typeface="Open Sans"/>
                <a:sym typeface="Open Sans"/>
              </a:rPr>
              <a:t>Potencial de impacto com solução simples.</a:t>
            </a:r>
          </a:p>
          <a:p>
            <a:pPr algn="ctr">
              <a:lnSpc>
                <a:spcPts val="5880"/>
              </a:lnSpc>
            </a:pPr>
          </a:p>
          <a:p>
            <a:pPr algn="ctr">
              <a:lnSpc>
                <a:spcPts val="5880"/>
              </a:lnSpc>
            </a:pPr>
          </a:p>
          <a:p>
            <a:pPr algn="ctr">
              <a:lnSpc>
                <a:spcPts val="5880"/>
              </a:lnSpc>
            </a:pPr>
          </a:p>
          <a:p>
            <a:pPr algn="ctr">
              <a:lnSpc>
                <a:spcPts val="5880"/>
              </a:lnSpc>
            </a:pPr>
          </a:p>
          <a:p>
            <a:pPr algn="ctr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5052" y="3482727"/>
            <a:ext cx="13380426" cy="712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KIT: Automação na Gestão de Contratos.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6011546" y="-1413053"/>
            <a:ext cx="8746597" cy="12002192"/>
          </a:xfrm>
          <a:custGeom>
            <a:avLst/>
            <a:gdLst/>
            <a:ahLst/>
            <a:cxnLst/>
            <a:rect r="r" b="b" t="t" l="l"/>
            <a:pathLst>
              <a:path h="12002192" w="8746597">
                <a:moveTo>
                  <a:pt x="0" y="0"/>
                </a:moveTo>
                <a:lnTo>
                  <a:pt x="8746598" y="0"/>
                </a:lnTo>
                <a:lnTo>
                  <a:pt x="8746598" y="12002191"/>
                </a:lnTo>
                <a:lnTo>
                  <a:pt x="0" y="12002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5478" y="3558927"/>
            <a:ext cx="3703320" cy="4114800"/>
          </a:xfrm>
          <a:custGeom>
            <a:avLst/>
            <a:gdLst/>
            <a:ahLst/>
            <a:cxnLst/>
            <a:rect r="r" b="b" t="t" l="l"/>
            <a:pathLst>
              <a:path h="4114800" w="3703320">
                <a:moveTo>
                  <a:pt x="0" y="0"/>
                </a:moveTo>
                <a:lnTo>
                  <a:pt x="3703320" y="0"/>
                </a:lnTo>
                <a:lnTo>
                  <a:pt x="3703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94948" y="1401741"/>
            <a:ext cx="10898105" cy="91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Plano de IC e Estratégia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90600" y="4594553"/>
            <a:ext cx="11649109" cy="5170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7"/>
              </a:lnSpc>
            </a:pPr>
            <a:r>
              <a:rPr lang="en-US" sz="42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KIQs:</a:t>
            </a:r>
          </a:p>
          <a:p>
            <a:pPr algn="l" marL="907879" indent="-453940" lvl="1">
              <a:lnSpc>
                <a:spcPts val="5887"/>
              </a:lnSpc>
              <a:buFont typeface="Arial"/>
              <a:buChar char="•"/>
            </a:pPr>
            <a:r>
              <a:rPr lang="en-US" sz="42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Onde há retrabalho?</a:t>
            </a:r>
          </a:p>
          <a:p>
            <a:pPr algn="l" marL="907879" indent="-453940" lvl="1">
              <a:lnSpc>
                <a:spcPts val="5887"/>
              </a:lnSpc>
              <a:buFont typeface="Arial"/>
              <a:buChar char="•"/>
            </a:pPr>
            <a:r>
              <a:rPr lang="en-US" sz="4205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Como garantir segurança?</a:t>
            </a:r>
          </a:p>
          <a:p>
            <a:pPr algn="l">
              <a:lnSpc>
                <a:spcPts val="5887"/>
              </a:lnSpc>
            </a:pPr>
          </a:p>
          <a:p>
            <a:pPr algn="ctr">
              <a:lnSpc>
                <a:spcPts val="5880"/>
              </a:lnSpc>
            </a:pPr>
            <a:r>
              <a:rPr lang="en-US" sz="4200" i="true">
                <a:solidFill>
                  <a:srgbClr val="0471C1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Decisão estratégica:</a:t>
            </a: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 Reduzir erros e tempo.</a:t>
            </a:r>
          </a:p>
          <a:p>
            <a:pPr algn="ctr">
              <a:lnSpc>
                <a:spcPts val="5887"/>
              </a:lnSpc>
            </a:pPr>
          </a:p>
          <a:p>
            <a:pPr algn="ctr">
              <a:lnSpc>
                <a:spcPts val="58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521960" y="-1973738"/>
            <a:ext cx="8935013" cy="12260738"/>
          </a:xfrm>
          <a:custGeom>
            <a:avLst/>
            <a:gdLst/>
            <a:ahLst/>
            <a:cxnLst/>
            <a:rect r="r" b="b" t="t" l="l"/>
            <a:pathLst>
              <a:path h="12260738" w="8935013">
                <a:moveTo>
                  <a:pt x="0" y="0"/>
                </a:moveTo>
                <a:lnTo>
                  <a:pt x="8935013" y="0"/>
                </a:lnTo>
                <a:lnTo>
                  <a:pt x="8935013" y="12260738"/>
                </a:lnTo>
                <a:lnTo>
                  <a:pt x="0" y="12260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96867" y="0"/>
            <a:ext cx="8935013" cy="12260738"/>
          </a:xfrm>
          <a:custGeom>
            <a:avLst/>
            <a:gdLst/>
            <a:ahLst/>
            <a:cxnLst/>
            <a:rect r="r" b="b" t="t" l="l"/>
            <a:pathLst>
              <a:path h="12260738" w="8935013">
                <a:moveTo>
                  <a:pt x="0" y="0"/>
                </a:moveTo>
                <a:lnTo>
                  <a:pt x="8935013" y="0"/>
                </a:lnTo>
                <a:lnTo>
                  <a:pt x="8935013" y="12260738"/>
                </a:lnTo>
                <a:lnTo>
                  <a:pt x="0" y="12260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7572" y="3909064"/>
            <a:ext cx="6802219" cy="266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b="true" sz="2540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Forças (Strengths)</a:t>
            </a:r>
          </a:p>
          <a:p>
            <a:pPr algn="l" marL="548502" indent="-274251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Experiência consolidada da proprietária;</a:t>
            </a:r>
          </a:p>
          <a:p>
            <a:pPr algn="l" marL="548502" indent="-274251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Relacionamento próximo com clientes.</a:t>
            </a:r>
          </a:p>
          <a:p>
            <a:pPr algn="ctr" marL="0" indent="0" lvl="0">
              <a:lnSpc>
                <a:spcPts val="355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694948" y="544491"/>
            <a:ext cx="10898105" cy="177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Análise SWOT da Empresa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04309" y="3909064"/>
            <a:ext cx="6802219" cy="222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b="true" sz="2540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Fraquezas (Weaknesses)</a:t>
            </a:r>
          </a:p>
          <a:p>
            <a:pPr algn="l" marL="548502" indent="-274251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Processos 100% manuais;</a:t>
            </a:r>
          </a:p>
          <a:p>
            <a:pPr algn="l" marL="548502" indent="-274251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Risco de perda de dados (sem backup).</a:t>
            </a:r>
          </a:p>
          <a:p>
            <a:pPr algn="ctr" marL="0" indent="0" lvl="0">
              <a:lnSpc>
                <a:spcPts val="355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02090" y="6810710"/>
            <a:ext cx="6802219" cy="177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b="true" sz="2540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Oportunidades (Opportunities)</a:t>
            </a:r>
          </a:p>
          <a:p>
            <a:pPr algn="l" marL="548502" indent="-274251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Digitalização crescente do setor;</a:t>
            </a:r>
          </a:p>
          <a:p>
            <a:pPr algn="l" marL="548502" indent="-274251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So</a:t>
            </a: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luções acessíveis de automação.</a:t>
            </a:r>
          </a:p>
          <a:p>
            <a:pPr algn="ctr" marL="0" indent="0" lvl="0">
              <a:lnSpc>
                <a:spcPts val="355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594809" y="6630357"/>
            <a:ext cx="6802219" cy="266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b="true" sz="2540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Ameaças (Threats)</a:t>
            </a:r>
          </a:p>
          <a:p>
            <a:pPr algn="l" marL="548502" indent="-274251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Concorrência com plataformas digitais;</a:t>
            </a:r>
          </a:p>
          <a:p>
            <a:pPr algn="l" marL="548502" indent="-274251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Fa</a:t>
            </a:r>
            <a:r>
              <a:rPr lang="en-US" sz="254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lta de conhecimento técnico para implantar melhorias.</a:t>
            </a:r>
          </a:p>
          <a:p>
            <a:pPr algn="ctr" marL="0" indent="0" lvl="0">
              <a:lnSpc>
                <a:spcPts val="355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7234" y="8437807"/>
            <a:ext cx="5419649" cy="4701546"/>
          </a:xfrm>
          <a:custGeom>
            <a:avLst/>
            <a:gdLst/>
            <a:ahLst/>
            <a:cxnLst/>
            <a:rect r="r" b="b" t="t" l="l"/>
            <a:pathLst>
              <a:path h="4701546" w="5419649">
                <a:moveTo>
                  <a:pt x="0" y="0"/>
                </a:moveTo>
                <a:lnTo>
                  <a:pt x="5419649" y="0"/>
                </a:lnTo>
                <a:lnTo>
                  <a:pt x="5419649" y="4701546"/>
                </a:lnTo>
                <a:lnTo>
                  <a:pt x="0" y="470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94948" y="1533628"/>
            <a:ext cx="10898105" cy="177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Coleta e Fontes de Informação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44713" y="3308930"/>
            <a:ext cx="14232895" cy="4427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Fontes: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Entrevistas com a proprietária;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Análise dos contratos;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Normas (LGPD, ISO).</a:t>
            </a:r>
          </a:p>
          <a:p>
            <a:pPr algn="l" marL="0" indent="0" lvl="0">
              <a:lnSpc>
                <a:spcPts val="5880"/>
              </a:lnSpc>
            </a:pPr>
          </a:p>
          <a:p>
            <a:pPr algn="ctr" marL="0" indent="0" lvl="0">
              <a:lnSpc>
                <a:spcPts val="588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474620" y="0"/>
            <a:ext cx="8746597" cy="12002192"/>
          </a:xfrm>
          <a:custGeom>
            <a:avLst/>
            <a:gdLst/>
            <a:ahLst/>
            <a:cxnLst/>
            <a:rect r="r" b="b" t="t" l="l"/>
            <a:pathLst>
              <a:path h="12002192" w="8746597">
                <a:moveTo>
                  <a:pt x="0" y="0"/>
                </a:moveTo>
                <a:lnTo>
                  <a:pt x="8746597" y="0"/>
                </a:lnTo>
                <a:lnTo>
                  <a:pt x="8746597" y="12002192"/>
                </a:lnTo>
                <a:lnTo>
                  <a:pt x="0" y="12002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44713" y="6839519"/>
            <a:ext cx="14232895" cy="145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Método: </a:t>
            </a:r>
          </a:p>
          <a:p>
            <a:pPr algn="l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Levantamento + validação.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36070" y="3059659"/>
            <a:ext cx="13380426" cy="4427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Tecnologias:</a:t>
            </a:r>
          </a:p>
          <a:p>
            <a:pPr algn="ctr">
              <a:lnSpc>
                <a:spcPts val="5880"/>
              </a:lnSpc>
            </a:pP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React;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Electron;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Superbase.</a:t>
            </a:r>
          </a:p>
          <a:p>
            <a:pPr algn="ctr" marL="0" indent="0" lvl="0">
              <a:lnSpc>
                <a:spcPts val="5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694948" y="1345153"/>
            <a:ext cx="12139266" cy="177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Solução Tecnológica Proposta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834213" y="0"/>
            <a:ext cx="12626332" cy="10937560"/>
          </a:xfrm>
          <a:custGeom>
            <a:avLst/>
            <a:gdLst/>
            <a:ahLst/>
            <a:cxnLst/>
            <a:rect r="r" b="b" t="t" l="l"/>
            <a:pathLst>
              <a:path h="10937560" w="12626332">
                <a:moveTo>
                  <a:pt x="0" y="0"/>
                </a:moveTo>
                <a:lnTo>
                  <a:pt x="12626332" y="0"/>
                </a:lnTo>
                <a:lnTo>
                  <a:pt x="12626332" y="10937560"/>
                </a:lnTo>
                <a:lnTo>
                  <a:pt x="0" y="10937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979846">
            <a:off x="-1979052" y="-832283"/>
            <a:ext cx="5419649" cy="4701546"/>
          </a:xfrm>
          <a:custGeom>
            <a:avLst/>
            <a:gdLst/>
            <a:ahLst/>
            <a:cxnLst/>
            <a:rect r="r" b="b" t="t" l="l"/>
            <a:pathLst>
              <a:path h="4701546" w="5419649">
                <a:moveTo>
                  <a:pt x="0" y="0"/>
                </a:moveTo>
                <a:lnTo>
                  <a:pt x="5419650" y="0"/>
                </a:lnTo>
                <a:lnTo>
                  <a:pt x="5419650" y="4701546"/>
                </a:lnTo>
                <a:lnTo>
                  <a:pt x="0" y="470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94987" y="6523890"/>
            <a:ext cx="13531035" cy="438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Autenticação;                               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Cadastro;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eração de PDF;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Dashboards.</a:t>
            </a:r>
          </a:p>
          <a:p>
            <a:pPr algn="ctr" marL="0" indent="0" lvl="0">
              <a:lnSpc>
                <a:spcPts val="548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11546" y="-1413053"/>
            <a:ext cx="8746597" cy="12002192"/>
          </a:xfrm>
          <a:custGeom>
            <a:avLst/>
            <a:gdLst/>
            <a:ahLst/>
            <a:cxnLst/>
            <a:rect r="r" b="b" t="t" l="l"/>
            <a:pathLst>
              <a:path h="12002192" w="8746597">
                <a:moveTo>
                  <a:pt x="0" y="0"/>
                </a:moveTo>
                <a:lnTo>
                  <a:pt x="8746598" y="0"/>
                </a:lnTo>
                <a:lnTo>
                  <a:pt x="8746598" y="12002191"/>
                </a:lnTo>
                <a:lnTo>
                  <a:pt x="0" y="12002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63976" y="3266234"/>
            <a:ext cx="3865823" cy="5777138"/>
          </a:xfrm>
          <a:custGeom>
            <a:avLst/>
            <a:gdLst/>
            <a:ahLst/>
            <a:cxnLst/>
            <a:rect r="r" b="b" t="t" l="l"/>
            <a:pathLst>
              <a:path h="5777138" w="3865823">
                <a:moveTo>
                  <a:pt x="0" y="0"/>
                </a:moveTo>
                <a:lnTo>
                  <a:pt x="3865823" y="0"/>
                </a:lnTo>
                <a:lnTo>
                  <a:pt x="3865823" y="5777137"/>
                </a:lnTo>
                <a:lnTo>
                  <a:pt x="0" y="57771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07466" y="3093242"/>
            <a:ext cx="7851834" cy="5281427"/>
          </a:xfrm>
          <a:custGeom>
            <a:avLst/>
            <a:gdLst/>
            <a:ahLst/>
            <a:cxnLst/>
            <a:rect r="r" b="b" t="t" l="l"/>
            <a:pathLst>
              <a:path h="5281427" w="7851834">
                <a:moveTo>
                  <a:pt x="0" y="0"/>
                </a:moveTo>
                <a:lnTo>
                  <a:pt x="7851834" y="0"/>
                </a:lnTo>
                <a:lnTo>
                  <a:pt x="7851834" y="5281427"/>
                </a:lnTo>
                <a:lnTo>
                  <a:pt x="0" y="52814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66" b="-1212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92110" y="875733"/>
            <a:ext cx="10898105" cy="91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Telas e Banco de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63976" y="2228480"/>
            <a:ext cx="2128933" cy="712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50532" y="2228480"/>
            <a:ext cx="6713784" cy="712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Gestão de Contratos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11546" y="-1413053"/>
            <a:ext cx="8746597" cy="12002192"/>
          </a:xfrm>
          <a:custGeom>
            <a:avLst/>
            <a:gdLst/>
            <a:ahLst/>
            <a:cxnLst/>
            <a:rect r="r" b="b" t="t" l="l"/>
            <a:pathLst>
              <a:path h="12002192" w="8746597">
                <a:moveTo>
                  <a:pt x="0" y="0"/>
                </a:moveTo>
                <a:lnTo>
                  <a:pt x="8746598" y="0"/>
                </a:lnTo>
                <a:lnTo>
                  <a:pt x="8746598" y="12002191"/>
                </a:lnTo>
                <a:lnTo>
                  <a:pt x="0" y="12002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34251" y="2121252"/>
            <a:ext cx="10304443" cy="7988898"/>
          </a:xfrm>
          <a:custGeom>
            <a:avLst/>
            <a:gdLst/>
            <a:ahLst/>
            <a:cxnLst/>
            <a:rect r="r" b="b" t="t" l="l"/>
            <a:pathLst>
              <a:path h="7988898" w="10304443">
                <a:moveTo>
                  <a:pt x="0" y="0"/>
                </a:moveTo>
                <a:lnTo>
                  <a:pt x="10304444" y="0"/>
                </a:lnTo>
                <a:lnTo>
                  <a:pt x="10304444" y="7988898"/>
                </a:lnTo>
                <a:lnTo>
                  <a:pt x="0" y="7988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37" r="-1862" b="-33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2110" y="875733"/>
            <a:ext cx="10898105" cy="91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b="true" sz="7310" spc="-402">
                <a:solidFill>
                  <a:srgbClr val="0471C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Telas e Banco de Dados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47286" y="2045052"/>
            <a:ext cx="368696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471C1"/>
                </a:solidFill>
                <a:latin typeface="Montserrat"/>
                <a:ea typeface="Montserrat"/>
                <a:cs typeface="Montserrat"/>
                <a:sym typeface="Montserrat"/>
              </a:rPr>
              <a:t>Modelo 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DAGqeQkbRLg</dc:identifier>
  <dcterms:modified xsi:type="dcterms:W3CDTF">2011-08-01T06:04:30Z</dcterms:modified>
  <cp:revision>1</cp:revision>
  <dc:title>Apresentação TCC</dc:title>
</cp:coreProperties>
</file>