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Brygada 1918" panose="020B0604020202020204" charset="0"/>
      <p:regular r:id="rId9"/>
    </p:embeddedFont>
    <p:embeddedFont>
      <p:font typeface="Brygada 1918 Semi Bold" panose="020B0604020202020204" charset="0"/>
      <p:regular r:id="rId10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348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C06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EBD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6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C06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EBD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6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C06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EBD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6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C06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EBD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6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C06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EBD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6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C06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EBD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6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1" y="1838206"/>
            <a:ext cx="7556421" cy="14175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51"/>
              </a:lnSpc>
            </a:pPr>
            <a:r>
              <a:rPr lang="en-US" sz="4451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Gestão de Obras para soluções fotovoltaicas</a:t>
            </a:r>
            <a:endParaRPr lang="en-US" sz="4451" dirty="0"/>
          </a:p>
        </p:txBody>
      </p:sp>
      <p:sp>
        <p:nvSpPr>
          <p:cNvPr id="4" name="Text 1"/>
          <p:cNvSpPr/>
          <p:nvPr/>
        </p:nvSpPr>
        <p:spPr>
          <a:xfrm>
            <a:off x="793791" y="3595925"/>
            <a:ext cx="7556421" cy="14516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1"/>
              </a:lnSpc>
            </a:pPr>
            <a:r>
              <a:rPr lang="en-US" sz="1751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Esta apresentação detalha nossa jornada para otimizar a gestão de obras de uma empresa de energia solar. Abordaremos os desafios, as soluções propostas e os benefícios gerados, com foco na aplicabilidade prática e nos resultados para o negócio.</a:t>
            </a:r>
            <a:endParaRPr lang="en-US" sz="1751" dirty="0"/>
          </a:p>
        </p:txBody>
      </p:sp>
      <p:sp>
        <p:nvSpPr>
          <p:cNvPr id="5" name="Text 2"/>
          <p:cNvSpPr/>
          <p:nvPr/>
        </p:nvSpPr>
        <p:spPr>
          <a:xfrm>
            <a:off x="793791" y="530268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1"/>
              </a:lnSpc>
            </a:pPr>
            <a:r>
              <a:rPr lang="en-US" sz="1751" b="1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Grupo 3:</a:t>
            </a:r>
          </a:p>
          <a:p>
            <a:pPr>
              <a:lnSpc>
                <a:spcPts val="2851"/>
              </a:lnSpc>
            </a:pPr>
            <a:r>
              <a:rPr lang="en-US" sz="1751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Isabela Bersan</a:t>
            </a:r>
          </a:p>
          <a:p>
            <a:pPr>
              <a:lnSpc>
                <a:spcPts val="2851"/>
              </a:lnSpc>
            </a:pPr>
            <a:r>
              <a:rPr lang="en-US" sz="1751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Renan Rodrigues</a:t>
            </a:r>
            <a:endParaRPr lang="en-US" sz="175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1" y="1899405"/>
            <a:ext cx="1063597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1"/>
              </a:lnSpc>
            </a:pPr>
            <a:r>
              <a:rPr lang="en-US" sz="4451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Diagnóstico e Planejamento Estratégico</a:t>
            </a:r>
            <a:endParaRPr lang="en-US" sz="4451" dirty="0"/>
          </a:p>
        </p:txBody>
      </p:sp>
      <p:sp>
        <p:nvSpPr>
          <p:cNvPr id="3" name="Text 1"/>
          <p:cNvSpPr/>
          <p:nvPr/>
        </p:nvSpPr>
        <p:spPr>
          <a:xfrm>
            <a:off x="793791" y="3175159"/>
            <a:ext cx="2835235" cy="3543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1"/>
              </a:lnSpc>
            </a:pPr>
            <a:r>
              <a:rPr lang="en-US" sz="220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Empresa Parceira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1" y="37563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891" indent="-342891">
              <a:lnSpc>
                <a:spcPts val="2851"/>
              </a:lnSpc>
              <a:buSzPct val="100000"/>
              <a:buChar char="•"/>
            </a:pPr>
            <a:r>
              <a:rPr lang="en-US" sz="1751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Instalação e manutenção de sistemas fotovoltaicos</a:t>
            </a:r>
            <a:endParaRPr lang="en-US" sz="1751" dirty="0"/>
          </a:p>
        </p:txBody>
      </p:sp>
      <p:sp>
        <p:nvSpPr>
          <p:cNvPr id="5" name="Text 3"/>
          <p:cNvSpPr/>
          <p:nvPr/>
        </p:nvSpPr>
        <p:spPr>
          <a:xfrm>
            <a:off x="793791" y="419850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891" indent="-342891">
              <a:lnSpc>
                <a:spcPts val="2851"/>
              </a:lnSpc>
              <a:buSzPct val="100000"/>
              <a:buChar char="•"/>
            </a:pPr>
            <a:r>
              <a:rPr lang="en-US" sz="1751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Operação nacional, foco no Sudeste</a:t>
            </a:r>
            <a:endParaRPr lang="en-US" sz="1751" dirty="0"/>
          </a:p>
        </p:txBody>
      </p:sp>
      <p:sp>
        <p:nvSpPr>
          <p:cNvPr id="6" name="Text 4"/>
          <p:cNvSpPr/>
          <p:nvPr/>
        </p:nvSpPr>
        <p:spPr>
          <a:xfrm>
            <a:off x="793791" y="4640700"/>
            <a:ext cx="602714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891" indent="-342891">
              <a:lnSpc>
                <a:spcPts val="2851"/>
              </a:lnSpc>
              <a:buSzPct val="100000"/>
              <a:buChar char="•"/>
            </a:pPr>
            <a:r>
              <a:rPr lang="en-US" sz="1751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Empresa de pequeno porte em processo de crescimento.</a:t>
            </a:r>
            <a:endParaRPr lang="en-US" sz="1751" dirty="0"/>
          </a:p>
        </p:txBody>
      </p:sp>
      <p:sp>
        <p:nvSpPr>
          <p:cNvPr id="7" name="Text 5"/>
          <p:cNvSpPr/>
          <p:nvPr/>
        </p:nvSpPr>
        <p:spPr>
          <a:xfrm>
            <a:off x="793791" y="544580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891" indent="-342891">
              <a:lnSpc>
                <a:spcPts val="2851"/>
              </a:lnSpc>
              <a:buSzPct val="100000"/>
              <a:buChar char="•"/>
            </a:pPr>
            <a:r>
              <a:rPr lang="en-US" sz="1751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Gestão manual via planilhas</a:t>
            </a:r>
            <a:endParaRPr lang="en-US" sz="1751" dirty="0"/>
          </a:p>
        </p:txBody>
      </p:sp>
      <p:sp>
        <p:nvSpPr>
          <p:cNvPr id="8" name="Text 6"/>
          <p:cNvSpPr/>
          <p:nvPr/>
        </p:nvSpPr>
        <p:spPr>
          <a:xfrm>
            <a:off x="793791" y="588799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891" indent="-342891">
              <a:lnSpc>
                <a:spcPts val="2851"/>
              </a:lnSpc>
              <a:buSzPct val="100000"/>
              <a:buChar char="•"/>
            </a:pPr>
            <a:r>
              <a:rPr lang="en-US" sz="1751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Base de dados não estruturada</a:t>
            </a:r>
            <a:endParaRPr lang="en-US" sz="1751" dirty="0"/>
          </a:p>
        </p:txBody>
      </p:sp>
      <p:sp>
        <p:nvSpPr>
          <p:cNvPr id="9" name="Text 7"/>
          <p:cNvSpPr/>
          <p:nvPr/>
        </p:nvSpPr>
        <p:spPr>
          <a:xfrm>
            <a:off x="7599521" y="3175159"/>
            <a:ext cx="2835235" cy="3543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1"/>
              </a:lnSpc>
            </a:pPr>
            <a:r>
              <a:rPr lang="en-US" sz="220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Plano de IC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599522" y="37563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891" indent="-342891">
              <a:lnSpc>
                <a:spcPts val="2851"/>
              </a:lnSpc>
              <a:buSzPct val="100000"/>
              <a:buChar char="•"/>
            </a:pPr>
            <a:r>
              <a:rPr lang="en-US" sz="1751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Otimização da gestão de projetos</a:t>
            </a:r>
            <a:endParaRPr lang="en-US" sz="1751" dirty="0"/>
          </a:p>
        </p:txBody>
      </p:sp>
      <p:sp>
        <p:nvSpPr>
          <p:cNvPr id="11" name="Text 9"/>
          <p:cNvSpPr/>
          <p:nvPr/>
        </p:nvSpPr>
        <p:spPr>
          <a:xfrm>
            <a:off x="7599522" y="4198502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891" indent="-342891">
              <a:lnSpc>
                <a:spcPts val="2851"/>
              </a:lnSpc>
              <a:buSzPct val="100000"/>
              <a:buChar char="•"/>
            </a:pPr>
            <a:r>
              <a:rPr lang="en-US" sz="1751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KIQs focadas em priorização de obras e disponibilidade de equipe</a:t>
            </a:r>
            <a:endParaRPr lang="en-US" sz="1751" dirty="0"/>
          </a:p>
        </p:txBody>
      </p:sp>
      <p:sp>
        <p:nvSpPr>
          <p:cNvPr id="12" name="Text 10"/>
          <p:cNvSpPr/>
          <p:nvPr/>
        </p:nvSpPr>
        <p:spPr>
          <a:xfrm>
            <a:off x="7599522" y="500360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891" indent="-342891">
              <a:lnSpc>
                <a:spcPts val="2851"/>
              </a:lnSpc>
              <a:buSzPct val="100000"/>
              <a:buChar char="•"/>
            </a:pPr>
            <a:r>
              <a:rPr lang="en-US" sz="1751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Melhorias tecnológicas para agilidade no processo.</a:t>
            </a:r>
            <a:endParaRPr lang="en-US" sz="1751" dirty="0"/>
          </a:p>
        </p:txBody>
      </p:sp>
      <p:sp>
        <p:nvSpPr>
          <p:cNvPr id="13" name="Text 11"/>
          <p:cNvSpPr/>
          <p:nvPr/>
        </p:nvSpPr>
        <p:spPr>
          <a:xfrm>
            <a:off x="7599522" y="544580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891" indent="-342891">
              <a:lnSpc>
                <a:spcPts val="2851"/>
              </a:lnSpc>
              <a:buSzPct val="100000"/>
              <a:buChar char="•"/>
            </a:pPr>
            <a:r>
              <a:rPr lang="en-US" sz="1751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Geração de dados estruturados para tomada de decisão.</a:t>
            </a:r>
            <a:endParaRPr lang="en-US" sz="1751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9B2AC64A-1695-AEA7-735C-5C15B0324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3141" y="7724705"/>
            <a:ext cx="1952898" cy="5048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1" y="681634"/>
            <a:ext cx="7556421" cy="14175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51"/>
              </a:lnSpc>
            </a:pPr>
            <a:r>
              <a:rPr lang="en-US" sz="4451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Desenvolvimento da Solução Integrada</a:t>
            </a:r>
            <a:endParaRPr lang="en-US" sz="4451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2439352"/>
            <a:ext cx="1134071" cy="255424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641073" y="2666167"/>
            <a:ext cx="3094435" cy="3543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1"/>
              </a:lnSpc>
            </a:pPr>
            <a:r>
              <a:rPr lang="en-US" sz="220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Sistema de Informação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641075" y="3156586"/>
            <a:ext cx="619553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891" indent="-342891">
              <a:lnSpc>
                <a:spcPts val="2851"/>
              </a:lnSpc>
              <a:buSzPct val="100000"/>
              <a:buChar char="•"/>
            </a:pPr>
            <a:r>
              <a:rPr lang="en-US" sz="1751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Ferramentas No Code/Low Code (Forms, Planner, Power Automate)</a:t>
            </a:r>
            <a:endParaRPr lang="en-US" sz="1751" dirty="0"/>
          </a:p>
        </p:txBody>
      </p:sp>
      <p:sp>
        <p:nvSpPr>
          <p:cNvPr id="7" name="Text 3"/>
          <p:cNvSpPr/>
          <p:nvPr/>
        </p:nvSpPr>
        <p:spPr>
          <a:xfrm>
            <a:off x="7641075" y="3961687"/>
            <a:ext cx="61955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891" indent="-342891">
              <a:lnSpc>
                <a:spcPts val="2851"/>
              </a:lnSpc>
              <a:buSzPct val="100000"/>
              <a:buChar char="•"/>
            </a:pPr>
            <a:r>
              <a:rPr lang="en-US" sz="1751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Entrada de dados estruturados.</a:t>
            </a:r>
            <a:endParaRPr lang="en-US" sz="1751" dirty="0"/>
          </a:p>
        </p:txBody>
      </p:sp>
      <p:sp>
        <p:nvSpPr>
          <p:cNvPr id="8" name="Text 4"/>
          <p:cNvSpPr/>
          <p:nvPr/>
        </p:nvSpPr>
        <p:spPr>
          <a:xfrm>
            <a:off x="7641075" y="4403886"/>
            <a:ext cx="61955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891" indent="-342891">
              <a:lnSpc>
                <a:spcPts val="2851"/>
              </a:lnSpc>
              <a:buSzPct val="100000"/>
              <a:buChar char="•"/>
            </a:pPr>
            <a:r>
              <a:rPr lang="en-US" sz="1751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Integração entre as ferramentas do mesmo ecosistema.</a:t>
            </a:r>
            <a:endParaRPr lang="en-US" sz="1751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4993600"/>
            <a:ext cx="1134071" cy="255424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641076" y="5220413"/>
            <a:ext cx="2858929" cy="3543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1"/>
              </a:lnSpc>
            </a:pPr>
            <a:r>
              <a:rPr lang="en-US" sz="220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Business Intelligence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7641075" y="5710834"/>
            <a:ext cx="61955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891" indent="-342891">
              <a:lnSpc>
                <a:spcPts val="2851"/>
              </a:lnSpc>
              <a:buSzPct val="100000"/>
              <a:buChar char="•"/>
            </a:pPr>
            <a:r>
              <a:rPr lang="en-US" sz="1751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Armazenamento de dados em repositório. (SharePoint)</a:t>
            </a:r>
            <a:endParaRPr lang="en-US" sz="1751" dirty="0"/>
          </a:p>
        </p:txBody>
      </p:sp>
      <p:sp>
        <p:nvSpPr>
          <p:cNvPr id="12" name="Text 7"/>
          <p:cNvSpPr/>
          <p:nvPr/>
        </p:nvSpPr>
        <p:spPr>
          <a:xfrm>
            <a:off x="7641075" y="6153033"/>
            <a:ext cx="61955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891" indent="-342891">
              <a:lnSpc>
                <a:spcPts val="2851"/>
              </a:lnSpc>
              <a:buSzPct val="100000"/>
              <a:buChar char="•"/>
            </a:pPr>
            <a:r>
              <a:rPr lang="en-US" sz="1751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Dashboard em Power BI</a:t>
            </a:r>
            <a:endParaRPr lang="en-US" sz="1751" dirty="0"/>
          </a:p>
        </p:txBody>
      </p:sp>
      <p:sp>
        <p:nvSpPr>
          <p:cNvPr id="13" name="Text 8"/>
          <p:cNvSpPr/>
          <p:nvPr/>
        </p:nvSpPr>
        <p:spPr>
          <a:xfrm>
            <a:off x="7641075" y="6595230"/>
            <a:ext cx="619553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891" indent="-342891">
              <a:lnSpc>
                <a:spcPts val="2851"/>
              </a:lnSpc>
              <a:buSzPct val="100000"/>
              <a:buChar char="•"/>
            </a:pPr>
            <a:r>
              <a:rPr lang="en-US" sz="1751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Principais KPIs: Volume de demandas, controle de prazos, status das obras.</a:t>
            </a:r>
            <a:endParaRPr lang="en-US" sz="1751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949E8C96-F9CB-9E1D-10AF-31AA687F59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77502" y="7724705"/>
            <a:ext cx="1952898" cy="5048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1" y="2215397"/>
            <a:ext cx="622208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1"/>
              </a:lnSpc>
            </a:pPr>
            <a:r>
              <a:rPr lang="en-US" sz="4451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Nossa Solução em Ação</a:t>
            </a:r>
            <a:endParaRPr lang="en-US" sz="4451" dirty="0"/>
          </a:p>
        </p:txBody>
      </p:sp>
      <p:sp>
        <p:nvSpPr>
          <p:cNvPr id="4" name="Text 1"/>
          <p:cNvSpPr/>
          <p:nvPr/>
        </p:nvSpPr>
        <p:spPr>
          <a:xfrm>
            <a:off x="793791" y="326433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1"/>
              </a:lnSpc>
            </a:pPr>
            <a:r>
              <a:rPr lang="en-US" sz="1751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Veja como a nova gestão de obras fotovoltaicas funciona na prática.</a:t>
            </a:r>
            <a:endParaRPr lang="en-US" sz="1751" dirty="0"/>
          </a:p>
        </p:txBody>
      </p:sp>
      <p:sp>
        <p:nvSpPr>
          <p:cNvPr id="5" name="Text 2"/>
          <p:cNvSpPr/>
          <p:nvPr/>
        </p:nvSpPr>
        <p:spPr>
          <a:xfrm>
            <a:off x="793791" y="388239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891" indent="-342891">
              <a:lnSpc>
                <a:spcPts val="2851"/>
              </a:lnSpc>
              <a:buSzPct val="100000"/>
              <a:buChar char="•"/>
            </a:pPr>
            <a:r>
              <a:rPr lang="en-US" sz="1751" b="1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Forms</a:t>
            </a:r>
            <a:endParaRPr lang="en-US" sz="1751" b="1" dirty="0"/>
          </a:p>
        </p:txBody>
      </p:sp>
      <p:sp>
        <p:nvSpPr>
          <p:cNvPr id="6" name="Text 3"/>
          <p:cNvSpPr/>
          <p:nvPr/>
        </p:nvSpPr>
        <p:spPr>
          <a:xfrm>
            <a:off x="793791" y="432459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891" indent="-342891">
              <a:lnSpc>
                <a:spcPts val="2851"/>
              </a:lnSpc>
              <a:buSzPct val="100000"/>
              <a:buChar char="•"/>
            </a:pPr>
            <a:r>
              <a:rPr lang="en-US" sz="1751" b="1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Planner</a:t>
            </a:r>
            <a:endParaRPr lang="en-US" sz="1751" b="1" dirty="0"/>
          </a:p>
        </p:txBody>
      </p:sp>
      <p:sp>
        <p:nvSpPr>
          <p:cNvPr id="7" name="Text 4"/>
          <p:cNvSpPr/>
          <p:nvPr/>
        </p:nvSpPr>
        <p:spPr>
          <a:xfrm>
            <a:off x="793791" y="476678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891" indent="-342891">
              <a:lnSpc>
                <a:spcPts val="2851"/>
              </a:lnSpc>
              <a:buSzPct val="100000"/>
              <a:buChar char="•"/>
            </a:pPr>
            <a:r>
              <a:rPr lang="en-US" sz="1751" b="1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Power Automate</a:t>
            </a:r>
            <a:endParaRPr lang="en-US" sz="1751" b="1" dirty="0"/>
          </a:p>
        </p:txBody>
      </p:sp>
      <p:sp>
        <p:nvSpPr>
          <p:cNvPr id="8" name="Text 5"/>
          <p:cNvSpPr/>
          <p:nvPr/>
        </p:nvSpPr>
        <p:spPr>
          <a:xfrm>
            <a:off x="793791" y="520898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891" indent="-342891">
              <a:lnSpc>
                <a:spcPts val="2851"/>
              </a:lnSpc>
              <a:buSzPct val="100000"/>
              <a:buChar char="•"/>
            </a:pPr>
            <a:r>
              <a:rPr lang="en-US" sz="1751" b="1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SharePoint</a:t>
            </a:r>
            <a:endParaRPr lang="en-US" sz="1751" b="1" dirty="0"/>
          </a:p>
        </p:txBody>
      </p:sp>
      <p:sp>
        <p:nvSpPr>
          <p:cNvPr id="9" name="Text 6"/>
          <p:cNvSpPr/>
          <p:nvPr/>
        </p:nvSpPr>
        <p:spPr>
          <a:xfrm>
            <a:off x="793791" y="565118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891" indent="-342891">
              <a:lnSpc>
                <a:spcPts val="2851"/>
              </a:lnSpc>
              <a:buSzPct val="100000"/>
              <a:buChar char="•"/>
            </a:pPr>
            <a:r>
              <a:rPr lang="en-US" sz="1751" b="1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Power BI</a:t>
            </a:r>
            <a:endParaRPr lang="en-US" sz="1751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80099" y="614365"/>
            <a:ext cx="7583805" cy="13930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451"/>
              </a:lnSpc>
            </a:pPr>
            <a:r>
              <a:rPr lang="en-US" sz="4351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Governança e Continuidade de TI</a:t>
            </a:r>
            <a:endParaRPr lang="en-US" sz="4351" dirty="0"/>
          </a:p>
        </p:txBody>
      </p:sp>
      <p:sp>
        <p:nvSpPr>
          <p:cNvPr id="4" name="Shape 1"/>
          <p:cNvSpPr/>
          <p:nvPr/>
        </p:nvSpPr>
        <p:spPr>
          <a:xfrm>
            <a:off x="780099" y="2341722"/>
            <a:ext cx="3680460" cy="2881908"/>
          </a:xfrm>
          <a:prstGeom prst="roundRect">
            <a:avLst>
              <a:gd name="adj" fmla="val 11602"/>
            </a:avLst>
          </a:prstGeom>
          <a:solidFill>
            <a:srgbClr val="626C3B"/>
          </a:solidFill>
          <a:ln w="7620">
            <a:solidFill>
              <a:srgbClr val="7B8554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5" name="Text 2"/>
          <p:cNvSpPr/>
          <p:nvPr/>
        </p:nvSpPr>
        <p:spPr>
          <a:xfrm>
            <a:off x="1010604" y="2572225"/>
            <a:ext cx="2786301" cy="3482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00"/>
              </a:lnSpc>
            </a:pPr>
            <a:r>
              <a:rPr lang="en-US" sz="2151" dirty="0">
                <a:solidFill>
                  <a:srgbClr val="FFFFFF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Diretrizes Futuras</a:t>
            </a:r>
            <a:endParaRPr lang="en-US" sz="2151" dirty="0"/>
          </a:p>
        </p:txBody>
      </p:sp>
      <p:sp>
        <p:nvSpPr>
          <p:cNvPr id="6" name="Text 3"/>
          <p:cNvSpPr/>
          <p:nvPr/>
        </p:nvSpPr>
        <p:spPr>
          <a:xfrm>
            <a:off x="1010603" y="3054191"/>
            <a:ext cx="3219451" cy="5787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891" indent="-342891">
              <a:lnSpc>
                <a:spcPts val="2800"/>
              </a:lnSpc>
              <a:buSzPct val="100000"/>
              <a:buChar char="•"/>
            </a:pPr>
            <a:r>
              <a:rPr lang="en-US" sz="1751" dirty="0">
                <a:solidFill>
                  <a:srgbClr val="FFFFFF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Manter </a:t>
            </a:r>
            <a:r>
              <a:rPr lang="en-US" sz="1751" dirty="0" err="1">
                <a:solidFill>
                  <a:srgbClr val="FFFFFF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modelo</a:t>
            </a:r>
            <a:r>
              <a:rPr lang="en-US" sz="1751" dirty="0">
                <a:solidFill>
                  <a:srgbClr val="FFFFFF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  </a:t>
            </a:r>
            <a:r>
              <a:rPr lang="en-US" sz="1751" dirty="0" err="1">
                <a:solidFill>
                  <a:srgbClr val="FFFFFF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estruturado</a:t>
            </a:r>
            <a:endParaRPr lang="en-US" sz="1751" dirty="0"/>
          </a:p>
        </p:txBody>
      </p:sp>
      <p:sp>
        <p:nvSpPr>
          <p:cNvPr id="7" name="Text 4"/>
          <p:cNvSpPr/>
          <p:nvPr/>
        </p:nvSpPr>
        <p:spPr>
          <a:xfrm>
            <a:off x="1010603" y="3845363"/>
            <a:ext cx="3219451" cy="356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891" indent="-342891">
              <a:lnSpc>
                <a:spcPts val="2800"/>
              </a:lnSpc>
              <a:buSzPct val="100000"/>
              <a:buChar char="•"/>
            </a:pPr>
            <a:r>
              <a:rPr lang="en-US" sz="1751" dirty="0">
                <a:solidFill>
                  <a:srgbClr val="FFFFFF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Garantir dados e insights</a:t>
            </a:r>
            <a:endParaRPr lang="en-US" sz="1751" dirty="0"/>
          </a:p>
        </p:txBody>
      </p:sp>
      <p:sp>
        <p:nvSpPr>
          <p:cNvPr id="8" name="Text 5"/>
          <p:cNvSpPr/>
          <p:nvPr/>
        </p:nvSpPr>
        <p:spPr>
          <a:xfrm>
            <a:off x="1010603" y="4279940"/>
            <a:ext cx="3219451" cy="7131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891" indent="-342891">
              <a:lnSpc>
                <a:spcPts val="2800"/>
              </a:lnSpc>
              <a:buSzPct val="100000"/>
              <a:buChar char="•"/>
            </a:pPr>
            <a:r>
              <a:rPr lang="en-US" sz="1751" dirty="0">
                <a:solidFill>
                  <a:srgbClr val="FFFFFF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Criação de novas visões no Dashboard</a:t>
            </a:r>
            <a:endParaRPr lang="en-US" sz="1751" dirty="0"/>
          </a:p>
        </p:txBody>
      </p:sp>
      <p:sp>
        <p:nvSpPr>
          <p:cNvPr id="9" name="Shape 6"/>
          <p:cNvSpPr/>
          <p:nvPr/>
        </p:nvSpPr>
        <p:spPr>
          <a:xfrm>
            <a:off x="4683443" y="2341722"/>
            <a:ext cx="3680460" cy="2881908"/>
          </a:xfrm>
          <a:prstGeom prst="roundRect">
            <a:avLst>
              <a:gd name="adj" fmla="val 11602"/>
            </a:avLst>
          </a:prstGeom>
          <a:solidFill>
            <a:srgbClr val="83792E"/>
          </a:solidFill>
          <a:ln w="7620">
            <a:solidFill>
              <a:srgbClr val="9C9247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0" name="Text 7"/>
          <p:cNvSpPr/>
          <p:nvPr/>
        </p:nvSpPr>
        <p:spPr>
          <a:xfrm>
            <a:off x="4913949" y="2572225"/>
            <a:ext cx="2818924" cy="3482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00"/>
              </a:lnSpc>
            </a:pPr>
            <a:r>
              <a:rPr lang="en-US" sz="2151" dirty="0">
                <a:solidFill>
                  <a:srgbClr val="FFFFFF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Segurança e Controle</a:t>
            </a:r>
            <a:endParaRPr lang="en-US" sz="2151" dirty="0"/>
          </a:p>
        </p:txBody>
      </p:sp>
      <p:sp>
        <p:nvSpPr>
          <p:cNvPr id="11" name="Text 8"/>
          <p:cNvSpPr/>
          <p:nvPr/>
        </p:nvSpPr>
        <p:spPr>
          <a:xfrm>
            <a:off x="4913948" y="3054191"/>
            <a:ext cx="3219451" cy="7131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891" indent="-342891">
              <a:lnSpc>
                <a:spcPts val="2800"/>
              </a:lnSpc>
              <a:buSzPct val="100000"/>
              <a:buChar char="•"/>
            </a:pPr>
            <a:r>
              <a:rPr lang="en-US" sz="1751" dirty="0">
                <a:solidFill>
                  <a:srgbClr val="FFFFFF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Acesso restrito à base de dados</a:t>
            </a:r>
            <a:endParaRPr lang="en-US" sz="1751" dirty="0"/>
          </a:p>
        </p:txBody>
      </p:sp>
      <p:sp>
        <p:nvSpPr>
          <p:cNvPr id="12" name="Text 9"/>
          <p:cNvSpPr/>
          <p:nvPr/>
        </p:nvSpPr>
        <p:spPr>
          <a:xfrm>
            <a:off x="4913948" y="3845363"/>
            <a:ext cx="3219451" cy="7131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891" indent="-342891">
              <a:lnSpc>
                <a:spcPts val="2800"/>
              </a:lnSpc>
              <a:buSzPct val="100000"/>
              <a:buChar char="•"/>
            </a:pPr>
            <a:r>
              <a:rPr lang="en-US" sz="1751" dirty="0">
                <a:solidFill>
                  <a:srgbClr val="FFFFFF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Anonimização de dados (LGPD, GDPR)</a:t>
            </a:r>
            <a:endParaRPr lang="en-US" sz="1751" dirty="0"/>
          </a:p>
        </p:txBody>
      </p:sp>
      <p:sp>
        <p:nvSpPr>
          <p:cNvPr id="13" name="Text 10"/>
          <p:cNvSpPr/>
          <p:nvPr/>
        </p:nvSpPr>
        <p:spPr>
          <a:xfrm>
            <a:off x="4913948" y="4636532"/>
            <a:ext cx="3219451" cy="356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891" indent="-342891">
              <a:lnSpc>
                <a:spcPts val="2800"/>
              </a:lnSpc>
              <a:buSzPct val="100000"/>
              <a:buChar char="•"/>
            </a:pPr>
            <a:r>
              <a:rPr lang="en-US" sz="1751" dirty="0">
                <a:solidFill>
                  <a:srgbClr val="FFFFFF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Auditorias contínuas</a:t>
            </a:r>
            <a:endParaRPr lang="en-US" sz="1751" dirty="0"/>
          </a:p>
        </p:txBody>
      </p:sp>
      <p:sp>
        <p:nvSpPr>
          <p:cNvPr id="14" name="Shape 11"/>
          <p:cNvSpPr/>
          <p:nvPr/>
        </p:nvSpPr>
        <p:spPr>
          <a:xfrm>
            <a:off x="780099" y="5446515"/>
            <a:ext cx="7583805" cy="2168723"/>
          </a:xfrm>
          <a:prstGeom prst="roundRect">
            <a:avLst>
              <a:gd name="adj" fmla="val 15417"/>
            </a:avLst>
          </a:prstGeom>
          <a:solidFill>
            <a:srgbClr val="E8AF3B"/>
          </a:solidFill>
          <a:ln w="7620">
            <a:solidFill>
              <a:srgbClr val="CE9521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5" name="Text 12"/>
          <p:cNvSpPr/>
          <p:nvPr/>
        </p:nvSpPr>
        <p:spPr>
          <a:xfrm>
            <a:off x="1010604" y="5677019"/>
            <a:ext cx="2786301" cy="3482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00"/>
              </a:lnSpc>
            </a:pPr>
            <a:r>
              <a:rPr lang="en-US" sz="2151" dirty="0">
                <a:solidFill>
                  <a:srgbClr val="000000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Responsabilidades</a:t>
            </a:r>
            <a:endParaRPr lang="en-US" sz="2151" dirty="0"/>
          </a:p>
        </p:txBody>
      </p:sp>
      <p:sp>
        <p:nvSpPr>
          <p:cNvPr id="16" name="Text 13"/>
          <p:cNvSpPr/>
          <p:nvPr/>
        </p:nvSpPr>
        <p:spPr>
          <a:xfrm>
            <a:off x="1010604" y="6158984"/>
            <a:ext cx="7122795" cy="356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891" indent="-342891">
              <a:lnSpc>
                <a:spcPts val="2800"/>
              </a:lnSpc>
              <a:buSzPct val="100000"/>
              <a:buChar char="•"/>
            </a:pPr>
            <a:r>
              <a:rPr lang="en-US" sz="1751" dirty="0">
                <a:solidFill>
                  <a:srgbClr val="000000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Proprietário e equipe estratégica</a:t>
            </a:r>
            <a:endParaRPr lang="en-US" sz="1751" dirty="0"/>
          </a:p>
        </p:txBody>
      </p:sp>
      <p:sp>
        <p:nvSpPr>
          <p:cNvPr id="17" name="Text 14"/>
          <p:cNvSpPr/>
          <p:nvPr/>
        </p:nvSpPr>
        <p:spPr>
          <a:xfrm>
            <a:off x="1010604" y="6593563"/>
            <a:ext cx="7122795" cy="356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891" indent="-342891">
              <a:lnSpc>
                <a:spcPts val="2800"/>
              </a:lnSpc>
              <a:buSzPct val="100000"/>
              <a:buChar char="•"/>
            </a:pPr>
            <a:r>
              <a:rPr lang="en-US" sz="1751" dirty="0">
                <a:solidFill>
                  <a:srgbClr val="000000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Uso, manutenção e monitoramento</a:t>
            </a:r>
            <a:endParaRPr lang="en-US" sz="1751" dirty="0"/>
          </a:p>
        </p:txBody>
      </p:sp>
      <p:sp>
        <p:nvSpPr>
          <p:cNvPr id="18" name="Text 15"/>
          <p:cNvSpPr/>
          <p:nvPr/>
        </p:nvSpPr>
        <p:spPr>
          <a:xfrm>
            <a:off x="1010604" y="7028140"/>
            <a:ext cx="7122795" cy="356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891" indent="-342891">
              <a:lnSpc>
                <a:spcPts val="2800"/>
              </a:lnSpc>
              <a:buSzPct val="100000"/>
              <a:buChar char="•"/>
            </a:pPr>
            <a:r>
              <a:rPr lang="en-US" sz="1751" dirty="0">
                <a:solidFill>
                  <a:srgbClr val="000000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Governança simplificada</a:t>
            </a:r>
            <a:endParaRPr lang="en-US" sz="175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51961" y="523520"/>
            <a:ext cx="6728817" cy="5942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651"/>
              </a:lnSpc>
            </a:pPr>
            <a:r>
              <a:rPr lang="en-US" sz="370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Conclusões e Próximos Passos</a:t>
            </a:r>
            <a:endParaRPr lang="en-US" sz="3700" dirty="0"/>
          </a:p>
        </p:txBody>
      </p:sp>
      <p:sp>
        <p:nvSpPr>
          <p:cNvPr id="4" name="Shape 1"/>
          <p:cNvSpPr/>
          <p:nvPr/>
        </p:nvSpPr>
        <p:spPr>
          <a:xfrm>
            <a:off x="6151959" y="1402913"/>
            <a:ext cx="427792" cy="427792"/>
          </a:xfrm>
          <a:prstGeom prst="roundRect">
            <a:avLst>
              <a:gd name="adj" fmla="val 66681"/>
            </a:avLst>
          </a:prstGeom>
          <a:solidFill>
            <a:srgbClr val="626C3B"/>
          </a:solidFill>
          <a:ln w="7620">
            <a:solidFill>
              <a:srgbClr val="7B8554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5" name="Text 2"/>
          <p:cNvSpPr/>
          <p:nvPr/>
        </p:nvSpPr>
        <p:spPr>
          <a:xfrm>
            <a:off x="6769895" y="1468279"/>
            <a:ext cx="2377083" cy="2971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00"/>
              </a:lnSpc>
            </a:pPr>
            <a:r>
              <a:rPr lang="en-US" sz="1851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Problema Abordado</a:t>
            </a:r>
            <a:endParaRPr lang="en-US" sz="1851" dirty="0"/>
          </a:p>
        </p:txBody>
      </p:sp>
      <p:sp>
        <p:nvSpPr>
          <p:cNvPr id="6" name="Text 3"/>
          <p:cNvSpPr/>
          <p:nvPr/>
        </p:nvSpPr>
        <p:spPr>
          <a:xfrm>
            <a:off x="6769895" y="1879522"/>
            <a:ext cx="7194947" cy="3042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51"/>
              </a:lnSpc>
            </a:pPr>
            <a:r>
              <a:rPr lang="en-US" sz="1451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Gestão manual superada por automação e dados estruturados.</a:t>
            </a:r>
            <a:endParaRPr lang="en-US" sz="1451" dirty="0"/>
          </a:p>
        </p:txBody>
      </p:sp>
      <p:sp>
        <p:nvSpPr>
          <p:cNvPr id="7" name="Shape 4"/>
          <p:cNvSpPr/>
          <p:nvPr/>
        </p:nvSpPr>
        <p:spPr>
          <a:xfrm>
            <a:off x="6151959" y="2564011"/>
            <a:ext cx="427792" cy="427792"/>
          </a:xfrm>
          <a:prstGeom prst="roundRect">
            <a:avLst>
              <a:gd name="adj" fmla="val 66681"/>
            </a:avLst>
          </a:prstGeom>
          <a:solidFill>
            <a:srgbClr val="83792E"/>
          </a:solidFill>
          <a:ln w="7620">
            <a:solidFill>
              <a:srgbClr val="9C9247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8" name="Text 5"/>
          <p:cNvSpPr/>
          <p:nvPr/>
        </p:nvSpPr>
        <p:spPr>
          <a:xfrm>
            <a:off x="6769895" y="2629377"/>
            <a:ext cx="2377083" cy="2971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00"/>
              </a:lnSpc>
            </a:pPr>
            <a:r>
              <a:rPr lang="en-US" sz="1851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Benefícios Gerados</a:t>
            </a:r>
            <a:endParaRPr lang="en-US" sz="1851" dirty="0"/>
          </a:p>
        </p:txBody>
      </p:sp>
      <p:sp>
        <p:nvSpPr>
          <p:cNvPr id="9" name="Text 6"/>
          <p:cNvSpPr/>
          <p:nvPr/>
        </p:nvSpPr>
        <p:spPr>
          <a:xfrm>
            <a:off x="6769895" y="3040620"/>
            <a:ext cx="7194947" cy="6084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1"/>
              </a:lnSpc>
            </a:pPr>
            <a:r>
              <a:rPr lang="en-US" sz="1451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Otimização de operações e padronização, redução do tempo manual, geração de informações estratégicas.</a:t>
            </a:r>
            <a:endParaRPr lang="en-US" sz="1451" dirty="0"/>
          </a:p>
        </p:txBody>
      </p:sp>
      <p:sp>
        <p:nvSpPr>
          <p:cNvPr id="10" name="Shape 7"/>
          <p:cNvSpPr/>
          <p:nvPr/>
        </p:nvSpPr>
        <p:spPr>
          <a:xfrm>
            <a:off x="6151959" y="4029313"/>
            <a:ext cx="427792" cy="427792"/>
          </a:xfrm>
          <a:prstGeom prst="roundRect">
            <a:avLst>
              <a:gd name="adj" fmla="val 66681"/>
            </a:avLst>
          </a:prstGeom>
          <a:solidFill>
            <a:srgbClr val="E8AF3B"/>
          </a:solidFill>
          <a:ln w="7620">
            <a:solidFill>
              <a:srgbClr val="CE9521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1" name="Text 8"/>
          <p:cNvSpPr/>
          <p:nvPr/>
        </p:nvSpPr>
        <p:spPr>
          <a:xfrm>
            <a:off x="6769895" y="4094679"/>
            <a:ext cx="2377083" cy="2971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00"/>
              </a:lnSpc>
            </a:pPr>
            <a:r>
              <a:rPr lang="en-US" sz="1851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Aprendizados</a:t>
            </a:r>
            <a:endParaRPr lang="en-US" sz="1851" dirty="0"/>
          </a:p>
        </p:txBody>
      </p:sp>
      <p:sp>
        <p:nvSpPr>
          <p:cNvPr id="12" name="Text 9"/>
          <p:cNvSpPr/>
          <p:nvPr/>
        </p:nvSpPr>
        <p:spPr>
          <a:xfrm>
            <a:off x="6769895" y="4505921"/>
            <a:ext cx="7194947" cy="6084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1"/>
              </a:lnSpc>
            </a:pPr>
            <a:r>
              <a:rPr lang="en-US" sz="1451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Consultoria de TI, análise de soluções, aplicação de ferramentas para geração de valor ao negócio.</a:t>
            </a:r>
            <a:endParaRPr lang="en-US" sz="1451" dirty="0"/>
          </a:p>
        </p:txBody>
      </p:sp>
      <p:sp>
        <p:nvSpPr>
          <p:cNvPr id="13" name="Shape 10"/>
          <p:cNvSpPr/>
          <p:nvPr/>
        </p:nvSpPr>
        <p:spPr>
          <a:xfrm>
            <a:off x="6151959" y="5494615"/>
            <a:ext cx="427792" cy="427792"/>
          </a:xfrm>
          <a:prstGeom prst="roundRect">
            <a:avLst>
              <a:gd name="adj" fmla="val 66681"/>
            </a:avLst>
          </a:prstGeom>
          <a:solidFill>
            <a:srgbClr val="CC914D"/>
          </a:solidFill>
          <a:ln w="7620">
            <a:solidFill>
              <a:srgbClr val="B27733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4" name="Text 11"/>
          <p:cNvSpPr/>
          <p:nvPr/>
        </p:nvSpPr>
        <p:spPr>
          <a:xfrm>
            <a:off x="6769895" y="5559982"/>
            <a:ext cx="2441615" cy="2971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00"/>
              </a:lnSpc>
            </a:pPr>
            <a:r>
              <a:rPr lang="en-US" sz="1851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Feedback da Empresa</a:t>
            </a:r>
            <a:endParaRPr lang="en-US" sz="1851" dirty="0"/>
          </a:p>
        </p:txBody>
      </p:sp>
      <p:sp>
        <p:nvSpPr>
          <p:cNvPr id="15" name="Text 12"/>
          <p:cNvSpPr/>
          <p:nvPr/>
        </p:nvSpPr>
        <p:spPr>
          <a:xfrm>
            <a:off x="6769895" y="5971225"/>
            <a:ext cx="7194947" cy="6084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1"/>
              </a:lnSpc>
            </a:pPr>
            <a:r>
              <a:rPr lang="en-US" sz="1451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Extremamente satisfeita com a solução, surpresa com as possibilidades existentes no ecossistema Microsoft..</a:t>
            </a:r>
            <a:endParaRPr lang="en-US" sz="1451" dirty="0"/>
          </a:p>
        </p:txBody>
      </p:sp>
      <p:sp>
        <p:nvSpPr>
          <p:cNvPr id="16" name="Text 13"/>
          <p:cNvSpPr/>
          <p:nvPr/>
        </p:nvSpPr>
        <p:spPr>
          <a:xfrm>
            <a:off x="6151961" y="6793469"/>
            <a:ext cx="7812881" cy="9126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1"/>
              </a:lnSpc>
            </a:pPr>
            <a:r>
              <a:rPr lang="en-US" sz="1451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Agradecemos à empresa pelo tempo e informações concedidas. Consideramos o projeto com potencial para criação de novas funcionalidades e expansão para outras realidades empresariais.</a:t>
            </a:r>
            <a:endParaRPr lang="en-US" sz="1451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C539827E-88BA-9FFA-2998-778E0B97E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9077" y="7724705"/>
            <a:ext cx="1952898" cy="5048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</TotalTime>
  <Words>365</Words>
  <Application>Microsoft Office PowerPoint</Application>
  <PresentationFormat>Personalizar</PresentationFormat>
  <Paragraphs>62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Brygada 1918 Semi Bold</vt:lpstr>
      <vt:lpstr>Arial</vt:lpstr>
      <vt:lpstr>Brygada 1918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RENAN SILVA RODRIGUES</cp:lastModifiedBy>
  <cp:revision>5</cp:revision>
  <dcterms:created xsi:type="dcterms:W3CDTF">2025-06-14T16:23:36Z</dcterms:created>
  <dcterms:modified xsi:type="dcterms:W3CDTF">2025-06-14T18:35:39Z</dcterms:modified>
</cp:coreProperties>
</file>