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68" r:id="rId15"/>
    <p:sldId id="270" r:id="rId16"/>
    <p:sldId id="271" r:id="rId17"/>
    <p:sldId id="273" r:id="rId18"/>
    <p:sldId id="274" r:id="rId19"/>
    <p:sldId id="276" r:id="rId20"/>
    <p:sldId id="275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D7979-AB9B-1D28-D75B-0C2788047AB8}" v="1242" dt="2023-10-19T18:04:22.539"/>
    <p1510:client id="{BBBE5743-A40E-468B-8916-B5888A51D6DF}" v="682" dt="2023-10-19T01:15:15.807"/>
    <p1510:client id="{D29BCBED-FAA9-FF7A-2409-19AAAEB3C655}" v="1778" dt="2023-10-19T22:21:2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77F23-0F1C-4F43-A486-F16AE331B6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FD96D1-F224-4736-B76D-CE4036DC532B}">
      <dgm:prSet/>
      <dgm:spPr/>
      <dgm:t>
        <a:bodyPr/>
        <a:lstStyle/>
        <a:p>
          <a:r>
            <a:rPr lang="pt-BR"/>
            <a:t>Salário</a:t>
          </a:r>
          <a:endParaRPr lang="en-US"/>
        </a:p>
      </dgm:t>
    </dgm:pt>
    <dgm:pt modelId="{72BDEB3B-839F-48F3-B19E-0F3B47C8859C}" type="parTrans" cxnId="{6D450238-6D5E-442B-A4C9-1BE7E5E378C6}">
      <dgm:prSet/>
      <dgm:spPr/>
      <dgm:t>
        <a:bodyPr/>
        <a:lstStyle/>
        <a:p>
          <a:endParaRPr lang="en-US"/>
        </a:p>
      </dgm:t>
    </dgm:pt>
    <dgm:pt modelId="{6DE70FAD-3F2B-42C9-833F-C8653584184F}" type="sibTrans" cxnId="{6D450238-6D5E-442B-A4C9-1BE7E5E378C6}">
      <dgm:prSet/>
      <dgm:spPr/>
      <dgm:t>
        <a:bodyPr/>
        <a:lstStyle/>
        <a:p>
          <a:endParaRPr lang="en-US"/>
        </a:p>
      </dgm:t>
    </dgm:pt>
    <dgm:pt modelId="{602B9A9B-BA97-48CE-9F95-3906B60F3089}">
      <dgm:prSet/>
      <dgm:spPr/>
      <dgm:t>
        <a:bodyPr/>
        <a:lstStyle/>
        <a:p>
          <a:r>
            <a:rPr lang="pt-BR"/>
            <a:t>Flexibilidade de horários</a:t>
          </a:r>
          <a:endParaRPr lang="en-US"/>
        </a:p>
      </dgm:t>
    </dgm:pt>
    <dgm:pt modelId="{B04B21CE-30A6-4699-A16D-8AD0A98C5CC4}" type="parTrans" cxnId="{85DB998F-BA7A-41AC-B7AE-78069BDDFA56}">
      <dgm:prSet/>
      <dgm:spPr/>
      <dgm:t>
        <a:bodyPr/>
        <a:lstStyle/>
        <a:p>
          <a:endParaRPr lang="en-US"/>
        </a:p>
      </dgm:t>
    </dgm:pt>
    <dgm:pt modelId="{4FB430C1-B3A0-411D-8504-A13802E7AF7D}" type="sibTrans" cxnId="{85DB998F-BA7A-41AC-B7AE-78069BDDFA56}">
      <dgm:prSet/>
      <dgm:spPr/>
      <dgm:t>
        <a:bodyPr/>
        <a:lstStyle/>
        <a:p>
          <a:endParaRPr lang="en-US"/>
        </a:p>
      </dgm:t>
    </dgm:pt>
    <dgm:pt modelId="{E62EF8BB-597F-4AE9-8050-C703A89C6524}">
      <dgm:prSet/>
      <dgm:spPr/>
      <dgm:t>
        <a:bodyPr/>
        <a:lstStyle/>
        <a:p>
          <a:r>
            <a:rPr lang="pt-BR"/>
            <a:t>Local de trabalho</a:t>
          </a:r>
          <a:endParaRPr lang="en-US"/>
        </a:p>
      </dgm:t>
    </dgm:pt>
    <dgm:pt modelId="{5F077307-F73C-46B4-9B72-9402E8FE8D77}" type="parTrans" cxnId="{3FAEA1AE-97CA-426F-BC24-39067E7F0D31}">
      <dgm:prSet/>
      <dgm:spPr/>
      <dgm:t>
        <a:bodyPr/>
        <a:lstStyle/>
        <a:p>
          <a:endParaRPr lang="en-US"/>
        </a:p>
      </dgm:t>
    </dgm:pt>
    <dgm:pt modelId="{2AF43C94-44A0-4F5E-AAC9-A3FDF37CC1B4}" type="sibTrans" cxnId="{3FAEA1AE-97CA-426F-BC24-39067E7F0D31}">
      <dgm:prSet/>
      <dgm:spPr/>
      <dgm:t>
        <a:bodyPr/>
        <a:lstStyle/>
        <a:p>
          <a:endParaRPr lang="en-US"/>
        </a:p>
      </dgm:t>
    </dgm:pt>
    <dgm:pt modelId="{9A5E1438-EAD2-41C9-8FF0-0680E7AC334F}" type="pres">
      <dgm:prSet presAssocID="{7AA77F23-0F1C-4F43-A486-F16AE331B6E0}" presName="root" presStyleCnt="0">
        <dgm:presLayoutVars>
          <dgm:dir/>
          <dgm:resizeHandles val="exact"/>
        </dgm:presLayoutVars>
      </dgm:prSet>
      <dgm:spPr/>
    </dgm:pt>
    <dgm:pt modelId="{F33F8E05-46F6-45A5-AA19-F04868265B78}" type="pres">
      <dgm:prSet presAssocID="{93FD96D1-F224-4736-B76D-CE4036DC532B}" presName="compNode" presStyleCnt="0"/>
      <dgm:spPr/>
    </dgm:pt>
    <dgm:pt modelId="{D7876D28-7EF8-4AD5-8A9E-02C143AC558E}" type="pres">
      <dgm:prSet presAssocID="{93FD96D1-F224-4736-B76D-CE4036DC53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A2FE2B10-42A1-42D5-9B69-286CEAAADE2F}" type="pres">
      <dgm:prSet presAssocID="{93FD96D1-F224-4736-B76D-CE4036DC532B}" presName="spaceRect" presStyleCnt="0"/>
      <dgm:spPr/>
    </dgm:pt>
    <dgm:pt modelId="{7899FC7A-0936-40F2-9438-B4C514F458D6}" type="pres">
      <dgm:prSet presAssocID="{93FD96D1-F224-4736-B76D-CE4036DC532B}" presName="textRect" presStyleLbl="revTx" presStyleIdx="0" presStyleCnt="3">
        <dgm:presLayoutVars>
          <dgm:chMax val="1"/>
          <dgm:chPref val="1"/>
        </dgm:presLayoutVars>
      </dgm:prSet>
      <dgm:spPr/>
    </dgm:pt>
    <dgm:pt modelId="{69F0352B-C57A-4716-94F2-D741B6B9B708}" type="pres">
      <dgm:prSet presAssocID="{6DE70FAD-3F2B-42C9-833F-C8653584184F}" presName="sibTrans" presStyleCnt="0"/>
      <dgm:spPr/>
    </dgm:pt>
    <dgm:pt modelId="{CD768596-A8F4-4FEE-92B3-81AD00FC0245}" type="pres">
      <dgm:prSet presAssocID="{602B9A9B-BA97-48CE-9F95-3906B60F3089}" presName="compNode" presStyleCnt="0"/>
      <dgm:spPr/>
    </dgm:pt>
    <dgm:pt modelId="{0C102014-065B-493A-ACDE-EECFABB25E9C}" type="pres">
      <dgm:prSet presAssocID="{602B9A9B-BA97-48CE-9F95-3906B60F3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02B2E256-CF52-4865-81A4-B7D9D382840E}" type="pres">
      <dgm:prSet presAssocID="{602B9A9B-BA97-48CE-9F95-3906B60F3089}" presName="spaceRect" presStyleCnt="0"/>
      <dgm:spPr/>
    </dgm:pt>
    <dgm:pt modelId="{47D382BB-25BD-4BF7-82C4-3F103250D281}" type="pres">
      <dgm:prSet presAssocID="{602B9A9B-BA97-48CE-9F95-3906B60F3089}" presName="textRect" presStyleLbl="revTx" presStyleIdx="1" presStyleCnt="3">
        <dgm:presLayoutVars>
          <dgm:chMax val="1"/>
          <dgm:chPref val="1"/>
        </dgm:presLayoutVars>
      </dgm:prSet>
      <dgm:spPr/>
    </dgm:pt>
    <dgm:pt modelId="{A7B98FE4-40FE-4741-96BA-F9A513BF7BDB}" type="pres">
      <dgm:prSet presAssocID="{4FB430C1-B3A0-411D-8504-A13802E7AF7D}" presName="sibTrans" presStyleCnt="0"/>
      <dgm:spPr/>
    </dgm:pt>
    <dgm:pt modelId="{7DDE7E5A-7647-4965-A143-5DE834157394}" type="pres">
      <dgm:prSet presAssocID="{E62EF8BB-597F-4AE9-8050-C703A89C6524}" presName="compNode" presStyleCnt="0"/>
      <dgm:spPr/>
    </dgm:pt>
    <dgm:pt modelId="{7CF02BFE-25ED-401D-A334-F552F2C10B38}" type="pres">
      <dgm:prSet presAssocID="{E62EF8BB-597F-4AE9-8050-C703A89C65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FCD667C7-8E05-45EC-A210-D38DA1F4975E}" type="pres">
      <dgm:prSet presAssocID="{E62EF8BB-597F-4AE9-8050-C703A89C6524}" presName="spaceRect" presStyleCnt="0"/>
      <dgm:spPr/>
    </dgm:pt>
    <dgm:pt modelId="{08F1537E-C62A-4AE7-8BDC-2C475EEEB46C}" type="pres">
      <dgm:prSet presAssocID="{E62EF8BB-597F-4AE9-8050-C703A89C65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50238-6D5E-442B-A4C9-1BE7E5E378C6}" srcId="{7AA77F23-0F1C-4F43-A486-F16AE331B6E0}" destId="{93FD96D1-F224-4736-B76D-CE4036DC532B}" srcOrd="0" destOrd="0" parTransId="{72BDEB3B-839F-48F3-B19E-0F3B47C8859C}" sibTransId="{6DE70FAD-3F2B-42C9-833F-C8653584184F}"/>
    <dgm:cxn modelId="{83D6DB49-09C0-4D50-8530-68D661741DF2}" type="presOf" srcId="{93FD96D1-F224-4736-B76D-CE4036DC532B}" destId="{7899FC7A-0936-40F2-9438-B4C514F458D6}" srcOrd="0" destOrd="0" presId="urn:microsoft.com/office/officeart/2018/2/layout/IconLabelList"/>
    <dgm:cxn modelId="{2B09C38B-A5E6-4B2A-B86D-676AA2E2F83A}" type="presOf" srcId="{7AA77F23-0F1C-4F43-A486-F16AE331B6E0}" destId="{9A5E1438-EAD2-41C9-8FF0-0680E7AC334F}" srcOrd="0" destOrd="0" presId="urn:microsoft.com/office/officeart/2018/2/layout/IconLabelList"/>
    <dgm:cxn modelId="{85DB998F-BA7A-41AC-B7AE-78069BDDFA56}" srcId="{7AA77F23-0F1C-4F43-A486-F16AE331B6E0}" destId="{602B9A9B-BA97-48CE-9F95-3906B60F3089}" srcOrd="1" destOrd="0" parTransId="{B04B21CE-30A6-4699-A16D-8AD0A98C5CC4}" sibTransId="{4FB430C1-B3A0-411D-8504-A13802E7AF7D}"/>
    <dgm:cxn modelId="{3FAEA1AE-97CA-426F-BC24-39067E7F0D31}" srcId="{7AA77F23-0F1C-4F43-A486-F16AE331B6E0}" destId="{E62EF8BB-597F-4AE9-8050-C703A89C6524}" srcOrd="2" destOrd="0" parTransId="{5F077307-F73C-46B4-9B72-9402E8FE8D77}" sibTransId="{2AF43C94-44A0-4F5E-AAC9-A3FDF37CC1B4}"/>
    <dgm:cxn modelId="{1286DABD-3F7F-4FA5-9B34-941B696DD14A}" type="presOf" srcId="{602B9A9B-BA97-48CE-9F95-3906B60F3089}" destId="{47D382BB-25BD-4BF7-82C4-3F103250D281}" srcOrd="0" destOrd="0" presId="urn:microsoft.com/office/officeart/2018/2/layout/IconLabelList"/>
    <dgm:cxn modelId="{A7C900D8-D80A-4E10-8F1B-70810A9F1478}" type="presOf" srcId="{E62EF8BB-597F-4AE9-8050-C703A89C6524}" destId="{08F1537E-C62A-4AE7-8BDC-2C475EEEB46C}" srcOrd="0" destOrd="0" presId="urn:microsoft.com/office/officeart/2018/2/layout/IconLabelList"/>
    <dgm:cxn modelId="{908ED3AA-09A2-42DF-87BD-3DB8985C93B8}" type="presParOf" srcId="{9A5E1438-EAD2-41C9-8FF0-0680E7AC334F}" destId="{F33F8E05-46F6-45A5-AA19-F04868265B78}" srcOrd="0" destOrd="0" presId="urn:microsoft.com/office/officeart/2018/2/layout/IconLabelList"/>
    <dgm:cxn modelId="{D1293D41-BAC0-40C3-A0CA-67F0A99A7B30}" type="presParOf" srcId="{F33F8E05-46F6-45A5-AA19-F04868265B78}" destId="{D7876D28-7EF8-4AD5-8A9E-02C143AC558E}" srcOrd="0" destOrd="0" presId="urn:microsoft.com/office/officeart/2018/2/layout/IconLabelList"/>
    <dgm:cxn modelId="{E63E511B-7D47-4D41-ABD0-D864432DB734}" type="presParOf" srcId="{F33F8E05-46F6-45A5-AA19-F04868265B78}" destId="{A2FE2B10-42A1-42D5-9B69-286CEAAADE2F}" srcOrd="1" destOrd="0" presId="urn:microsoft.com/office/officeart/2018/2/layout/IconLabelList"/>
    <dgm:cxn modelId="{49F7EE0D-85AF-48DC-AE56-35FF2FBA35A5}" type="presParOf" srcId="{F33F8E05-46F6-45A5-AA19-F04868265B78}" destId="{7899FC7A-0936-40F2-9438-B4C514F458D6}" srcOrd="2" destOrd="0" presId="urn:microsoft.com/office/officeart/2018/2/layout/IconLabelList"/>
    <dgm:cxn modelId="{4BD9D90B-63BC-4898-9CE1-C90897C0A2B6}" type="presParOf" srcId="{9A5E1438-EAD2-41C9-8FF0-0680E7AC334F}" destId="{69F0352B-C57A-4716-94F2-D741B6B9B708}" srcOrd="1" destOrd="0" presId="urn:microsoft.com/office/officeart/2018/2/layout/IconLabelList"/>
    <dgm:cxn modelId="{6ACFBD2F-7EC6-4BC5-8E8C-A31DD5CFF52C}" type="presParOf" srcId="{9A5E1438-EAD2-41C9-8FF0-0680E7AC334F}" destId="{CD768596-A8F4-4FEE-92B3-81AD00FC0245}" srcOrd="2" destOrd="0" presId="urn:microsoft.com/office/officeart/2018/2/layout/IconLabelList"/>
    <dgm:cxn modelId="{45D816B0-A978-499D-9E75-ABF5C647D5C9}" type="presParOf" srcId="{CD768596-A8F4-4FEE-92B3-81AD00FC0245}" destId="{0C102014-065B-493A-ACDE-EECFABB25E9C}" srcOrd="0" destOrd="0" presId="urn:microsoft.com/office/officeart/2018/2/layout/IconLabelList"/>
    <dgm:cxn modelId="{817FB66F-1F85-432A-A30C-9ECC51731A41}" type="presParOf" srcId="{CD768596-A8F4-4FEE-92B3-81AD00FC0245}" destId="{02B2E256-CF52-4865-81A4-B7D9D382840E}" srcOrd="1" destOrd="0" presId="urn:microsoft.com/office/officeart/2018/2/layout/IconLabelList"/>
    <dgm:cxn modelId="{8FE4BE2A-0418-4317-BFF3-6CE957D775CA}" type="presParOf" srcId="{CD768596-A8F4-4FEE-92B3-81AD00FC0245}" destId="{47D382BB-25BD-4BF7-82C4-3F103250D281}" srcOrd="2" destOrd="0" presId="urn:microsoft.com/office/officeart/2018/2/layout/IconLabelList"/>
    <dgm:cxn modelId="{F24FB581-E5EF-495D-970C-3A3A23AFA9CE}" type="presParOf" srcId="{9A5E1438-EAD2-41C9-8FF0-0680E7AC334F}" destId="{A7B98FE4-40FE-4741-96BA-F9A513BF7BDB}" srcOrd="3" destOrd="0" presId="urn:microsoft.com/office/officeart/2018/2/layout/IconLabelList"/>
    <dgm:cxn modelId="{23C49F53-356C-46F9-8E32-8F57CC5C460B}" type="presParOf" srcId="{9A5E1438-EAD2-41C9-8FF0-0680E7AC334F}" destId="{7DDE7E5A-7647-4965-A143-5DE834157394}" srcOrd="4" destOrd="0" presId="urn:microsoft.com/office/officeart/2018/2/layout/IconLabelList"/>
    <dgm:cxn modelId="{4FDF867F-86FC-4758-A2DA-A0920A689988}" type="presParOf" srcId="{7DDE7E5A-7647-4965-A143-5DE834157394}" destId="{7CF02BFE-25ED-401D-A334-F552F2C10B38}" srcOrd="0" destOrd="0" presId="urn:microsoft.com/office/officeart/2018/2/layout/IconLabelList"/>
    <dgm:cxn modelId="{36343B10-705B-4C83-A163-40683D796F48}" type="presParOf" srcId="{7DDE7E5A-7647-4965-A143-5DE834157394}" destId="{FCD667C7-8E05-45EC-A210-D38DA1F4975E}" srcOrd="1" destOrd="0" presId="urn:microsoft.com/office/officeart/2018/2/layout/IconLabelList"/>
    <dgm:cxn modelId="{54D15AB6-3A80-4DB7-B2A0-23F8F746483B}" type="presParOf" srcId="{7DDE7E5A-7647-4965-A143-5DE834157394}" destId="{08F1537E-C62A-4AE7-8BDC-2C475EEEB4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6D28-7EF8-4AD5-8A9E-02C143AC558E}">
      <dsp:nvSpPr>
        <dsp:cNvPr id="0" name=""/>
        <dsp:cNvSpPr/>
      </dsp:nvSpPr>
      <dsp:spPr>
        <a:xfrm>
          <a:off x="126309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9FC7A-0936-40F2-9438-B4C514F458D6}">
      <dsp:nvSpPr>
        <dsp:cNvPr id="0" name=""/>
        <dsp:cNvSpPr/>
      </dsp:nvSpPr>
      <dsp:spPr>
        <a:xfrm>
          <a:off x="46314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Salário</a:t>
          </a:r>
          <a:endParaRPr lang="en-US" sz="2500" kern="1200"/>
        </a:p>
      </dsp:txBody>
      <dsp:txXfrm>
        <a:off x="463148" y="2061988"/>
        <a:ext cx="2908881" cy="720000"/>
      </dsp:txXfrm>
    </dsp:sp>
    <dsp:sp modelId="{0C102014-065B-493A-ACDE-EECFABB25E9C}">
      <dsp:nvSpPr>
        <dsp:cNvPr id="0" name=""/>
        <dsp:cNvSpPr/>
      </dsp:nvSpPr>
      <dsp:spPr>
        <a:xfrm>
          <a:off x="4681025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82BB-25BD-4BF7-82C4-3F103250D281}">
      <dsp:nvSpPr>
        <dsp:cNvPr id="0" name=""/>
        <dsp:cNvSpPr/>
      </dsp:nvSpPr>
      <dsp:spPr>
        <a:xfrm>
          <a:off x="3881083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Flexibilidade de horários</a:t>
          </a:r>
          <a:endParaRPr lang="en-US" sz="2500" kern="1200"/>
        </a:p>
      </dsp:txBody>
      <dsp:txXfrm>
        <a:off x="3881083" y="2061988"/>
        <a:ext cx="2908881" cy="720000"/>
      </dsp:txXfrm>
    </dsp:sp>
    <dsp:sp modelId="{7CF02BFE-25ED-401D-A334-F552F2C10B38}">
      <dsp:nvSpPr>
        <dsp:cNvPr id="0" name=""/>
        <dsp:cNvSpPr/>
      </dsp:nvSpPr>
      <dsp:spPr>
        <a:xfrm>
          <a:off x="809896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1537E-C62A-4AE7-8BDC-2C475EEEB46C}">
      <dsp:nvSpPr>
        <dsp:cNvPr id="0" name=""/>
        <dsp:cNvSpPr/>
      </dsp:nvSpPr>
      <dsp:spPr>
        <a:xfrm>
          <a:off x="729901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Local de trabalho</a:t>
          </a:r>
          <a:endParaRPr lang="en-US" sz="2500" kern="1200"/>
        </a:p>
      </dsp:txBody>
      <dsp:txXfrm>
        <a:off x="7299018" y="2061988"/>
        <a:ext cx="29088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7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4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sa.gov/news-events/news/what-cybersecurity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www.indeed.com/career-advice/finding-a-job/computer-science-fields" TargetMode="External"/><Relationship Id="rId2" Type="http://schemas.openxmlformats.org/officeDocument/2006/relationships/hyperlink" Target="https://umaine.edu/cs/what-is-cs/#sh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udo.com.br/listas/2020/05/o-que-e-algoritmo-entenda-como-funciona-em-apps-e-sites-da-internet.ghtml" TargetMode="External"/><Relationship Id="rId5" Type="http://schemas.openxmlformats.org/officeDocument/2006/relationships/hyperlink" Target="https://www.infoescola.com/informatica/software/" TargetMode="External"/><Relationship Id="rId4" Type="http://schemas.openxmlformats.org/officeDocument/2006/relationships/hyperlink" Target="https://pt.wikipedia.org/wiki/Computador_pessoal" TargetMode="External"/><Relationship Id="rId9" Type="http://schemas.openxmlformats.org/officeDocument/2006/relationships/hyperlink" Target="https://www.usg.edu/galileo/skills/unit07/internet07_02.p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um computador com a imagem de um homem&#10;&#10;Descrição gerada automaticamente">
            <a:extLst>
              <a:ext uri="{FF2B5EF4-FFF2-40B4-BE49-F238E27FC236}">
                <a16:creationId xmlns:a16="http://schemas.microsoft.com/office/drawing/2014/main" id="{C798CD5D-5930-1394-269B-BEDA1115E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880" r="687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Aula sobre o campo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 err="1"/>
              <a:t>Integrantes</a:t>
            </a:r>
            <a:r>
              <a:rPr lang="de-DE" dirty="0"/>
              <a:t> </a:t>
            </a:r>
            <a:r>
              <a:rPr lang="de-DE" dirty="0" err="1"/>
              <a:t>primeira</a:t>
            </a:r>
            <a:r>
              <a:rPr lang="de-DE" dirty="0"/>
              <a:t> </a:t>
            </a:r>
            <a:r>
              <a:rPr lang="de-DE" dirty="0" err="1"/>
              <a:t>aula</a:t>
            </a:r>
            <a:r>
              <a:rPr lang="de-DE" dirty="0"/>
              <a:t>: Nathan </a:t>
            </a:r>
            <a:r>
              <a:rPr lang="de-DE" dirty="0" err="1"/>
              <a:t>Alvisi</a:t>
            </a:r>
            <a:r>
              <a:rPr lang="de-DE" dirty="0"/>
              <a:t>, Rodrigo Oliveira e Wesley</a:t>
            </a: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EFC2D-A010-10C0-55DF-E1F10AB1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BR" sz="5100">
                <a:solidFill>
                  <a:schemeClr val="bg1"/>
                </a:solidFill>
              </a:rPr>
              <a:t>Vantagens de empregos na computação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DDE82BD-00A4-9604-0E08-FACF80D3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875155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47232-C7AD-FFD9-C79B-D58F4744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193" y="1092010"/>
            <a:ext cx="5312254" cy="1806727"/>
          </a:xfrm>
        </p:spPr>
        <p:txBody>
          <a:bodyPr>
            <a:noAutofit/>
          </a:bodyPr>
          <a:lstStyle/>
          <a:p>
            <a:r>
              <a:rPr lang="pt-BR" sz="4800" dirty="0"/>
              <a:t>Origem de internet e dos dispositivos eletrônicos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754E1-0C54-2F7D-C107-31A77AC7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1" r="26615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7CC1-33CA-6C87-515B-68B0E06E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815461" cy="2973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A internet surgiu a partir da necessidade de compartilhar informações de um computador para o outro</a:t>
            </a:r>
          </a:p>
          <a:p>
            <a:r>
              <a:rPr lang="pt-BR" sz="2400" dirty="0"/>
              <a:t>ARPANET foi o predecessor da internet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24AB8-3EF6-37F7-1177-14F15297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03" y="672688"/>
            <a:ext cx="6245352" cy="6278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pt-BR" sz="4000" dirty="0"/>
              <a:t> </a:t>
            </a:r>
            <a:r>
              <a:rPr lang="pt-BR" sz="3600" b="1" u="sng" dirty="0"/>
              <a:t>Dispositivos eletrônicos</a:t>
            </a:r>
          </a:p>
        </p:txBody>
      </p:sp>
      <p:pic>
        <p:nvPicPr>
          <p:cNvPr id="4" name="Imagem 3" descr="Foto em preto e branco de pessoas na frente de um prédio&#10;&#10;Descrição gerada automaticamente">
            <a:extLst>
              <a:ext uri="{FF2B5EF4-FFF2-40B4-BE49-F238E27FC236}">
                <a16:creationId xmlns:a16="http://schemas.microsoft.com/office/drawing/2014/main" id="{1E3AF5A2-AE54-711E-D1F5-A1602AEF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3" y="2061713"/>
            <a:ext cx="5383530" cy="4114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98C848-74D6-5C9F-84AF-2E1AEB8B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75" y="1199071"/>
            <a:ext cx="3143624" cy="5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inha do tempo&#10;&#10;Descrição gerada automaticamente">
            <a:extLst>
              <a:ext uri="{FF2B5EF4-FFF2-40B4-BE49-F238E27FC236}">
                <a16:creationId xmlns:a16="http://schemas.microsoft.com/office/drawing/2014/main" id="{25D55FA0-7DAE-B926-36A3-3455E5BD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3430" y="1817672"/>
            <a:ext cx="7274942" cy="4204569"/>
          </a:xfr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1099DC8-1C1D-316C-C785-72A74414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11" y="2300378"/>
            <a:ext cx="4421039" cy="29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92E59-A08E-901C-CDA9-7055A21E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pt-BR" dirty="0"/>
              <a:t>Organização básica dos computadores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5ACFC5-0E3F-C6DD-40FE-406CB9C4E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9" r="2189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BCA8F-E022-8DDB-0D22-DD2136D8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62" y="3161680"/>
            <a:ext cx="6252909" cy="3756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pt-BR" sz="3200" b="1" dirty="0"/>
              <a:t> </a:t>
            </a:r>
            <a:r>
              <a:rPr lang="pt-BR" sz="3200" b="1" u="sng" dirty="0"/>
              <a:t>Hardware</a:t>
            </a:r>
          </a:p>
          <a:p>
            <a:r>
              <a:rPr lang="pt-BR" sz="2400" dirty="0"/>
              <a:t>É a parte física da máquina onde está guardado os componentes para rodar o computador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BR" sz="3200" b="1" dirty="0"/>
              <a:t> </a:t>
            </a:r>
            <a:r>
              <a:rPr lang="pt-BR" sz="3200" b="1" u="sng" dirty="0"/>
              <a:t>Software</a:t>
            </a:r>
          </a:p>
          <a:p>
            <a:r>
              <a:rPr lang="pt-BR" sz="2400" dirty="0"/>
              <a:t>Tudo aquilo que roda de aplicação no computador (sistema operacional)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9DEE89A-4937-0A2F-5576-E8EBD7E9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7" b="2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C4FE1-B10A-8ED0-D74B-94E7E77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As máquinas só compreendem zeros e uns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99D46-4128-2B0C-63A6-05ACB6D0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2" y="-668"/>
            <a:ext cx="6706856" cy="1540106"/>
          </a:xfrm>
        </p:spPr>
        <p:txBody>
          <a:bodyPr>
            <a:noAutofit/>
          </a:bodyPr>
          <a:lstStyle/>
          <a:p>
            <a:r>
              <a:rPr lang="pt-BR" sz="4400" dirty="0"/>
              <a:t>Abordagem dos componentes de um computador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0D578-8E40-7B60-ED16-3BF7CF2D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96" y="1366259"/>
            <a:ext cx="5786706" cy="5492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pt-BR" sz="3200" b="1" u="sng" dirty="0"/>
              <a:t>Sistema operacional:</a:t>
            </a:r>
            <a:endParaRPr lang="pt-BR" dirty="0"/>
          </a:p>
          <a:p>
            <a:r>
              <a:rPr lang="pt-BR" sz="2200" dirty="0"/>
              <a:t>Controla toda a máquina computacional e coordena as diferentes partes do computador</a:t>
            </a:r>
            <a:endParaRPr lang="pt-BR" sz="2200" b="1" u="sng" dirty="0"/>
          </a:p>
          <a:p>
            <a:pPr>
              <a:buFont typeface="Wingdings" panose="020B0604020202020204" pitchFamily="34" charset="0"/>
              <a:buChar char="§"/>
            </a:pPr>
            <a:r>
              <a:rPr lang="pt-BR" sz="3200" b="1" u="sng" dirty="0"/>
              <a:t>Memória principal:</a:t>
            </a:r>
          </a:p>
          <a:p>
            <a:r>
              <a:rPr lang="pt-BR" sz="2200" dirty="0">
                <a:ea typeface="+mn-lt"/>
                <a:cs typeface="+mn-lt"/>
              </a:rPr>
              <a:t>Espaço temporário de reserva de memória do computador, além de alocar o espaço necessário paras as aplicações rodarem</a:t>
            </a:r>
            <a:endParaRPr lang="pt-BR" sz="2200" dirty="0"/>
          </a:p>
          <a:p>
            <a:pPr>
              <a:buFont typeface="Wingdings" panose="020B0604020202020204" pitchFamily="34" charset="0"/>
              <a:buChar char="§"/>
            </a:pPr>
            <a:r>
              <a:rPr lang="pt-BR" sz="3200" b="1" u="sng" dirty="0"/>
              <a:t>Memória secundaria:</a:t>
            </a:r>
          </a:p>
          <a:p>
            <a:r>
              <a:rPr lang="pt-BR" sz="2200" dirty="0">
                <a:ea typeface="+mn-lt"/>
                <a:cs typeface="+mn-lt"/>
              </a:rPr>
              <a:t>Efetua o armazenamento permanente dos arquivos no computador</a:t>
            </a:r>
            <a:endParaRPr lang="pt-BR" sz="2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FB804C-AD00-5B32-20D6-A009389D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3" r="21395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0D578-8E40-7B60-ED16-3BF7CF2D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38" y="848674"/>
            <a:ext cx="5202643" cy="5621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pt-BR" sz="4000" b="1" u="sng" dirty="0"/>
              <a:t>Processador:</a:t>
            </a:r>
            <a:endParaRPr lang="pt-BR" sz="4000" dirty="0"/>
          </a:p>
          <a:p>
            <a:pPr>
              <a:lnSpc>
                <a:spcPct val="100000"/>
              </a:lnSpc>
            </a:pPr>
            <a:r>
              <a:rPr lang="pt-BR" sz="2400" dirty="0"/>
              <a:t>Se encarrega das tarefas mais gerais do computador, executando as operações padrões do computador</a:t>
            </a:r>
          </a:p>
          <a:p>
            <a:pPr>
              <a:lnSpc>
                <a:spcPct val="100000"/>
              </a:lnSpc>
            </a:pPr>
            <a:endParaRPr lang="pt-BR" sz="4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pt-BR" sz="4000" b="1" u="sng" dirty="0"/>
              <a:t>Placa de vídeo: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ea typeface="+mn-lt"/>
                <a:cs typeface="+mn-lt"/>
              </a:rPr>
              <a:t>Sua função é parecida com um processador mas com um enfoque maior em processamento gráfico pesado</a:t>
            </a:r>
            <a:endParaRPr lang="pt-BR" sz="2400" dirty="0"/>
          </a:p>
          <a:p>
            <a:pPr marL="0" indent="0">
              <a:lnSpc>
                <a:spcPct val="100000"/>
              </a:lnSpc>
              <a:buNone/>
            </a:pPr>
            <a:endParaRPr lang="pt-BR" sz="1700" b="1" u="sng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7A9050-BCA0-32E4-372E-4AC55B597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" b="2"/>
          <a:stretch/>
        </p:blipFill>
        <p:spPr>
          <a:xfrm>
            <a:off x="6707795" y="173"/>
            <a:ext cx="5484205" cy="3444281"/>
          </a:xfrm>
          <a:custGeom>
            <a:avLst/>
            <a:gdLst/>
            <a:ahLst/>
            <a:cxnLst/>
            <a:rect l="l" t="t" r="r" b="b"/>
            <a:pathLst>
              <a:path w="5496962" h="3440130">
                <a:moveTo>
                  <a:pt x="5150" y="0"/>
                </a:moveTo>
                <a:lnTo>
                  <a:pt x="5496962" y="0"/>
                </a:lnTo>
                <a:lnTo>
                  <a:pt x="5496962" y="3440130"/>
                </a:lnTo>
                <a:lnTo>
                  <a:pt x="1419601" y="3440130"/>
                </a:lnTo>
                <a:lnTo>
                  <a:pt x="1289035" y="3315647"/>
                </a:lnTo>
                <a:cubicBezTo>
                  <a:pt x="492603" y="2519215"/>
                  <a:pt x="0" y="1418956"/>
                  <a:pt x="0" y="203642"/>
                </a:cubicBezTo>
                <a:close/>
              </a:path>
            </a:pathLst>
          </a:cu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9EBDD7-5B36-E254-EE56-0058A646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66" y="3657599"/>
            <a:ext cx="3171647" cy="27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7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585BC4-A7B7-A81D-2B59-66E3CFF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52" y="-668"/>
            <a:ext cx="6146140" cy="2302106"/>
          </a:xfrm>
        </p:spPr>
        <p:txBody>
          <a:bodyPr>
            <a:normAutofit/>
          </a:bodyPr>
          <a:lstStyle/>
          <a:p>
            <a:r>
              <a:rPr lang="pt-BR" sz="5100">
                <a:latin typeface="AvenirNext LT Pro Medium"/>
              </a:rPr>
              <a:t>Funcionamento de um software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EAC51-18D3-F870-BD08-7325B5C3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856" y="1912598"/>
            <a:ext cx="5312254" cy="4342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As </a:t>
            </a:r>
            <a:r>
              <a:rPr lang="en-US" sz="2400" dirty="0" err="1"/>
              <a:t>aplicações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compostas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linhas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, e </a:t>
            </a:r>
            <a:r>
              <a:rPr lang="en-US" sz="2400" dirty="0" err="1"/>
              <a:t>dentro</a:t>
            </a:r>
            <a:r>
              <a:rPr lang="en-US" sz="2400" dirty="0"/>
              <a:t> dessas </a:t>
            </a:r>
            <a:r>
              <a:rPr lang="en-US" sz="2400" dirty="0" err="1"/>
              <a:t>linhas</a:t>
            </a:r>
            <a:r>
              <a:rPr lang="en-US" sz="2400" dirty="0"/>
              <a:t> de </a:t>
            </a:r>
            <a:r>
              <a:rPr lang="en-US" sz="2400" dirty="0" err="1"/>
              <a:t>códigos</a:t>
            </a:r>
            <a:r>
              <a:rPr lang="en-US" sz="2400" dirty="0"/>
              <a:t> </a:t>
            </a:r>
            <a:r>
              <a:rPr lang="en-US" sz="2400" dirty="0" err="1"/>
              <a:t>há</a:t>
            </a:r>
            <a:r>
              <a:rPr lang="en-US" sz="2400" dirty="0"/>
              <a:t> </a:t>
            </a:r>
            <a:r>
              <a:rPr lang="en-US" sz="2400" dirty="0" err="1"/>
              <a:t>blocos</a:t>
            </a:r>
            <a:r>
              <a:rPr lang="en-US" sz="2400" dirty="0"/>
              <a:t> que se </a:t>
            </a:r>
            <a:r>
              <a:rPr lang="en-US" sz="2400" dirty="0" err="1"/>
              <a:t>encarregam</a:t>
            </a:r>
            <a:r>
              <a:rPr lang="en-US" sz="2400" dirty="0"/>
              <a:t> de </a:t>
            </a:r>
            <a:r>
              <a:rPr lang="en-US" sz="2400" dirty="0" err="1"/>
              <a:t>desempenhar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certa</a:t>
            </a:r>
            <a:r>
              <a:rPr lang="en-US" sz="2400" dirty="0"/>
              <a:t> </a:t>
            </a:r>
            <a:r>
              <a:rPr lang="en-US" sz="2400" dirty="0" err="1"/>
              <a:t>função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Free Fire,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ações</a:t>
            </a:r>
            <a:r>
              <a:rPr lang="en-US" sz="2400" dirty="0"/>
              <a:t> </a:t>
            </a:r>
            <a:r>
              <a:rPr lang="en-US" sz="2400" dirty="0" err="1"/>
              <a:t>feitas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um </a:t>
            </a:r>
            <a:r>
              <a:rPr lang="en-US" sz="2400" dirty="0" err="1"/>
              <a:t>personagem</a:t>
            </a:r>
            <a:r>
              <a:rPr lang="en-US" sz="2400" dirty="0"/>
              <a:t>(</a:t>
            </a:r>
            <a:r>
              <a:rPr lang="en-US" sz="2400" dirty="0" err="1"/>
              <a:t>correr</a:t>
            </a:r>
            <a:r>
              <a:rPr lang="en-US" sz="2400" dirty="0"/>
              <a:t>, </a:t>
            </a:r>
            <a:r>
              <a:rPr lang="en-US" sz="2400" dirty="0" err="1"/>
              <a:t>atirar</a:t>
            </a:r>
            <a:r>
              <a:rPr lang="en-US" sz="2400" dirty="0"/>
              <a:t>, </a:t>
            </a:r>
            <a:r>
              <a:rPr lang="en-US" sz="2400" dirty="0" err="1"/>
              <a:t>pegar</a:t>
            </a:r>
            <a:r>
              <a:rPr lang="en-US" sz="2400" dirty="0"/>
              <a:t> </a:t>
            </a:r>
            <a:r>
              <a:rPr lang="en-US" sz="2400" dirty="0" err="1"/>
              <a:t>itens</a:t>
            </a:r>
            <a:r>
              <a:rPr lang="en-US" sz="2400" dirty="0"/>
              <a:t>) é </a:t>
            </a:r>
            <a:r>
              <a:rPr lang="en-US" sz="2400" dirty="0" err="1"/>
              <a:t>comandado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linhas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C137F34-56A2-4F14-E976-8AB7BE329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4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83559C-2337-265E-1B6D-7E14E401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54" y="1190272"/>
            <a:ext cx="4782039" cy="1966747"/>
          </a:xfrm>
        </p:spPr>
        <p:txBody>
          <a:bodyPr anchor="ctr">
            <a:normAutofit/>
          </a:bodyPr>
          <a:lstStyle/>
          <a:p>
            <a:r>
              <a:rPr lang="pt-BR" sz="5100" dirty="0">
                <a:ea typeface="+mj-lt"/>
                <a:cs typeface="+mj-lt"/>
              </a:rPr>
              <a:t>Funcionamento de um software</a:t>
            </a:r>
            <a:endParaRPr lang="pt-BR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CD3A1C8-D8E0-7DA6-F9B2-1064920E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49" y="3578627"/>
            <a:ext cx="4767789" cy="3209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err="1"/>
              <a:t>Já</a:t>
            </a:r>
            <a:r>
              <a:rPr lang="en-US" sz="2200" dirty="0"/>
              <a:t> no </a:t>
            </a:r>
            <a:r>
              <a:rPr lang="en-US" sz="2200" err="1"/>
              <a:t>instagram</a:t>
            </a:r>
            <a:r>
              <a:rPr lang="en-US" sz="2200" dirty="0"/>
              <a:t>, </a:t>
            </a:r>
            <a:r>
              <a:rPr lang="en-US" sz="2200" err="1"/>
              <a:t>todas</a:t>
            </a:r>
            <a:r>
              <a:rPr lang="en-US" sz="2200" dirty="0"/>
              <a:t> as </a:t>
            </a:r>
            <a:r>
              <a:rPr lang="en-US" sz="2200" err="1"/>
              <a:t>funcionalidades</a:t>
            </a:r>
            <a:r>
              <a:rPr lang="en-US" sz="2200" dirty="0"/>
              <a:t> de mandar </a:t>
            </a:r>
            <a:r>
              <a:rPr lang="en-US" sz="2200" err="1"/>
              <a:t>mensagem</a:t>
            </a:r>
            <a:r>
              <a:rPr lang="en-US" sz="2200" dirty="0"/>
              <a:t>, </a:t>
            </a:r>
            <a:r>
              <a:rPr lang="en-US" sz="2200" err="1"/>
              <a:t>curtir</a:t>
            </a:r>
            <a:r>
              <a:rPr lang="en-US" sz="2200" dirty="0"/>
              <a:t> </a:t>
            </a:r>
            <a:r>
              <a:rPr lang="en-US" sz="2200" err="1"/>
              <a:t>postagens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Existem</a:t>
            </a:r>
            <a:r>
              <a:rPr lang="en-US" sz="2200" dirty="0"/>
              <a:t> </a:t>
            </a:r>
            <a:r>
              <a:rPr lang="en-US" sz="2200" dirty="0" err="1"/>
              <a:t>inúmeras</a:t>
            </a:r>
            <a:r>
              <a:rPr lang="en-US" sz="2200" dirty="0"/>
              <a:t> </a:t>
            </a:r>
            <a:r>
              <a:rPr lang="en-US" sz="2200" dirty="0" err="1"/>
              <a:t>linguagem</a:t>
            </a:r>
            <a:r>
              <a:rPr lang="en-US" sz="2200" dirty="0"/>
              <a:t> de </a:t>
            </a:r>
            <a:r>
              <a:rPr lang="en-US" sz="2200" dirty="0" err="1"/>
              <a:t>programação</a:t>
            </a:r>
            <a:r>
              <a:rPr lang="en-US" sz="2200" dirty="0"/>
              <a:t>, 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brilha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um </a:t>
            </a:r>
            <a:r>
              <a:rPr lang="en-US" sz="2200" dirty="0" err="1"/>
              <a:t>cenário</a:t>
            </a:r>
            <a:r>
              <a:rPr lang="en-US" sz="2200" dirty="0"/>
              <a:t> </a:t>
            </a:r>
            <a:r>
              <a:rPr lang="en-US" sz="2200" dirty="0" err="1"/>
              <a:t>específico</a:t>
            </a:r>
          </a:p>
        </p:txBody>
      </p:sp>
      <p:pic>
        <p:nvPicPr>
          <p:cNvPr id="4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D550750E-7A2D-1218-FC0B-4E39E58C6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5" r="4706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6FAE3-14BE-6CF8-9D9F-69B4B9D7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287" y="1207029"/>
            <a:ext cx="5312254" cy="1806727"/>
          </a:xfrm>
        </p:spPr>
        <p:txBody>
          <a:bodyPr>
            <a:normAutofit/>
          </a:bodyPr>
          <a:lstStyle/>
          <a:p>
            <a:r>
              <a:rPr lang="pt-BR" dirty="0"/>
              <a:t>Área da computação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8F7FA49-B4F5-3491-FB46-667DFD770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0" r="2430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E46B0BC-AFA0-F781-8CA9-1E315F78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34" y="3424601"/>
            <a:ext cx="6419310" cy="3434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Engloba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o </a:t>
            </a:r>
            <a:r>
              <a:rPr lang="en-US" sz="2800" dirty="0" err="1"/>
              <a:t>conhecimento</a:t>
            </a:r>
            <a:r>
              <a:rPr lang="en-US" sz="2800" dirty="0"/>
              <a:t> de </a:t>
            </a:r>
            <a:r>
              <a:rPr lang="en-US" sz="2800" dirty="0" err="1"/>
              <a:t>processos</a:t>
            </a:r>
            <a:r>
              <a:rPr lang="en-US" sz="2800" dirty="0"/>
              <a:t> </a:t>
            </a:r>
            <a:r>
              <a:rPr lang="en-US" sz="2800" dirty="0" err="1"/>
              <a:t>computacionais</a:t>
            </a:r>
            <a:r>
              <a:rPr lang="en-US" sz="2800" dirty="0"/>
              <a:t>, </a:t>
            </a:r>
            <a:r>
              <a:rPr lang="en-US" sz="2800" dirty="0" err="1"/>
              <a:t>teoria</a:t>
            </a:r>
            <a:r>
              <a:rPr lang="en-US" sz="2800" dirty="0"/>
              <a:t> e design de </a:t>
            </a:r>
            <a:r>
              <a:rPr lang="en-US" sz="2800" dirty="0" err="1"/>
              <a:t>computadores</a:t>
            </a:r>
            <a:endParaRPr lang="en-US" sz="2800"/>
          </a:p>
          <a:p>
            <a:r>
              <a:rPr lang="en-US" sz="2800" dirty="0" err="1"/>
              <a:t>Inclui</a:t>
            </a:r>
            <a:r>
              <a:rPr lang="en-US" sz="2800" dirty="0"/>
              <a:t>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conexões</a:t>
            </a:r>
            <a:r>
              <a:rPr lang="en-US" sz="2800" dirty="0"/>
              <a:t> que um </a:t>
            </a:r>
            <a:r>
              <a:rPr lang="en-US" sz="2800" dirty="0" err="1"/>
              <a:t>computador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fazer</a:t>
            </a:r>
            <a:r>
              <a:rPr lang="en-US" sz="2800" dirty="0"/>
              <a:t> </a:t>
            </a:r>
            <a:r>
              <a:rPr lang="en-US" sz="2800" dirty="0" err="1"/>
              <a:t>assim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as </a:t>
            </a:r>
            <a:r>
              <a:rPr lang="en-US" sz="2800" dirty="0" err="1"/>
              <a:t>atividades</a:t>
            </a:r>
            <a:r>
              <a:rPr lang="en-US" sz="2800" dirty="0"/>
              <a:t> </a:t>
            </a:r>
            <a:r>
              <a:rPr lang="en-US" sz="2800" dirty="0" err="1"/>
              <a:t>derivadas</a:t>
            </a:r>
            <a:r>
              <a:rPr lang="en-US" sz="2800" dirty="0"/>
              <a:t> deles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3ABF5-1315-2F89-A84A-2E25F2E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pt-BR" dirty="0"/>
              <a:t>Algoritmo</a:t>
            </a:r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CBCC1-FAED-4D99-1EED-59DD7FB8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5405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Agrupamento de instruções que determina em qual ordem o computador deve realizar as tarefas</a:t>
            </a:r>
          </a:p>
          <a:p>
            <a:endParaRPr lang="pt-BR" sz="2400" dirty="0"/>
          </a:p>
          <a:p>
            <a:r>
              <a:rPr lang="pt-BR" sz="2400" dirty="0"/>
              <a:t>É desenvolvido por programadores e pensadores quando se busca solucionar um problema, especialmente no campo da programação</a:t>
            </a:r>
          </a:p>
          <a:p>
            <a:endParaRPr lang="pt-BR" sz="2400" dirty="0"/>
          </a:p>
          <a:p>
            <a:r>
              <a:rPr lang="pt-BR" sz="2400" dirty="0"/>
              <a:t>São empregados em aplicativos para recomendar coisas similares aos gostos dos usuários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84CC80A-D598-B5D2-E710-9A3FE45A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8" y="2665562"/>
            <a:ext cx="4389277" cy="29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5268-ED05-45E6-0179-E6E8887D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18" y="-3048"/>
            <a:ext cx="10114240" cy="156310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Introdução a lógica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23C19-A097-BA0A-CC56-D4B45758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87" y="1204650"/>
            <a:ext cx="7524937" cy="5516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No mundo da computação, é bom dividir a solução de um problema em passos menores, buscando uma linearidade de tarefas para se resolver o dado problema</a:t>
            </a:r>
          </a:p>
          <a:p>
            <a:endParaRPr lang="pt-BR" sz="2400" dirty="0"/>
          </a:p>
          <a:p>
            <a:r>
              <a:rPr lang="pt-BR" sz="3200" b="1" u="sng" dirty="0"/>
              <a:t>Passos para mascar um chiclete:</a:t>
            </a:r>
            <a:endParaRPr lang="pt-BR" sz="2400" b="1" u="sng" dirty="0"/>
          </a:p>
          <a:p>
            <a:pPr marL="514350" indent="-514350">
              <a:buAutoNum type="arabicPeriod"/>
            </a:pPr>
            <a:r>
              <a:rPr lang="pt-BR" sz="2400" dirty="0"/>
              <a:t>Pegar o chiclete</a:t>
            </a:r>
            <a:endParaRPr lang="pt-BR" sz="3200" b="1" u="sng" dirty="0"/>
          </a:p>
          <a:p>
            <a:pPr marL="514350" indent="-514350">
              <a:buAutoNum type="arabicPeriod"/>
            </a:pPr>
            <a:r>
              <a:rPr lang="pt-BR" sz="2400" dirty="0"/>
              <a:t>Retirar o papel</a:t>
            </a:r>
          </a:p>
          <a:p>
            <a:pPr marL="514350" indent="-514350">
              <a:buAutoNum type="arabicPeriod"/>
            </a:pPr>
            <a:r>
              <a:rPr lang="pt-BR" sz="2400" dirty="0"/>
              <a:t>Mascar o chiclete</a:t>
            </a:r>
          </a:p>
          <a:p>
            <a:pPr marL="514350" indent="-514350">
              <a:buAutoNum type="arabicPeriod"/>
            </a:pPr>
            <a:r>
              <a:rPr lang="pt-BR" sz="2400" dirty="0"/>
              <a:t>Jogar o papel no lixo</a:t>
            </a:r>
          </a:p>
          <a:p>
            <a:pPr marL="514350" indent="-514350">
              <a:buAutoNum type="arabicPeriod"/>
            </a:pPr>
            <a:r>
              <a:rPr lang="pt-BR" sz="2400" dirty="0"/>
              <a:t>Jogar o chiclete no lixo</a:t>
            </a:r>
          </a:p>
          <a:p>
            <a:endParaRPr lang="pt-BR" sz="3200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346A79-CB1A-D44E-2003-53D724FE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147" y="3010619"/>
            <a:ext cx="2993367" cy="29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4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B169B-57E1-FA2C-6CB2-AA8131C9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3" y="1021202"/>
            <a:ext cx="8306109" cy="5952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/>
              <a:t> </a:t>
            </a:r>
            <a:r>
              <a:rPr lang="pt-BR" sz="4000" b="1" u="sng" dirty="0"/>
              <a:t>Somar dois valores:</a:t>
            </a:r>
          </a:p>
          <a:p>
            <a:pPr marL="742950" indent="-742950">
              <a:buAutoNum type="arabicPeriod"/>
            </a:pPr>
            <a:r>
              <a:rPr lang="pt-BR" sz="2400" dirty="0"/>
              <a:t>Obter o primeiro valor</a:t>
            </a:r>
          </a:p>
          <a:p>
            <a:pPr marL="742950" indent="-742950">
              <a:buAutoNum type="arabicPeriod"/>
            </a:pPr>
            <a:r>
              <a:rPr lang="pt-BR" sz="2400" dirty="0"/>
              <a:t>Obter o segundo valor</a:t>
            </a:r>
          </a:p>
          <a:p>
            <a:pPr marL="742950" indent="-742950">
              <a:buAutoNum type="arabicPeriod"/>
            </a:pPr>
            <a:r>
              <a:rPr lang="pt-BR" sz="2400" dirty="0"/>
              <a:t>Somar o primeiro com o segundo valor</a:t>
            </a:r>
          </a:p>
          <a:p>
            <a:pPr marL="742950" indent="-742950">
              <a:buAutoNum type="arabicPeriod"/>
            </a:pPr>
            <a:r>
              <a:rPr lang="pt-BR" sz="2400" dirty="0"/>
              <a:t>Mostrar o resultado da soma</a:t>
            </a:r>
          </a:p>
          <a:p>
            <a:pPr marL="0" indent="0">
              <a:buNone/>
            </a:pPr>
            <a:r>
              <a:rPr lang="pt-BR" sz="4000" b="1" dirty="0"/>
              <a:t>Que pode ser traduzido para</a:t>
            </a:r>
            <a:r>
              <a:rPr lang="pt-BR" sz="4000" dirty="0"/>
              <a:t>:</a:t>
            </a:r>
          </a:p>
          <a:p>
            <a:pPr marL="0" indent="0">
              <a:buNone/>
            </a:pPr>
            <a:r>
              <a:rPr lang="pt-BR" sz="2400" dirty="0"/>
              <a:t>1&amp;2.   Entrada de dados</a:t>
            </a:r>
          </a:p>
          <a:p>
            <a:pPr marL="0" indent="0">
              <a:buNone/>
            </a:pPr>
            <a:r>
              <a:rPr lang="pt-BR" sz="2400" dirty="0"/>
              <a:t>3.        Processamento dos dados inseridos</a:t>
            </a:r>
          </a:p>
          <a:p>
            <a:pPr marL="0" indent="0">
              <a:buNone/>
            </a:pPr>
            <a:r>
              <a:rPr lang="pt-BR" sz="2400" dirty="0"/>
              <a:t>4.        Saída de dados</a:t>
            </a:r>
          </a:p>
          <a:p>
            <a:pPr marL="742950" indent="-742950">
              <a:buAutoNum type="arabicPeriod"/>
            </a:pPr>
            <a:endParaRPr lang="pt-BR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C975-A241-0DDE-393C-546822AF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83" y="68839"/>
            <a:ext cx="11048768" cy="959258"/>
          </a:xfrm>
        </p:spPr>
        <p:txBody>
          <a:bodyPr/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29BC6-8363-A21E-FB91-5A10D9A2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52" y="1032122"/>
            <a:ext cx="11148031" cy="5703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ea typeface="+mn-lt"/>
                <a:cs typeface="+mn-lt"/>
                <a:hlinkClick r:id="rId2"/>
              </a:rPr>
              <a:t>https://umaine.edu/cs/what-is-cs/#short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3"/>
              </a:rPr>
              <a:t>https://en.wikipedia.org/wiki/Computer_science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4"/>
              </a:rPr>
              <a:t>https://pt.wikipedia.org/wiki/Computador_pessoal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5"/>
              </a:rPr>
              <a:t>https://www.infoescola.com/informatica/software/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6"/>
              </a:rPr>
              <a:t>https://www.techtudo.com.br/listas/2020/05/o-que-e-algoritmo-entenda-como-funciona-em-apps-e-sites-da-internet.ghtml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7"/>
              </a:rPr>
              <a:t>https://www.indeed.com/career-advice/finding-a-job/computer-science-fields</a:t>
            </a:r>
            <a:endParaRPr lang="pt-BR" sz="2400" dirty="0">
              <a:ea typeface="+mn-lt"/>
              <a:cs typeface="+mn-lt"/>
            </a:endParaRPr>
          </a:p>
          <a:p>
            <a:r>
              <a:rPr lang="pt-BR" sz="2400" dirty="0">
                <a:ea typeface="+mn-lt"/>
                <a:cs typeface="+mn-lt"/>
                <a:hlinkClick r:id="rId8"/>
              </a:rPr>
              <a:t>https://www.cisa.gov/news-events/news/what-cybersecurity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  <a:hlinkClick r:id="rId9"/>
              </a:rPr>
              <a:t>https://www.usg.edu/galileo/skills/unit07/internet07_02.phtml</a:t>
            </a:r>
            <a:endParaRPr lang="pt-BR" sz="2400"/>
          </a:p>
          <a:p>
            <a:r>
              <a:rPr lang="pt-BR" sz="2400" dirty="0">
                <a:ea typeface="+mn-lt"/>
                <a:cs typeface="+mn-lt"/>
              </a:rPr>
              <a:t>https://www.computerhope.com/issues/ch000984.html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02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36F3F4-139C-884A-C5A0-3491D750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-669"/>
            <a:ext cx="10355403" cy="15401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Áreas dentro da Computação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2A066-F083-C446-F889-0D3A9297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193730"/>
            <a:ext cx="7055280" cy="5578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pt-BR" sz="4000" b="1" dirty="0"/>
              <a:t> </a:t>
            </a:r>
            <a:r>
              <a:rPr lang="pt-BR" sz="4000" b="1" u="sng" dirty="0"/>
              <a:t>Internet das coisas:</a:t>
            </a:r>
          </a:p>
          <a:p>
            <a:endParaRPr lang="pt-BR" sz="2800" dirty="0"/>
          </a:p>
          <a:p>
            <a:r>
              <a:rPr lang="pt-BR" sz="2400" dirty="0"/>
              <a:t>Consiste em uma rede interligada de dispositivos inteligentes na qual eles trocam informações e executam ações</a:t>
            </a:r>
          </a:p>
          <a:p>
            <a:r>
              <a:rPr lang="pt-BR" sz="2400" dirty="0"/>
              <a:t>Não precisa de intervenção humana para funcionar, automatizando várias tarefas</a:t>
            </a:r>
          </a:p>
          <a:p>
            <a:r>
              <a:rPr lang="pt-BR" sz="2400" dirty="0"/>
              <a:t>Pode ser usado numa variedade de ambientes, desde fazendas até em casas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C34DBBC-39F6-8248-C3B7-046967FE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660" y="2210596"/>
            <a:ext cx="3953774" cy="22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BED07-33C3-5145-DA47-EFB1D28F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09" y="460486"/>
            <a:ext cx="6893761" cy="6139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pt-BR" sz="4000" dirty="0"/>
              <a:t> </a:t>
            </a:r>
            <a:r>
              <a:rPr lang="pt-BR" sz="4000" b="1" u="sng" dirty="0"/>
              <a:t>Inteligência Artificial</a:t>
            </a:r>
          </a:p>
          <a:p>
            <a:pPr>
              <a:lnSpc>
                <a:spcPct val="100000"/>
              </a:lnSpc>
            </a:pPr>
            <a:endParaRPr lang="pt-BR" sz="1400" b="1" u="sng"/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Se trata de inventar aplicações que repliquem as capacidades intelectuais humanas</a:t>
            </a:r>
            <a:endParaRPr lang="pt-BR"/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endParaRPr lang="pt-BR" sz="2400"/>
          </a:p>
          <a:p>
            <a:pPr>
              <a:lnSpc>
                <a:spcPct val="100000"/>
              </a:lnSpc>
            </a:pPr>
            <a:r>
              <a:rPr lang="pt-BR" sz="2400" dirty="0"/>
              <a:t>Exemplos comuns: ChatGPT e </a:t>
            </a:r>
            <a:r>
              <a:rPr lang="pt-BR" sz="2400" dirty="0" err="1"/>
              <a:t>Alexa</a:t>
            </a:r>
            <a:endParaRPr lang="pt-BR" sz="2400" dirty="0"/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Há usos mais camuflados da inteligência artificial que nem sempre é percebido de vez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8FC94-DA7C-4219-6A2E-18883B27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9" r="1968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BCCD7D13-4EFF-9D1F-59B5-898084FA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0" r="34647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8E2A70-4411-17B2-3A98-890E3666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699" y="2572208"/>
            <a:ext cx="6281663" cy="40437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§"/>
            </a:pPr>
            <a:endParaRPr lang="pt-BR" sz="1100" b="1" u="sng" dirty="0"/>
          </a:p>
          <a:p>
            <a:pPr marL="0" indent="0">
              <a:lnSpc>
                <a:spcPct val="100000"/>
              </a:lnSpc>
              <a:buNone/>
            </a:pPr>
            <a:endParaRPr lang="pt-BR" sz="1100" b="1" u="sng"/>
          </a:p>
          <a:p>
            <a:pPr marL="571500" indent="-571500">
              <a:lnSpc>
                <a:spcPct val="100000"/>
              </a:lnSpc>
            </a:pPr>
            <a:r>
              <a:rPr lang="pt-BR" sz="2200" dirty="0"/>
              <a:t>Linguagem de programação é uma linguagem padronizada que contém comandos para o computador desempenhar</a:t>
            </a:r>
          </a:p>
          <a:p>
            <a:pPr marL="571500" indent="-571500">
              <a:lnSpc>
                <a:spcPct val="100000"/>
              </a:lnSpc>
            </a:pPr>
            <a:r>
              <a:rPr lang="pt-BR" sz="2200" dirty="0"/>
              <a:t>Se baseia no pensamento crítico e na lógica do programador para ser construída</a:t>
            </a:r>
          </a:p>
          <a:p>
            <a:pPr marL="571500" indent="-571500">
              <a:lnSpc>
                <a:spcPct val="100000"/>
              </a:lnSpc>
            </a:pPr>
            <a:r>
              <a:rPr lang="pt-BR" sz="2200" dirty="0"/>
              <a:t>Existe várias linguagens de programação, cada uma com suas características únicas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4BC518-2BD8-D71D-BC4D-8A854697790C}"/>
              </a:ext>
            </a:extLst>
          </p:cNvPr>
          <p:cNvSpPr txBox="1"/>
          <p:nvPr/>
        </p:nvSpPr>
        <p:spPr>
          <a:xfrm>
            <a:off x="5558809" y="822123"/>
            <a:ext cx="566304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pt-BR" sz="4000" b="1" dirty="0"/>
              <a:t> </a:t>
            </a:r>
            <a:r>
              <a:rPr lang="pt-BR" sz="4000" b="1" u="sng" dirty="0"/>
              <a:t>Linguagens de programação e lógica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98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98EDD7-966F-4ED6-ADCB-9EF1A42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1028927"/>
            <a:ext cx="6094409" cy="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CEEB4-4B39-FE11-A21E-9BB205AE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28" y="1104202"/>
            <a:ext cx="5185232" cy="5567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Consiste no conhecimento para proteger redes e computadores</a:t>
            </a:r>
          </a:p>
          <a:p>
            <a:endParaRPr lang="pt-BR" sz="2400" dirty="0"/>
          </a:p>
          <a:p>
            <a:r>
              <a:rPr lang="pt-BR" sz="2400" dirty="0"/>
              <a:t>Três pilares: Confidencialidade, Integridade e Disponibilidade da informação</a:t>
            </a:r>
          </a:p>
          <a:p>
            <a:endParaRPr lang="pt-BR" sz="2400" dirty="0"/>
          </a:p>
          <a:p>
            <a:r>
              <a:rPr lang="pt-BR" sz="2400" dirty="0" err="1"/>
              <a:t>Cybersegurança</a:t>
            </a:r>
            <a:r>
              <a:rPr lang="pt-BR" sz="2400" dirty="0"/>
              <a:t> é importante no contexto empresarial, pois o seu emprego mal feito pode acarretar em danos aos dados pessoais dos usuários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996B799-9454-451E-A62E-D79EC2608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0332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CA605-F116-47B0-8AFC-D9A7FA5E1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06126" y="5840059"/>
            <a:ext cx="528587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7802AA-299D-026E-208F-2236AA8A5F0E}"/>
              </a:ext>
            </a:extLst>
          </p:cNvPr>
          <p:cNvSpPr txBox="1"/>
          <p:nvPr/>
        </p:nvSpPr>
        <p:spPr>
          <a:xfrm>
            <a:off x="366948" y="328392"/>
            <a:ext cx="50742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r>
              <a:rPr lang="pt-BR" sz="4000" b="1" err="1"/>
              <a:t>Cybersegurança</a:t>
            </a:r>
            <a:endParaRPr lang="pt-BR" sz="4000" b="1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591B0EF-663C-FDA2-04D0-D8F9675F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2" y="2313350"/>
            <a:ext cx="5377133" cy="31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1D935-500F-E664-4B2A-48459EFE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89" y="1465822"/>
            <a:ext cx="4314966" cy="4551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Wingdings" panose="020B0604020202020204" pitchFamily="34" charset="0"/>
              <a:buChar char="§"/>
            </a:pPr>
            <a:r>
              <a:rPr lang="pt-BR" sz="4000" b="1" u="sng" dirty="0"/>
              <a:t>Computação gráfica e modelagem</a:t>
            </a:r>
            <a:endParaRPr lang="pt-BR" sz="40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F8A070-E6C5-167A-E794-23E95828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755" y="393940"/>
            <a:ext cx="4149550" cy="3022122"/>
          </a:xfrm>
          <a:prstGeom prst="rect">
            <a:avLst/>
          </a:prstGeom>
        </p:spPr>
      </p:pic>
      <p:pic>
        <p:nvPicPr>
          <p:cNvPr id="5" name="Imagem 4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E00CAE71-B301-B17B-F3D4-1C8ECFFB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5" y="3660891"/>
            <a:ext cx="4758906" cy="26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56286-3618-C427-5015-867DCC35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553" y="-669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pt-BR" dirty="0"/>
              <a:t>Campos de atuação na computação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32E83-AC74-6BAB-F750-0455BF7B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150598"/>
            <a:ext cx="7055280" cy="5650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Wingdings" panose="020B0604020202020204" pitchFamily="34" charset="0"/>
              <a:buChar char="§"/>
            </a:pPr>
            <a:r>
              <a:rPr lang="pt-BR" sz="4000" b="1" u="sng" dirty="0"/>
              <a:t>Programador:</a:t>
            </a:r>
            <a:endParaRPr lang="pt-BR" b="1" u="sng" dirty="0"/>
          </a:p>
          <a:p>
            <a:pPr marL="571500" indent="-571500"/>
            <a:r>
              <a:rPr lang="pt-BR" sz="2400" dirty="0"/>
              <a:t>Focam na construção do código fonte de aplicações</a:t>
            </a:r>
          </a:p>
          <a:p>
            <a:pPr marL="571500" indent="-571500"/>
            <a:r>
              <a:rPr lang="pt-BR" sz="2400" dirty="0"/>
              <a:t>Há três estágios: Junior, Pleno e </a:t>
            </a:r>
            <a:r>
              <a:rPr lang="pt-BR" sz="2400" dirty="0" err="1"/>
              <a:t>Senior</a:t>
            </a:r>
            <a:endParaRPr lang="pt-BR" sz="2400"/>
          </a:p>
          <a:p>
            <a:pPr marL="571500" indent="-571500"/>
            <a:endParaRPr lang="pt-BR" sz="2400" dirty="0"/>
          </a:p>
          <a:p>
            <a:pPr marL="571500" indent="-571500">
              <a:buFont typeface="Wingdings" panose="020B0604020202020204" pitchFamily="34" charset="0"/>
              <a:buChar char="§"/>
            </a:pPr>
            <a:r>
              <a:rPr lang="pt-BR" sz="4000" b="1" u="sng" dirty="0"/>
              <a:t>Analista de dados:</a:t>
            </a:r>
          </a:p>
          <a:p>
            <a:pPr marL="571500" indent="-571500"/>
            <a:r>
              <a:rPr lang="pt-BR" sz="2400" dirty="0"/>
              <a:t>Faz a coleta e organiza dados para reconhecer padrões e ilustrar seus achados</a:t>
            </a:r>
          </a:p>
          <a:p>
            <a:pPr marL="571500" indent="-571500"/>
            <a:r>
              <a:rPr lang="pt-BR" sz="2400" dirty="0"/>
              <a:t>Desenvolve relatórios e infográficos para solucionar uma necessidade do cliente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agem 3" descr="Homem ao lado de computador&#10;&#10;Descrição gerada automaticamente">
            <a:extLst>
              <a:ext uri="{FF2B5EF4-FFF2-40B4-BE49-F238E27FC236}">
                <a16:creationId xmlns:a16="http://schemas.microsoft.com/office/drawing/2014/main" id="{C23A3DB9-87F7-20F7-9288-B149932C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816580"/>
            <a:ext cx="4219037" cy="28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3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32E83-AC74-6BAB-F750-0455BF7B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741" y="704900"/>
            <a:ext cx="7055280" cy="5650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Wingdings" panose="020B0604020202020204" pitchFamily="34" charset="0"/>
              <a:buChar char="§"/>
            </a:pPr>
            <a:r>
              <a:rPr lang="pt-BR" sz="4000" b="1" u="sng" dirty="0"/>
              <a:t>Analista de </a:t>
            </a:r>
            <a:r>
              <a:rPr lang="pt-BR" sz="4000" b="1" u="sng" dirty="0" err="1"/>
              <a:t>cybersegurança</a:t>
            </a:r>
            <a:r>
              <a:rPr lang="pt-BR" sz="4000" b="1" u="sng" dirty="0"/>
              <a:t>:</a:t>
            </a:r>
            <a:endParaRPr lang="pt-BR" b="1" u="sng" dirty="0"/>
          </a:p>
          <a:p>
            <a:pPr marL="571500" indent="-571500"/>
            <a:r>
              <a:rPr lang="pt-BR" sz="2400" dirty="0"/>
              <a:t>Focam em construir e manter protocolos de segurança para proteger redes e computadores</a:t>
            </a:r>
          </a:p>
          <a:p>
            <a:pPr marL="571500" indent="-571500"/>
            <a:endParaRPr lang="pt-BR" sz="2400"/>
          </a:p>
          <a:p>
            <a:pPr marL="571500" indent="-571500">
              <a:buFont typeface="Wingdings" panose="020B0604020202020204" pitchFamily="34" charset="0"/>
              <a:buChar char="§"/>
            </a:pPr>
            <a:r>
              <a:rPr lang="pt-BR" sz="4000" b="1" u="sng" dirty="0"/>
              <a:t>Design de aplicativos móveis:</a:t>
            </a:r>
          </a:p>
          <a:p>
            <a:pPr marL="571500" indent="-571500"/>
            <a:r>
              <a:rPr lang="pt-BR" sz="2400" dirty="0"/>
              <a:t>Responsável por criar e modelar a parte estética da aplicação</a:t>
            </a:r>
          </a:p>
          <a:p>
            <a:pPr marL="571500" indent="-571500"/>
            <a:endParaRPr lang="pt-BR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76B634-E4B4-13B3-41EB-233558D1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25" y="2057951"/>
            <a:ext cx="4068794" cy="27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6051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42641"/>
      </a:dk2>
      <a:lt2>
        <a:srgbClr val="E8E6E2"/>
      </a:lt2>
      <a:accent1>
        <a:srgbClr val="93A4C5"/>
      </a:accent1>
      <a:accent2>
        <a:srgbClr val="837FBA"/>
      </a:accent2>
      <a:accent3>
        <a:srgbClr val="AE96C6"/>
      </a:accent3>
      <a:accent4>
        <a:srgbClr val="B47FBA"/>
      </a:accent4>
      <a:accent5>
        <a:srgbClr val="C593B5"/>
      </a:accent5>
      <a:accent6>
        <a:srgbClr val="BA7F8E"/>
      </a:accent6>
      <a:hlink>
        <a:srgbClr val="94805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HeadlinesVTI</vt:lpstr>
      <vt:lpstr>Aula sobre o campo da computação</vt:lpstr>
      <vt:lpstr>Área da computação</vt:lpstr>
      <vt:lpstr>Áreas dentro da Computação</vt:lpstr>
      <vt:lpstr>Apresentação do PowerPoint</vt:lpstr>
      <vt:lpstr>Apresentação do PowerPoint</vt:lpstr>
      <vt:lpstr>Apresentação do PowerPoint</vt:lpstr>
      <vt:lpstr>Apresentação do PowerPoint</vt:lpstr>
      <vt:lpstr>Campos de atuação na computação</vt:lpstr>
      <vt:lpstr>Apresentação do PowerPoint</vt:lpstr>
      <vt:lpstr>Vantagens de empregos na computação</vt:lpstr>
      <vt:lpstr>Origem de internet e dos dispositivos eletrônicos</vt:lpstr>
      <vt:lpstr>Apresentação do PowerPoint</vt:lpstr>
      <vt:lpstr>Apresentação do PowerPoint</vt:lpstr>
      <vt:lpstr>Organização básica dos computadores</vt:lpstr>
      <vt:lpstr>As máquinas só compreendem zeros e uns</vt:lpstr>
      <vt:lpstr>Abordagem dos componentes de um computador</vt:lpstr>
      <vt:lpstr>Apresentação do PowerPoint</vt:lpstr>
      <vt:lpstr>Funcionamento de um software</vt:lpstr>
      <vt:lpstr>Funcionamento de um software</vt:lpstr>
      <vt:lpstr>Algoritmo</vt:lpstr>
      <vt:lpstr>Introdução a lógica computacional</vt:lpstr>
      <vt:lpstr>Apresentação do PowerPoint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717</cp:revision>
  <dcterms:created xsi:type="dcterms:W3CDTF">2023-10-19T00:42:37Z</dcterms:created>
  <dcterms:modified xsi:type="dcterms:W3CDTF">2023-10-19T22:23:13Z</dcterms:modified>
</cp:coreProperties>
</file>