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E12"/>
    <a:srgbClr val="B7ADCF"/>
    <a:srgbClr val="080717"/>
    <a:srgbClr val="0E0D13"/>
    <a:srgbClr val="611561"/>
    <a:srgbClr val="404E7C"/>
    <a:srgbClr val="0D1019"/>
    <a:srgbClr val="AC4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EF5DB-8891-4A2F-BAC1-F9A7AA972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1E0AA9-E668-4019-ACD1-05D3E8C1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FE44C8-9BEA-41B4-81BD-985F1E2B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E2AE-C04E-4C51-A956-5CF74B1989D0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442E2-0ACB-4B21-B25C-2E3AFE86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8EDBF9-D551-4BEE-A835-36E5202D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DAD9-8532-49FB-ADBD-11D7226A5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4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92DE5-59A4-4F9D-B4EF-ED97CA1E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96B1BC-2ACA-4CB9-B0B0-055270CCC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4FCCBC-FC43-40A9-95DD-62D8E24E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E2AE-C04E-4C51-A956-5CF74B1989D0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DC64EB-6DDC-4C4E-A41C-BED481FC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7B3F3-B93D-41C1-8C0D-FA88049F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DAD9-8532-49FB-ADBD-11D7226A5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95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93AB22-DA99-49D9-B4FF-99F76DDFA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40895E-B09E-46E0-9988-B3DD08089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0B7186-7646-4B1A-A67C-D2B946FC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E2AE-C04E-4C51-A956-5CF74B1989D0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7DEB7E-44D4-4BB2-BC10-626D468E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6F849-DAE9-411C-9FD2-D77793C4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DAD9-8532-49FB-ADBD-11D7226A5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76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F03F8-0637-49E5-936E-383E66DE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CBB9A6-6E24-4730-9C46-BA5B77CA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108C32-B0C7-4C1A-8E91-2240E5A0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E2AE-C04E-4C51-A956-5CF74B1989D0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AB6EA2-3870-4111-B0B4-95091E73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5AD2FF-53D9-4A0D-9380-376DB320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DAD9-8532-49FB-ADBD-11D7226A5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0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C2D48-C6E8-47F3-A565-E9A24020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F65FFC-9FC9-4BE3-805E-6A0A7EBD8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9EAC5-6C91-484A-830B-4176F0C9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E2AE-C04E-4C51-A956-5CF74B1989D0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C5B58C-333D-4524-BDA4-57776A50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4B07CF-D44F-40CC-AA58-C48900CC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DAD9-8532-49FB-ADBD-11D7226A5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97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7F440-0AE0-4F0A-8748-60896F6F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38775-404B-4C44-AE9C-C0DE64258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363C0D-06F3-4C4B-BC2F-133647DCC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69C27C-B4F0-44AB-B428-5C2684BC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E2AE-C04E-4C51-A956-5CF74B1989D0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64FCA0-6CB7-4AF5-B929-99F2A91C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069B8C-B730-406C-9BC2-03F48A93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DAD9-8532-49FB-ADBD-11D7226A5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84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BB4BE-97A6-4426-B9DD-F6099436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F23906-FE66-489D-A1ED-BDF5C3FDC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BEB305-0C3E-4A20-81CA-CB7F4F315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46C0B9-A209-42F4-9956-FA943953F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FD4345-1C21-4062-BF1F-0217029EB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36C0C7-AC85-4705-A1DA-8D15B923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E2AE-C04E-4C51-A956-5CF74B1989D0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9CC8BE-437A-4818-9772-765B7181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C6B1B9-BF9B-47B9-8F20-449DF8AB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DAD9-8532-49FB-ADBD-11D7226A5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61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4BC21-CB0D-4E32-9A43-DDAF63DE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300093-F8CE-4486-885B-AB852FBC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E2AE-C04E-4C51-A956-5CF74B1989D0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114513-BF38-43A6-BF92-2127CE5B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38FEE8-1E02-4928-9A8D-43D97D3D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DAD9-8532-49FB-ADBD-11D7226A5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52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77A935-D0EC-4B81-9431-F17530BB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E2AE-C04E-4C51-A956-5CF74B1989D0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5854F8-E6C0-44E5-A259-B47F650E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F2E425-A449-41FA-861A-BD03D57E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DAD9-8532-49FB-ADBD-11D7226A5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00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BA35E-AE76-4EE0-ADB5-D07A52A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E74DE-4CEC-4154-99AC-463F74F0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95F18D-7ECA-4DD4-84D6-E7F72642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49DB7B-89F1-4F4C-B196-302875EB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E2AE-C04E-4C51-A956-5CF74B1989D0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5FA942-01B8-4E45-B10C-E90EF882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550AC6-595E-4D81-B9DD-87F3DDBB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DAD9-8532-49FB-ADBD-11D7226A5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70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55143-9234-4E9D-8422-E0AC2AC4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9FFCD6-5758-46B5-9FAC-477262396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F36AD2-05DB-44A5-8C19-50BB35F9A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34EF3E-6F90-41EB-A0A7-1C1A45B6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E2AE-C04E-4C51-A956-5CF74B1989D0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943026-C4EF-4028-8501-E6DB7EFC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138C47-B7DC-4578-91D5-13A0F50C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DAD9-8532-49FB-ADBD-11D7226A5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6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C172BA-E97B-4501-8176-F74E10DB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71DB91-DD99-4831-9FAC-62656F0A3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64970B-C679-4B5F-9392-19330ECA0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3E2AE-C04E-4C51-A956-5CF74B1989D0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807C3B-078C-4B01-B545-EFF01A656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C1EBB5-395C-478B-B121-8DC2BFD13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DAD9-8532-49FB-ADBD-11D7226A5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8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12" Type="http://schemas.openxmlformats.org/officeDocument/2006/relationships/image" Target="../media/image5.png"/><Relationship Id="rId17" Type="http://schemas.openxmlformats.org/officeDocument/2006/relationships/image" Target="../media/image60.png"/><Relationship Id="rId2" Type="http://schemas.openxmlformats.org/officeDocument/2006/relationships/image" Target="../media/image1.jpg"/><Relationship Id="rId16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0.png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10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image" Target="../media/image4.png"/><Relationship Id="rId1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F6AD65-6F1D-4315-8B0D-5A9EDC799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Zoom de Slide 3">
                <a:extLst>
                  <a:ext uri="{FF2B5EF4-FFF2-40B4-BE49-F238E27FC236}">
                    <a16:creationId xmlns:a16="http://schemas.microsoft.com/office/drawing/2014/main" id="{EF2479BD-4326-4546-852C-3AA6663170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6629738"/>
                  </p:ext>
                </p:extLst>
              </p:nvPr>
            </p:nvGraphicFramePr>
            <p:xfrm>
              <a:off x="11842315" y="5949109"/>
              <a:ext cx="206465" cy="121186"/>
            </p:xfrm>
            <a:graphic>
              <a:graphicData uri="http://schemas.microsoft.com/office/powerpoint/2016/slidezoom">
                <pslz:sldZm>
                  <pslz:sldZmObj sldId="257" cId="4291936223">
                    <pslz:zmPr id="{F977C0C2-8874-45E5-BA0F-84545E42059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6465" cy="12118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Zoom de Slide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F2479BD-4326-4546-852C-3AA6663170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42315" y="5949109"/>
                <a:ext cx="206465" cy="12118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Zoom de Slide 8">
                <a:extLst>
                  <a:ext uri="{FF2B5EF4-FFF2-40B4-BE49-F238E27FC236}">
                    <a16:creationId xmlns:a16="http://schemas.microsoft.com/office/drawing/2014/main" id="{5F46D28C-E477-4FA7-8B26-BE7B049D07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2171646"/>
                  </p:ext>
                </p:extLst>
              </p:nvPr>
            </p:nvGraphicFramePr>
            <p:xfrm>
              <a:off x="6009758" y="1295844"/>
              <a:ext cx="172484" cy="97022"/>
            </p:xfrm>
            <a:graphic>
              <a:graphicData uri="http://schemas.microsoft.com/office/powerpoint/2016/slidezoom">
                <pslz:sldZm>
                  <pslz:sldZmObj sldId="258" cId="1730841578">
                    <pslz:zmPr id="{255DB6FE-77A7-4EC4-A12E-F80D34430EBA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484" cy="9702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Zoom de Slide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F46D28C-E477-4FA7-8B26-BE7B049D07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9758" y="1295844"/>
                <a:ext cx="172484" cy="9702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Zoom de Slide 23">
                <a:extLst>
                  <a:ext uri="{FF2B5EF4-FFF2-40B4-BE49-F238E27FC236}">
                    <a16:creationId xmlns:a16="http://schemas.microsoft.com/office/drawing/2014/main" id="{31D7B772-5CF7-4BEF-BA4D-3079C775F4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0674824"/>
                  </p:ext>
                </p:extLst>
              </p:nvPr>
            </p:nvGraphicFramePr>
            <p:xfrm>
              <a:off x="1768979" y="2135914"/>
              <a:ext cx="179462" cy="100947"/>
            </p:xfrm>
            <a:graphic>
              <a:graphicData uri="http://schemas.microsoft.com/office/powerpoint/2016/slidezoom">
                <pslz:sldZm>
                  <pslz:sldZmObj sldId="259" cId="745492474">
                    <pslz:zmPr id="{FAC0EA5D-F680-43A7-898C-DAB2D5F5356F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9462" cy="10094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Zoom de Slide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1D7B772-5CF7-4BEF-BA4D-3079C775F4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8979" y="2135914"/>
                <a:ext cx="179462" cy="10094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Zoom de Slide 25">
                <a:extLst>
                  <a:ext uri="{FF2B5EF4-FFF2-40B4-BE49-F238E27FC236}">
                    <a16:creationId xmlns:a16="http://schemas.microsoft.com/office/drawing/2014/main" id="{50290FC3-1150-4617-BFFB-3EE60BA1A4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4620164"/>
                  </p:ext>
                </p:extLst>
              </p:nvPr>
            </p:nvGraphicFramePr>
            <p:xfrm>
              <a:off x="3819970" y="2990494"/>
              <a:ext cx="153824" cy="86526"/>
            </p:xfrm>
            <a:graphic>
              <a:graphicData uri="http://schemas.microsoft.com/office/powerpoint/2016/slidezoom">
                <pslz:sldZm>
                  <pslz:sldZmObj sldId="260" cId="2067698736">
                    <pslz:zmPr id="{A1F5C6A9-623B-4922-829F-B3ED45F522D4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3824" cy="8652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Zoom de Slide 2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50290FC3-1150-4617-BFFB-3EE60BA1A4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19970" y="2990494"/>
                <a:ext cx="153824" cy="8652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Zoom de Slide 27">
                <a:extLst>
                  <a:ext uri="{FF2B5EF4-FFF2-40B4-BE49-F238E27FC236}">
                    <a16:creationId xmlns:a16="http://schemas.microsoft.com/office/drawing/2014/main" id="{E4DE548E-690C-46CC-AA3F-B9CBCAF90D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2973783"/>
                  </p:ext>
                </p:extLst>
              </p:nvPr>
            </p:nvGraphicFramePr>
            <p:xfrm>
              <a:off x="6759723" y="2708483"/>
              <a:ext cx="107298" cy="60355"/>
            </p:xfrm>
            <a:graphic>
              <a:graphicData uri="http://schemas.microsoft.com/office/powerpoint/2016/slidezoom">
                <pslz:sldZm>
                  <pslz:sldZmObj sldId="261" cId="1743806051">
                    <pslz:zmPr id="{84A3F007-039B-4D59-B3E6-30A2A164AF3F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7298" cy="6035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Zoom de Slide 2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E4DE548E-690C-46CC-AA3F-B9CBCAF90D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59723" y="2708483"/>
                <a:ext cx="107298" cy="6035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21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96ECA9-8562-4705-96AF-073DCE1420C0}"/>
              </a:ext>
            </a:extLst>
          </p:cNvPr>
          <p:cNvSpPr/>
          <p:nvPr/>
        </p:nvSpPr>
        <p:spPr>
          <a:xfrm>
            <a:off x="-318052" y="-106017"/>
            <a:ext cx="12510052" cy="6964017"/>
          </a:xfrm>
          <a:prstGeom prst="rect">
            <a:avLst/>
          </a:prstGeom>
          <a:solidFill>
            <a:srgbClr val="0E0D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Copperplate Gothic Bold" panose="020E07050202060204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3931A8-E4BE-467F-A67F-226A3859217D}"/>
              </a:ext>
            </a:extLst>
          </p:cNvPr>
          <p:cNvSpPr txBox="1"/>
          <p:nvPr/>
        </p:nvSpPr>
        <p:spPr>
          <a:xfrm>
            <a:off x="2795353" y="452596"/>
            <a:ext cx="6601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Do Zero ao Jogo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47E7B8-2306-4D6F-A31D-BB3AAFF525B9}"/>
              </a:ext>
            </a:extLst>
          </p:cNvPr>
          <p:cNvSpPr txBox="1"/>
          <p:nvPr/>
        </p:nvSpPr>
        <p:spPr>
          <a:xfrm>
            <a:off x="437742" y="4498813"/>
            <a:ext cx="496359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Alunos</a:t>
            </a:r>
            <a:r>
              <a:rPr lang="pt-BR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: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Daniel D. C. Santos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Leonardo G. M. Carvalho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Leonardo S. M. Santos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Luiz Gustavo Martins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Washington A. Freitas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BF0AE3-EF89-4C81-A069-6A064D12D124}"/>
              </a:ext>
            </a:extLst>
          </p:cNvPr>
          <p:cNvSpPr txBox="1"/>
          <p:nvPr/>
        </p:nvSpPr>
        <p:spPr>
          <a:xfrm>
            <a:off x="437742" y="3155290"/>
            <a:ext cx="56582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Professores</a:t>
            </a:r>
            <a:r>
              <a:rPr lang="pt-BR" b="1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:</a:t>
            </a:r>
          </a:p>
          <a:p>
            <a:r>
              <a:rPr lang="pt-BR" sz="2200" b="1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João Benedito dos Santos Junior</a:t>
            </a:r>
          </a:p>
          <a:p>
            <a:r>
              <a:rPr lang="pt-BR" sz="2200" b="1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Luciana de </a:t>
            </a:r>
            <a:r>
              <a:rPr lang="pt-BR" sz="2200" b="1" i="0" dirty="0" err="1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Nardin</a:t>
            </a:r>
            <a:endParaRPr lang="pt-BR" sz="2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4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7976DAA-5E95-4189-A869-9C314818D280}"/>
              </a:ext>
            </a:extLst>
          </p:cNvPr>
          <p:cNvSpPr/>
          <p:nvPr/>
        </p:nvSpPr>
        <p:spPr>
          <a:xfrm rot="10800000" flipV="1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D1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200" dirty="0">
              <a:latin typeface="Copperplate Gothic Bold" panose="020E07050202060204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6C0739-D77F-4FA6-B8CF-4685A18AD3BB}"/>
              </a:ext>
            </a:extLst>
          </p:cNvPr>
          <p:cNvSpPr txBox="1"/>
          <p:nvPr/>
        </p:nvSpPr>
        <p:spPr>
          <a:xfrm>
            <a:off x="3652863" y="441579"/>
            <a:ext cx="4886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Introdução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85A8B5-709F-4334-9034-69BD98DA03AB}"/>
              </a:ext>
            </a:extLst>
          </p:cNvPr>
          <p:cNvSpPr txBox="1"/>
          <p:nvPr/>
        </p:nvSpPr>
        <p:spPr>
          <a:xfrm>
            <a:off x="260602" y="2110907"/>
            <a:ext cx="684251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Por que jogar games?</a:t>
            </a:r>
          </a:p>
          <a:p>
            <a:r>
              <a:rPr lang="pt-BR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Por que desenvolver games?</a:t>
            </a:r>
          </a:p>
          <a:p>
            <a:r>
              <a:rPr lang="pt-BR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Como ganhar dinheiro com games?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	Abrir uma empresa de jogos;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	Trabalhar em uma grande empresa; 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	já consolidada; 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	Trabalhar em uma empresa indie;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	Atividades transversais.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838D84-5AEE-44E1-896F-89E620953FEB}"/>
              </a:ext>
            </a:extLst>
          </p:cNvPr>
          <p:cNvSpPr txBox="1"/>
          <p:nvPr/>
        </p:nvSpPr>
        <p:spPr>
          <a:xfrm flipH="1">
            <a:off x="7103116" y="2110907"/>
            <a:ext cx="50888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Grandes áreas: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	Game design;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	Programação;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	Arte/Animação;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	Garantia de qualidade;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	Áudio.</a:t>
            </a:r>
          </a:p>
        </p:txBody>
      </p:sp>
    </p:spTree>
    <p:extLst>
      <p:ext uri="{BB962C8B-B14F-4D97-AF65-F5344CB8AC3E}">
        <p14:creationId xmlns:p14="http://schemas.microsoft.com/office/powerpoint/2010/main" val="429193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A10864-67E0-4DF1-AFD5-E1E3AFD349D7}"/>
              </a:ext>
            </a:extLst>
          </p:cNvPr>
          <p:cNvSpPr/>
          <p:nvPr/>
        </p:nvSpPr>
        <p:spPr>
          <a:xfrm>
            <a:off x="-92765" y="-119270"/>
            <a:ext cx="12284765" cy="6977270"/>
          </a:xfrm>
          <a:prstGeom prst="rect">
            <a:avLst/>
          </a:prstGeom>
          <a:solidFill>
            <a:srgbClr val="080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D61919-CDBA-4094-95DC-21BE5CA49A27}"/>
              </a:ext>
            </a:extLst>
          </p:cNvPr>
          <p:cNvSpPr txBox="1"/>
          <p:nvPr/>
        </p:nvSpPr>
        <p:spPr>
          <a:xfrm>
            <a:off x="1061290" y="305584"/>
            <a:ext cx="100694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5 componentes de um grande game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7167C9-BF28-4ABE-B118-47C11F720A6A}"/>
              </a:ext>
            </a:extLst>
          </p:cNvPr>
          <p:cNvSpPr txBox="1"/>
          <p:nvPr/>
        </p:nvSpPr>
        <p:spPr>
          <a:xfrm>
            <a:off x="1839817" y="386692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endParaRPr lang="pt-BR" dirty="0"/>
          </a:p>
        </p:txBody>
      </p:sp>
      <p:pic>
        <p:nvPicPr>
          <p:cNvPr id="6" name="Espaço Reservado para Conteúdo 3" descr="Linha do tempo&#10;&#10;Descrição gerada automaticamente">
            <a:extLst>
              <a:ext uri="{FF2B5EF4-FFF2-40B4-BE49-F238E27FC236}">
                <a16:creationId xmlns:a16="http://schemas.microsoft.com/office/drawing/2014/main" id="{F932969C-5E94-DAAD-7710-385B25F91E2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90" y="1167290"/>
            <a:ext cx="9955577" cy="52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9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4E4A877-9062-42AA-ADBC-E9F8A1EE8B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717A657-3A89-49A2-820F-13F369294E82}"/>
              </a:ext>
            </a:extLst>
          </p:cNvPr>
          <p:cNvSpPr/>
          <p:nvPr/>
        </p:nvSpPr>
        <p:spPr>
          <a:xfrm>
            <a:off x="-132522" y="-106017"/>
            <a:ext cx="12324522" cy="6964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DB169C-92DE-4114-A1A8-66AF4D09FF49}"/>
              </a:ext>
            </a:extLst>
          </p:cNvPr>
          <p:cNvSpPr txBox="1"/>
          <p:nvPr/>
        </p:nvSpPr>
        <p:spPr>
          <a:xfrm>
            <a:off x="1028241" y="509396"/>
            <a:ext cx="10135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Princípios de game design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779474-6898-407D-B04A-CF03689580B1}"/>
              </a:ext>
            </a:extLst>
          </p:cNvPr>
          <p:cNvSpPr txBox="1"/>
          <p:nvPr/>
        </p:nvSpPr>
        <p:spPr>
          <a:xfrm>
            <a:off x="1028241" y="2083259"/>
            <a:ext cx="93315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Conjunto de regras (definem quem ganha e quem perde);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"Como jogar" define o que é ou não é divertido;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LOOP DE GAMEPLAY!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Jogos podem ter mais de um loop principal;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Regras e interações se originam do loop de gameplay.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69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4DD0FB0-6CA9-463B-90C3-747AF1184D9C}"/>
              </a:ext>
            </a:extLst>
          </p:cNvPr>
          <p:cNvSpPr/>
          <p:nvPr/>
        </p:nvSpPr>
        <p:spPr>
          <a:xfrm>
            <a:off x="-132522" y="-92764"/>
            <a:ext cx="12324522" cy="6950764"/>
          </a:xfrm>
          <a:prstGeom prst="rect">
            <a:avLst/>
          </a:prstGeom>
          <a:solidFill>
            <a:srgbClr val="100E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200" dirty="0">
              <a:latin typeface="Copperplate Gothic Bold" panose="020E07050202060204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45F4CC-3FBB-4AA2-B019-593634D3DB6C}"/>
              </a:ext>
            </a:extLst>
          </p:cNvPr>
          <p:cNvSpPr txBox="1"/>
          <p:nvPr/>
        </p:nvSpPr>
        <p:spPr>
          <a:xfrm>
            <a:off x="1662224" y="729733"/>
            <a:ext cx="88675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Gêneros e Mecânicas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BB85614-A34D-465B-A9E6-0E58CAA6F85E}"/>
              </a:ext>
            </a:extLst>
          </p:cNvPr>
          <p:cNvSpPr txBox="1"/>
          <p:nvPr/>
        </p:nvSpPr>
        <p:spPr>
          <a:xfrm>
            <a:off x="671900" y="2136337"/>
            <a:ext cx="10950114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Action</a:t>
            </a:r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;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Adventure;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RPG;</a:t>
            </a:r>
          </a:p>
          <a:p>
            <a:r>
              <a:rPr lang="pt-BR" sz="22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Strategy</a:t>
            </a:r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;</a:t>
            </a:r>
          </a:p>
          <a:p>
            <a:r>
              <a:rPr lang="pt-BR" sz="22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Simulation</a:t>
            </a:r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;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Puzzle;</a:t>
            </a:r>
          </a:p>
          <a:p>
            <a:r>
              <a:rPr lang="pt-BR" sz="22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Sandbox</a:t>
            </a:r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;</a:t>
            </a:r>
          </a:p>
          <a:p>
            <a:r>
              <a:rPr lang="pt-BR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 maior parte dos jogos atuais tem elementos de mais de um gênero.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806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198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Copperplate Gothic 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Gabriel de Moraes Carvalho</dc:creator>
  <cp:lastModifiedBy>Leonardo Gabriel de Moraes Carvalho</cp:lastModifiedBy>
  <cp:revision>12</cp:revision>
  <dcterms:created xsi:type="dcterms:W3CDTF">2024-10-30T19:34:19Z</dcterms:created>
  <dcterms:modified xsi:type="dcterms:W3CDTF">2024-11-03T01:14:11Z</dcterms:modified>
</cp:coreProperties>
</file>