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dvent Pro SemiBold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Share Tech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AdventProSemiBold-italic.fntdata"/><Relationship Id="rId27" Type="http://schemas.openxmlformats.org/officeDocument/2006/relationships/font" Target="fonts/AdventPr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dventPr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65d1505f5e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65d1505f5e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c4305b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c4305b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62999734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62999734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65d1505f5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65d1505f5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65d1505f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65d1505f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65d1505f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65d1505f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5d1505f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5d1505f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65d1505f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65d1505f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629997347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629997347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629997347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629997347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65d1505f5e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65d1505f5e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c52a2e8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c52a2e8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65d1505f5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65d1505f5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5d1505f5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65d1505f5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c52a2e8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c52a2e8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65d1505f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65d1505f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1807950" y="2804500"/>
            <a:ext cx="5469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Gustavo Horta, João Victor, Luiz Felipe, Márcio Junior</a:t>
            </a:r>
            <a:endParaRPr sz="1600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REGIME </a:t>
            </a:r>
            <a:r>
              <a:rPr lang="en">
                <a:solidFill>
                  <a:schemeClr val="accent2"/>
                </a:solidFill>
              </a:rPr>
              <a:t>DE</a:t>
            </a:r>
            <a:r>
              <a:rPr lang="en"/>
              <a:t> TRABALHO </a:t>
            </a:r>
            <a:r>
              <a:rPr lang="en">
                <a:solidFill>
                  <a:schemeClr val="accent2"/>
                </a:solidFill>
              </a:rPr>
              <a:t>NA</a:t>
            </a:r>
            <a:r>
              <a:rPr lang="en"/>
              <a:t> ÁREA </a:t>
            </a:r>
            <a:r>
              <a:rPr lang="en">
                <a:solidFill>
                  <a:schemeClr val="accent2"/>
                </a:solidFill>
              </a:rPr>
              <a:t>DE</a:t>
            </a:r>
            <a:r>
              <a:rPr lang="en"/>
              <a:t> DADOS  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1" name="Google Shape;441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7" name="Google Shape;447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0" name="Google Shape;450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 txBox="1"/>
          <p:nvPr>
            <p:ph type="ctrTitle"/>
          </p:nvPr>
        </p:nvSpPr>
        <p:spPr>
          <a:xfrm>
            <a:off x="14950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Sem SMOTE -</a:t>
            </a:r>
            <a:endParaRPr sz="2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Importância dos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Com SMOTE -</a:t>
            </a:r>
            <a:endParaRPr/>
          </a:p>
        </p:txBody>
      </p:sp>
      <p:pic>
        <p:nvPicPr>
          <p:cNvPr id="520" name="Google Shape;5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075" y="203675"/>
            <a:ext cx="6046251" cy="224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075" y="2572570"/>
            <a:ext cx="6046252" cy="220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"/>
          <p:cNvSpPr txBox="1"/>
          <p:nvPr>
            <p:ph type="ctrTitle"/>
          </p:nvPr>
        </p:nvSpPr>
        <p:spPr>
          <a:xfrm>
            <a:off x="14950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SHAP</a:t>
            </a:r>
            <a:endParaRPr/>
          </a:p>
        </p:txBody>
      </p:sp>
      <p:pic>
        <p:nvPicPr>
          <p:cNvPr id="527" name="Google Shape;5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25" y="1061850"/>
            <a:ext cx="6232400" cy="30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type="ctrTitle"/>
          </p:nvPr>
        </p:nvSpPr>
        <p:spPr>
          <a:xfrm>
            <a:off x="14950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SHAP</a:t>
            </a:r>
            <a:endParaRPr/>
          </a:p>
        </p:txBody>
      </p:sp>
      <p:pic>
        <p:nvPicPr>
          <p:cNvPr id="533" name="Google Shape;5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00" y="1067012"/>
            <a:ext cx="6232402" cy="294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"/>
          <p:cNvSpPr txBox="1"/>
          <p:nvPr>
            <p:ph type="ctrTitle"/>
          </p:nvPr>
        </p:nvSpPr>
        <p:spPr>
          <a:xfrm>
            <a:off x="618825" y="2635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9" name="Google Shape;539;p35"/>
          <p:cNvSpPr txBox="1"/>
          <p:nvPr/>
        </p:nvSpPr>
        <p:spPr>
          <a:xfrm>
            <a:off x="618825" y="681925"/>
            <a:ext cx="42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Random Forest</a:t>
            </a:r>
            <a:endParaRPr sz="18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0" name="Google Shape;5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610154"/>
            <a:ext cx="7541100" cy="534159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5"/>
          <p:cNvSpPr txBox="1"/>
          <p:nvPr/>
        </p:nvSpPr>
        <p:spPr>
          <a:xfrm>
            <a:off x="618825" y="1209963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arenR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Desenvolvimento do modelo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2" name="Google Shape;5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61" y="2222538"/>
            <a:ext cx="7537025" cy="6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875" y="2930172"/>
            <a:ext cx="7537024" cy="44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850" y="3453625"/>
            <a:ext cx="7537024" cy="4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 txBox="1"/>
          <p:nvPr>
            <p:ph idx="8" type="ctrTitle"/>
          </p:nvPr>
        </p:nvSpPr>
        <p:spPr>
          <a:xfrm>
            <a:off x="730125" y="278275"/>
            <a:ext cx="364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Modelo 2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50" name="Google Shape;550;p36"/>
          <p:cNvSpPr txBox="1"/>
          <p:nvPr/>
        </p:nvSpPr>
        <p:spPr>
          <a:xfrm>
            <a:off x="5254675" y="989475"/>
            <a:ext cx="3642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Matriz de Confusão - sem SMOTE</a:t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Acurácia geral de 76% oculta falhas graves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Classe presencial segue ignorada pelo modelo (0% de acerto)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Classes remota e híbrida apresentam desempenho satisfatório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Média macro baixa (0.51) evidencia desequilíbrio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Necessidade urgente de balanceamento ou ajustes no modelo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51" name="Google Shape;5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13" y="989475"/>
            <a:ext cx="4308750" cy="3792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idx="8" type="ctrTitle"/>
          </p:nvPr>
        </p:nvSpPr>
        <p:spPr>
          <a:xfrm>
            <a:off x="730125" y="278275"/>
            <a:ext cx="364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Modelo 2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57" name="Google Shape;557;p37"/>
          <p:cNvSpPr txBox="1"/>
          <p:nvPr/>
        </p:nvSpPr>
        <p:spPr>
          <a:xfrm>
            <a:off x="5254675" y="989475"/>
            <a:ext cx="3642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Matriz de Confusão - com SMOTE</a:t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SMOTE melhora recall da classe presencial para 43%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Precisão da classe presencial ainda muito baixa (11%)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Queda na acurácia geral (de 76% para 70%) em troca de mais equilíbrio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Métricas macro indicam maior justiça entre classes (f1 ≈ 0.54)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Modelo ainda confunde presencial com híbrido, mas com erros mais distribuídos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58" name="Google Shape;5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18" y="989475"/>
            <a:ext cx="4308745" cy="379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8"/>
          <p:cNvSpPr txBox="1"/>
          <p:nvPr>
            <p:ph type="ctrTitle"/>
          </p:nvPr>
        </p:nvSpPr>
        <p:spPr>
          <a:xfrm>
            <a:off x="25515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Sem SMOTE -</a:t>
            </a:r>
            <a:endParaRPr sz="2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Importância dos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Com</a:t>
            </a:r>
            <a:r>
              <a:rPr lang="en" sz="2900">
                <a:solidFill>
                  <a:schemeClr val="accent6"/>
                </a:solidFill>
              </a:rPr>
              <a:t> SMOTE -</a:t>
            </a:r>
            <a:endParaRPr/>
          </a:p>
        </p:txBody>
      </p:sp>
      <p:pic>
        <p:nvPicPr>
          <p:cNvPr id="564" name="Google Shape;5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00" y="166600"/>
            <a:ext cx="6046251" cy="224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500" y="2566225"/>
            <a:ext cx="5979450" cy="22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 txBox="1"/>
          <p:nvPr>
            <p:ph type="ctrTitle"/>
          </p:nvPr>
        </p:nvSpPr>
        <p:spPr>
          <a:xfrm>
            <a:off x="14950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SHAP</a:t>
            </a:r>
            <a:endParaRPr/>
          </a:p>
        </p:txBody>
      </p:sp>
      <p:pic>
        <p:nvPicPr>
          <p:cNvPr id="571" name="Google Shape;5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326" y="973325"/>
            <a:ext cx="6378601" cy="3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"/>
          <p:cNvSpPr txBox="1"/>
          <p:nvPr>
            <p:ph type="ctrTitle"/>
          </p:nvPr>
        </p:nvSpPr>
        <p:spPr>
          <a:xfrm>
            <a:off x="14950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SHAP</a:t>
            </a:r>
            <a:endParaRPr/>
          </a:p>
        </p:txBody>
      </p:sp>
      <p:pic>
        <p:nvPicPr>
          <p:cNvPr id="577" name="Google Shape;5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775" y="966000"/>
            <a:ext cx="6378601" cy="3017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Possíveis </a:t>
            </a:r>
            <a:r>
              <a:rPr lang="en">
                <a:solidFill>
                  <a:schemeClr val="accent2"/>
                </a:solidFill>
              </a:rPr>
              <a:t>Melhorias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83" name="Google Shape;583;p41"/>
          <p:cNvSpPr txBox="1"/>
          <p:nvPr>
            <p:ph idx="2" type="ctrTitle"/>
          </p:nvPr>
        </p:nvSpPr>
        <p:spPr>
          <a:xfrm>
            <a:off x="6003105" y="173417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Ajustes nos parâmetros</a:t>
            </a:r>
            <a:endParaRPr/>
          </a:p>
        </p:txBody>
      </p:sp>
      <p:sp>
        <p:nvSpPr>
          <p:cNvPr id="584" name="Google Shape;584;p41"/>
          <p:cNvSpPr txBox="1"/>
          <p:nvPr>
            <p:ph idx="4" type="ctrTitle"/>
          </p:nvPr>
        </p:nvSpPr>
        <p:spPr>
          <a:xfrm>
            <a:off x="1259600" y="3099664"/>
            <a:ext cx="1881300" cy="7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Balanceamento dos dados</a:t>
            </a:r>
            <a:endParaRPr/>
          </a:p>
        </p:txBody>
      </p:sp>
      <p:sp>
        <p:nvSpPr>
          <p:cNvPr id="585" name="Google Shape;585;p41"/>
          <p:cNvSpPr txBox="1"/>
          <p:nvPr>
            <p:ph type="ctrTitle"/>
          </p:nvPr>
        </p:nvSpPr>
        <p:spPr>
          <a:xfrm>
            <a:off x="1289250" y="17341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Ampliação da base de dados</a:t>
            </a:r>
            <a:endParaRPr sz="900"/>
          </a:p>
        </p:txBody>
      </p:sp>
      <p:sp>
        <p:nvSpPr>
          <p:cNvPr id="586" name="Google Shape;586;p41"/>
          <p:cNvSpPr txBox="1"/>
          <p:nvPr>
            <p:ph idx="6" type="ctrTitle"/>
          </p:nvPr>
        </p:nvSpPr>
        <p:spPr>
          <a:xfrm>
            <a:off x="6003105" y="314259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Testar outros modelos</a:t>
            </a:r>
            <a:endParaRPr/>
          </a:p>
        </p:txBody>
      </p:sp>
      <p:sp>
        <p:nvSpPr>
          <p:cNvPr id="587" name="Google Shape;587;p41"/>
          <p:cNvSpPr/>
          <p:nvPr/>
        </p:nvSpPr>
        <p:spPr>
          <a:xfrm>
            <a:off x="3557000" y="169452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3557000" y="310292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4955450" y="169452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1"/>
          <p:cNvSpPr/>
          <p:nvPr/>
        </p:nvSpPr>
        <p:spPr>
          <a:xfrm>
            <a:off x="4955450" y="310292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41"/>
          <p:cNvCxnSpPr>
            <a:stCxn id="587" idx="3"/>
            <a:endCxn id="589" idx="1"/>
          </p:cNvCxnSpPr>
          <p:nvPr/>
        </p:nvCxnSpPr>
        <p:spPr>
          <a:xfrm>
            <a:off x="4280900" y="205647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1"/>
          <p:cNvCxnSpPr>
            <a:stCxn id="589" idx="2"/>
            <a:endCxn id="588" idx="0"/>
          </p:cNvCxnSpPr>
          <p:nvPr/>
        </p:nvCxnSpPr>
        <p:spPr>
          <a:xfrm rot="5400000">
            <a:off x="4275950" y="206157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1"/>
          <p:cNvCxnSpPr>
            <a:stCxn id="588" idx="3"/>
            <a:endCxn id="590" idx="1"/>
          </p:cNvCxnSpPr>
          <p:nvPr/>
        </p:nvCxnSpPr>
        <p:spPr>
          <a:xfrm>
            <a:off x="4280900" y="346487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4" name="Google Shape;594;p41"/>
          <p:cNvGrpSpPr/>
          <p:nvPr/>
        </p:nvGrpSpPr>
        <p:grpSpPr>
          <a:xfrm>
            <a:off x="5118887" y="3233228"/>
            <a:ext cx="402156" cy="456781"/>
            <a:chOff x="5357662" y="4297637"/>
            <a:chExt cx="287275" cy="326296"/>
          </a:xfrm>
        </p:grpSpPr>
        <p:sp>
          <p:nvSpPr>
            <p:cNvPr id="595" name="Google Shape;595;p41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1"/>
          <p:cNvGrpSpPr/>
          <p:nvPr/>
        </p:nvGrpSpPr>
        <p:grpSpPr>
          <a:xfrm>
            <a:off x="3676765" y="3219419"/>
            <a:ext cx="484361" cy="484405"/>
            <a:chOff x="4890434" y="4287389"/>
            <a:chExt cx="345997" cy="346029"/>
          </a:xfrm>
        </p:grpSpPr>
        <p:sp>
          <p:nvSpPr>
            <p:cNvPr id="601" name="Google Shape;601;p41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5075640" y="1837357"/>
            <a:ext cx="488638" cy="438246"/>
            <a:chOff x="5778676" y="3826972"/>
            <a:chExt cx="349052" cy="313055"/>
          </a:xfrm>
        </p:grpSpPr>
        <p:sp>
          <p:nvSpPr>
            <p:cNvPr id="609" name="Google Shape;609;p41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677035" y="1810903"/>
            <a:ext cx="483826" cy="491133"/>
            <a:chOff x="4874902" y="3808799"/>
            <a:chExt cx="345615" cy="350835"/>
          </a:xfrm>
        </p:grpSpPr>
        <p:sp>
          <p:nvSpPr>
            <p:cNvPr id="615" name="Google Shape;615;p41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1170875" y="1282225"/>
            <a:ext cx="6745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 pandemia acelerou o trabalho remoto e mudou a dinâmica profissional</a:t>
            </a:r>
            <a:b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Flexibilidade se tornou prioridade para muitos trabalhadores</a:t>
            </a:r>
            <a:b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 setor de dados, a tecnologia permite diferentes modelos: remoto, híbrido ou presencial</a:t>
            </a:r>
            <a:b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 isso, surgem novos desafios e benefícios para empresas e profissionais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2"/>
          <p:cNvSpPr txBox="1"/>
          <p:nvPr>
            <p:ph idx="1" type="body"/>
          </p:nvPr>
        </p:nvSpPr>
        <p:spPr>
          <a:xfrm>
            <a:off x="618825" y="1406850"/>
            <a:ext cx="7067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Os modelos tiveram bom desempenho nas classes remoto e híbrido, mas falharam em identificar corretamente o regime presencial, devido ao desbalanceamento da base. O uso do SMOTE melhorou parcialmente essa limitação, mas não eliminou a confusão entre as classes.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As bases complementares tiveram impacto limitado, e a ausência de variáveis mais contextuais reduziu o poder preditivo dos modelos. A experiência evidenciou a importância de dados mais equilibrados e representativos, além de uma pergunta de pesquisa bem estruturada desde o início. Ainda assim, o projeto foi enriquecedor e mostrou o potencial dos modelos em apoiar decisões sobre regimes de trabalho.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7" name="Google Shape;637;p42"/>
          <p:cNvSpPr txBox="1"/>
          <p:nvPr>
            <p:ph type="ctrTitle"/>
          </p:nvPr>
        </p:nvSpPr>
        <p:spPr>
          <a:xfrm>
            <a:off x="618825" y="411675"/>
            <a:ext cx="408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 do Grupo</a:t>
            </a:r>
            <a:endParaRPr/>
          </a:p>
        </p:txBody>
      </p:sp>
      <p:grpSp>
        <p:nvGrpSpPr>
          <p:cNvPr id="638" name="Google Shape;638;p42"/>
          <p:cNvGrpSpPr/>
          <p:nvPr/>
        </p:nvGrpSpPr>
        <p:grpSpPr>
          <a:xfrm>
            <a:off x="7782486" y="-476250"/>
            <a:ext cx="1143630" cy="2914922"/>
            <a:chOff x="4987800" y="-64350"/>
            <a:chExt cx="1244700" cy="2914922"/>
          </a:xfrm>
        </p:grpSpPr>
        <p:sp>
          <p:nvSpPr>
            <p:cNvPr id="639" name="Google Shape;639;p4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3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Quais fatores influenciam na escolha de </a:t>
            </a:r>
            <a:r>
              <a:rPr lang="en" sz="3000">
                <a:solidFill>
                  <a:schemeClr val="accent2"/>
                </a:solidFill>
              </a:rPr>
              <a:t>regime de trabalho</a:t>
            </a:r>
            <a:r>
              <a:rPr lang="en" sz="3000"/>
              <a:t> dos trabalhadores da área de dados?</a:t>
            </a:r>
            <a:endParaRPr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</a:t>
            </a:r>
            <a:r>
              <a:rPr lang="en">
                <a:solidFill>
                  <a:schemeClr val="accent2"/>
                </a:solidFill>
              </a:rPr>
              <a:t>Auxiliares </a:t>
            </a:r>
            <a:r>
              <a:rPr lang="en"/>
              <a:t>Utilizadas</a:t>
            </a:r>
            <a:endParaRPr sz="3000"/>
          </a:p>
        </p:txBody>
      </p:sp>
      <p:sp>
        <p:nvSpPr>
          <p:cNvPr id="469" name="Google Shape;469;p26"/>
          <p:cNvSpPr txBox="1"/>
          <p:nvPr>
            <p:ph type="ctrTitle"/>
          </p:nvPr>
        </p:nvSpPr>
        <p:spPr>
          <a:xfrm>
            <a:off x="2040730" y="1500850"/>
            <a:ext cx="1881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PNAD - Roubos e furtos no Brasil por Região</a:t>
            </a:r>
            <a:endParaRPr/>
          </a:p>
        </p:txBody>
      </p:sp>
      <p:sp>
        <p:nvSpPr>
          <p:cNvPr id="470" name="Google Shape;470;p26"/>
          <p:cNvSpPr txBox="1"/>
          <p:nvPr>
            <p:ph idx="4" type="ctrTitle"/>
          </p:nvPr>
        </p:nvSpPr>
        <p:spPr>
          <a:xfrm>
            <a:off x="4470000" y="1500850"/>
            <a:ext cx="288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PNAD - Média de Horas semanais de trabalho doméstico por Cor/Raça</a:t>
            </a:r>
            <a:endParaRPr/>
          </a:p>
        </p:txBody>
      </p:sp>
      <p:cxnSp>
        <p:nvCxnSpPr>
          <p:cNvPr id="471" name="Google Shape;471;p26"/>
          <p:cNvCxnSpPr/>
          <p:nvPr/>
        </p:nvCxnSpPr>
        <p:spPr>
          <a:xfrm flipH="1">
            <a:off x="2977638" y="2499438"/>
            <a:ext cx="7500" cy="704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26"/>
          <p:cNvSpPr txBox="1"/>
          <p:nvPr/>
        </p:nvSpPr>
        <p:spPr>
          <a:xfrm>
            <a:off x="1789788" y="3290650"/>
            <a:ext cx="238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Atributos: 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Roubos de carro, moto, bicicleta e fora do domicílio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73" name="Google Shape;473;p26"/>
          <p:cNvCxnSpPr/>
          <p:nvPr/>
        </p:nvCxnSpPr>
        <p:spPr>
          <a:xfrm flipH="1">
            <a:off x="5908363" y="2499438"/>
            <a:ext cx="7500" cy="704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26"/>
          <p:cNvSpPr txBox="1"/>
          <p:nvPr/>
        </p:nvSpPr>
        <p:spPr>
          <a:xfrm>
            <a:off x="4548463" y="3375250"/>
            <a:ext cx="272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Atributos: 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Cor/Raça, Média de horas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de </a:t>
            </a:r>
            <a:r>
              <a:rPr lang="en">
                <a:solidFill>
                  <a:schemeClr val="accent2"/>
                </a:solidFill>
              </a:rPr>
              <a:t>atributos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1170875" y="1282225"/>
            <a:ext cx="2556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Atributos socioeconômicos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Idade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Gênero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Cor/Raça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PCD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Estado onde mora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Região onde mora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Nível de ensino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Área de formação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Situação atual de trabalho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Faixa salarial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4206325" y="1282225"/>
            <a:ext cx="3766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Atributos relacionados ao trabalho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Cargo atual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Nível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Tempo de experiência na área de dados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Forma de trabalho atual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Atitude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caso a empresa adote o modelo 100% presencial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Forma de trabalho ideal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</a:t>
            </a:r>
            <a:r>
              <a:rPr lang="en">
                <a:solidFill>
                  <a:schemeClr val="accent2"/>
                </a:solidFill>
              </a:rPr>
              <a:t>exploratória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7" name="Google Shape;487;p28"/>
          <p:cNvSpPr txBox="1"/>
          <p:nvPr/>
        </p:nvSpPr>
        <p:spPr>
          <a:xfrm>
            <a:off x="618825" y="1321488"/>
            <a:ext cx="426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Forma de trabalho ideal</a:t>
            </a:r>
            <a:endParaRPr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presencial: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96 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remoto: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2124 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híbrido: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2533 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618825" y="2759500"/>
            <a:ext cx="426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Forma de trabalho atual</a:t>
            </a:r>
            <a:endParaRPr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presencial: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790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remoto: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2201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híbrido: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1762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9" name="Google Shape;4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150" y="1440075"/>
            <a:ext cx="4779850" cy="2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"/>
          <p:cNvSpPr txBox="1"/>
          <p:nvPr>
            <p:ph type="ctrTitle"/>
          </p:nvPr>
        </p:nvSpPr>
        <p:spPr>
          <a:xfrm>
            <a:off x="618825" y="2635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5" name="Google Shape;495;p29"/>
          <p:cNvSpPr txBox="1"/>
          <p:nvPr/>
        </p:nvSpPr>
        <p:spPr>
          <a:xfrm>
            <a:off x="618825" y="681925"/>
            <a:ext cx="42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Árvore de decisão</a:t>
            </a:r>
            <a:endParaRPr sz="18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6" name="Google Shape;4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2242213"/>
            <a:ext cx="7541101" cy="7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5" y="1610154"/>
            <a:ext cx="7541100" cy="53415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9"/>
          <p:cNvSpPr txBox="1"/>
          <p:nvPr/>
        </p:nvSpPr>
        <p:spPr>
          <a:xfrm>
            <a:off x="618825" y="1209963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arenR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Desenvolvimento do modelo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9" name="Google Shape;4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25" y="3097362"/>
            <a:ext cx="7541100" cy="61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825" y="3809100"/>
            <a:ext cx="7541100" cy="4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idx="8" type="ctrTitle"/>
          </p:nvPr>
        </p:nvSpPr>
        <p:spPr>
          <a:xfrm>
            <a:off x="730125" y="278275"/>
            <a:ext cx="364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Modelo 1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id="506" name="Google Shape;5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18" y="989475"/>
            <a:ext cx="4319019" cy="380177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/>
          <p:nvPr/>
        </p:nvSpPr>
        <p:spPr>
          <a:xfrm>
            <a:off x="5254675" y="989475"/>
            <a:ext cx="3642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Matriz de Confusão - sem SMOTE</a:t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Desempenho nulo na classe “Modelo 100% presencial”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Viés para a classe mais numerosa (“Modelo híbrido”)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Desempenho moderado na classe “Modelo 100% remoto”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Acurácia geral inflada por desequilíbrio de classes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Necessidade de ajustes para equilíbrio e justiça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idx="8" type="ctrTitle"/>
          </p:nvPr>
        </p:nvSpPr>
        <p:spPr>
          <a:xfrm>
            <a:off x="730125" y="278275"/>
            <a:ext cx="364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Modelo 1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13" name="Google Shape;513;p31"/>
          <p:cNvSpPr txBox="1"/>
          <p:nvPr/>
        </p:nvSpPr>
        <p:spPr>
          <a:xfrm>
            <a:off x="5254675" y="989475"/>
            <a:ext cx="3642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Matriz de Confusão - com SMOTE</a:t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SMOTE melhora recall da classe presencial para 43%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Precisão ainda muito baixa para a classe minoritária (10%)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F1-score da classe presencial permanece insatisfatório (0.17)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Leve queda na acurácia geral após o rebalanceamento (71%)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Modelo ainda confunde classe presencial com híbrida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14" name="Google Shape;5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18" y="989475"/>
            <a:ext cx="4319021" cy="380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