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Amatic SC"/>
      <p:regular r:id="rId18"/>
      <p:bold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  <p:embeddedFont>
      <p:font typeface="Pacifico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Pacifico-regular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AmaticSC-bold.fntdata"/><Relationship Id="rId18" Type="http://schemas.openxmlformats.org/officeDocument/2006/relationships/font" Target="fonts/AmaticSC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2ce367efa_3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2ce367efa_3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49c79b9e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49c79b9e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49c79b9e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f49c79b9e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49c79b9e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f49c79b9e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49c79b9e7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f49c79b9e7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f49c79b9e7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f49c79b9e7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49c79b9e7_1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f49c79b9e7_1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xame.com/pme/5-dicas-essenciais-para-definir-o-publico-alvo-do-seu-negocio/" TargetMode="External"/><Relationship Id="rId4" Type="http://schemas.openxmlformats.org/officeDocument/2006/relationships/hyperlink" Target="https://codificar.com.br/requisitos-funcionais-nao-funcionais/" TargetMode="External"/><Relationship Id="rId5" Type="http://schemas.openxmlformats.org/officeDocument/2006/relationships/hyperlink" Target="https://guides.github.com/activities/hello-world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991050" y="227325"/>
            <a:ext cx="6056700" cy="33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33" u="sng">
                <a:solidFill>
                  <a:srgbClr val="FFD966"/>
                </a:solidFill>
              </a:rPr>
              <a:t>Trabalho</a:t>
            </a:r>
            <a:r>
              <a:rPr b="1" lang="pt-BR" sz="3333">
                <a:solidFill>
                  <a:srgbClr val="FFD966"/>
                </a:solidFill>
              </a:rPr>
              <a:t> </a:t>
            </a:r>
            <a:r>
              <a:rPr b="1" lang="pt-BR" sz="3333" u="sng">
                <a:solidFill>
                  <a:srgbClr val="FFD966"/>
                </a:solidFill>
              </a:rPr>
              <a:t>Interdisciplinar: Aplicações</a:t>
            </a:r>
            <a:r>
              <a:rPr b="1" lang="pt-BR" sz="3333">
                <a:solidFill>
                  <a:srgbClr val="FFD966"/>
                </a:solidFill>
              </a:rPr>
              <a:t> </a:t>
            </a:r>
            <a:r>
              <a:rPr b="1" lang="pt-BR" sz="3333" u="sng">
                <a:solidFill>
                  <a:srgbClr val="FFD966"/>
                </a:solidFill>
              </a:rPr>
              <a:t>Web</a:t>
            </a:r>
            <a:endParaRPr b="1" sz="3333" u="sng">
              <a:solidFill>
                <a:srgbClr val="FFD9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777"/>
              <a:t>Administração do Tempo -</a:t>
            </a:r>
            <a:endParaRPr i="1" sz="37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777"/>
              <a:t> </a:t>
            </a:r>
            <a:endParaRPr sz="37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777"/>
              <a:t>Site: Saturno</a:t>
            </a:r>
            <a:endParaRPr sz="37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247550" y="3882050"/>
            <a:ext cx="29550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6FA8DC"/>
                </a:solidFill>
              </a:rPr>
              <a:t>Rubens da Cunha Castro;</a:t>
            </a:r>
            <a:endParaRPr b="1">
              <a:solidFill>
                <a:srgbClr val="6FA8D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6FA8DC"/>
                </a:solidFill>
              </a:rPr>
              <a:t>Caio Vitor Souza Fernandes;</a:t>
            </a:r>
            <a:endParaRPr b="1">
              <a:solidFill>
                <a:srgbClr val="6FA8D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6FA8DC"/>
                </a:solidFill>
              </a:rPr>
              <a:t>Arthur Santiago Loschi Ruiz;        Daniel Gomes Benevides</a:t>
            </a:r>
            <a:endParaRPr b="1">
              <a:solidFill>
                <a:srgbClr val="6FA8DC"/>
              </a:solidFill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4863975" y="4388750"/>
            <a:ext cx="410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Professores: Rosilane Ribeiro , Carlos Augusto, Rommel Carneiro</a:t>
            </a:r>
            <a:endParaRPr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0509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PROBLEMA  =  ADMINISTRAÇÃO DO TEMPO</a:t>
            </a:r>
            <a:endParaRPr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6772" y="1710425"/>
            <a:ext cx="346130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9700" y="1710425"/>
            <a:ext cx="28575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4"/>
          <p:cNvSpPr txBox="1"/>
          <p:nvPr/>
        </p:nvSpPr>
        <p:spPr>
          <a:xfrm>
            <a:off x="116825" y="650700"/>
            <a:ext cx="71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Público-alvo</a:t>
            </a:r>
            <a:endParaRPr sz="2600"/>
          </a:p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"/>
          <p:cNvSpPr txBox="1"/>
          <p:nvPr/>
        </p:nvSpPr>
        <p:spPr>
          <a:xfrm>
            <a:off x="121150" y="650700"/>
            <a:ext cx="40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3</a:t>
            </a:r>
            <a:endParaRPr/>
          </a:p>
        </p:txBody>
      </p:sp>
      <p:pic>
        <p:nvPicPr>
          <p:cNvPr id="153" name="Google Shape;15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7700" y="1477750"/>
            <a:ext cx="3257550" cy="296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800" y="1354300"/>
            <a:ext cx="4376649" cy="320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</a:t>
            </a:r>
            <a:endParaRPr/>
          </a:p>
        </p:txBody>
      </p:sp>
      <p:sp>
        <p:nvSpPr>
          <p:cNvPr id="160" name="Google Shape;160;p16"/>
          <p:cNvSpPr txBox="1"/>
          <p:nvPr>
            <p:ph idx="1" type="body"/>
          </p:nvPr>
        </p:nvSpPr>
        <p:spPr>
          <a:xfrm>
            <a:off x="1297500" y="12600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- Incentivar a organização e mostrar que todos conseguem se organizar. </a:t>
            </a:r>
            <a:endParaRPr/>
          </a:p>
        </p:txBody>
      </p:sp>
      <p:sp>
        <p:nvSpPr>
          <p:cNvPr id="161" name="Google Shape;161;p16"/>
          <p:cNvSpPr txBox="1"/>
          <p:nvPr/>
        </p:nvSpPr>
        <p:spPr>
          <a:xfrm>
            <a:off x="158400" y="650700"/>
            <a:ext cx="40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4</a:t>
            </a:r>
            <a:endParaRPr/>
          </a:p>
        </p:txBody>
      </p:sp>
      <p:pic>
        <p:nvPicPr>
          <p:cNvPr id="162" name="Google Shape;16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4800" y="1904387"/>
            <a:ext cx="3372525" cy="269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775" y="1960625"/>
            <a:ext cx="3372524" cy="2586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Interface</a:t>
            </a:r>
            <a:endParaRPr/>
          </a:p>
        </p:txBody>
      </p:sp>
      <p:sp>
        <p:nvSpPr>
          <p:cNvPr id="169" name="Google Shape;169;p17"/>
          <p:cNvSpPr txBox="1"/>
          <p:nvPr>
            <p:ph idx="1" type="body"/>
          </p:nvPr>
        </p:nvSpPr>
        <p:spPr>
          <a:xfrm>
            <a:off x="1213650" y="11813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-Sistema de Estatísticas e aba de conquistas e progresso.</a:t>
            </a:r>
            <a:endParaRPr/>
          </a:p>
        </p:txBody>
      </p:sp>
      <p:sp>
        <p:nvSpPr>
          <p:cNvPr id="170" name="Google Shape;170;p17"/>
          <p:cNvSpPr txBox="1"/>
          <p:nvPr/>
        </p:nvSpPr>
        <p:spPr>
          <a:xfrm>
            <a:off x="177050" y="698850"/>
            <a:ext cx="39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5</a:t>
            </a:r>
            <a:endParaRPr/>
          </a:p>
        </p:txBody>
      </p:sp>
      <p:pic>
        <p:nvPicPr>
          <p:cNvPr id="171" name="Google Shape;17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550" y="1764425"/>
            <a:ext cx="3875326" cy="295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9900" y="1764425"/>
            <a:ext cx="3970299" cy="295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178" name="Google Shape;178;p18"/>
          <p:cNvSpPr txBox="1"/>
          <p:nvPr>
            <p:ph idx="1" type="body"/>
          </p:nvPr>
        </p:nvSpPr>
        <p:spPr>
          <a:xfrm>
            <a:off x="828075" y="1475575"/>
            <a:ext cx="3505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600">
                <a:latin typeface="Amatic SC"/>
                <a:ea typeface="Amatic SC"/>
                <a:cs typeface="Amatic SC"/>
                <a:sym typeface="Amatic SC"/>
              </a:rPr>
              <a:t>FAZENDO A REVOLUÇÃO DA SUA ORGANIZAÇÃO!</a:t>
            </a:r>
            <a:endParaRPr sz="3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79" name="Google Shape;179;p18"/>
          <p:cNvSpPr txBox="1"/>
          <p:nvPr/>
        </p:nvSpPr>
        <p:spPr>
          <a:xfrm>
            <a:off x="83875" y="577700"/>
            <a:ext cx="32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6</a:t>
            </a:r>
            <a:endParaRPr/>
          </a:p>
        </p:txBody>
      </p:sp>
      <p:pic>
        <p:nvPicPr>
          <p:cNvPr id="180" name="Google Shape;1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9075" y="491475"/>
            <a:ext cx="3542808" cy="442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9"/>
          <p:cNvSpPr txBox="1"/>
          <p:nvPr/>
        </p:nvSpPr>
        <p:spPr>
          <a:xfrm>
            <a:off x="1505700" y="1602000"/>
            <a:ext cx="61326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700">
                <a:solidFill>
                  <a:schemeClr val="lt1"/>
                </a:solidFill>
                <a:latin typeface="Pacifico"/>
                <a:ea typeface="Pacifico"/>
                <a:cs typeface="Pacifico"/>
                <a:sym typeface="Pacifico"/>
              </a:rPr>
              <a:t>Obrigado</a:t>
            </a:r>
            <a:endParaRPr sz="5700">
              <a:solidFill>
                <a:schemeClr val="lt1"/>
              </a:solidFill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700">
                <a:solidFill>
                  <a:schemeClr val="lt1"/>
                </a:solidFill>
                <a:latin typeface="Pacifico"/>
                <a:ea typeface="Pacifico"/>
                <a:cs typeface="Pacifico"/>
                <a:sym typeface="Pacifico"/>
              </a:rPr>
              <a:t>pela atenção! </a:t>
            </a:r>
            <a:endParaRPr sz="5700">
              <a:solidFill>
                <a:schemeClr val="lt1"/>
              </a:solidFill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700">
                <a:solidFill>
                  <a:schemeClr val="lt1"/>
                </a:solidFill>
                <a:latin typeface="Pacifico"/>
                <a:ea typeface="Pacifico"/>
                <a:cs typeface="Pacifico"/>
                <a:sym typeface="Pacifico"/>
              </a:rPr>
              <a:t>:D</a:t>
            </a:r>
            <a:endParaRPr sz="5700">
              <a:solidFill>
                <a:schemeClr val="lt1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87" name="Google Shape;187;p19"/>
          <p:cNvSpPr txBox="1"/>
          <p:nvPr/>
        </p:nvSpPr>
        <p:spPr>
          <a:xfrm>
            <a:off x="65225" y="596350"/>
            <a:ext cx="32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7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193" name="Google Shape;193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KLEIN, Enio. </a:t>
            </a:r>
            <a:r>
              <a:rPr lang="pt-BR"/>
              <a:t>5 dicas essenciais para definir o público-alvo do seu negócio. Exame, 2017. Disponível em:</a:t>
            </a:r>
            <a:r>
              <a:rPr lang="pt-BR"/>
              <a:t> </a:t>
            </a:r>
            <a:r>
              <a:rPr lang="pt-BR"/>
              <a:t>&lt;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https://exame.com/pme/5-dicas-essenciais-para-definir-o-publico-alvo-do-seu-negocio/</a:t>
            </a:r>
            <a:r>
              <a:rPr lang="pt-BR"/>
              <a:t>&gt; Acesso em: 19/09/2021;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CANGUÇU, Raphael. O que são Requisitos Funcionais e Requisitos Não Funcionais? Codificar, 2021. Disponível em: &lt;</a:t>
            </a:r>
            <a:r>
              <a:rPr lang="pt-BR" u="sng">
                <a:solidFill>
                  <a:schemeClr val="hlink"/>
                </a:solidFill>
                <a:hlinkClick r:id="rId4"/>
              </a:rPr>
              <a:t>https://codificar.com.br/requisitos-funcionais-nao-funcionais/</a:t>
            </a:r>
            <a:r>
              <a:rPr lang="pt-BR"/>
              <a:t>&gt; Acesso em: 20/09/2021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Hello World. Github Guides, 2020. Disponível em: &lt;</a:t>
            </a:r>
            <a:r>
              <a:rPr lang="pt-BR" u="sng">
                <a:solidFill>
                  <a:schemeClr val="hlink"/>
                </a:solidFill>
                <a:hlinkClick r:id="rId5"/>
              </a:rPr>
              <a:t>https://guides.github.com/activities/hello-world/</a:t>
            </a:r>
            <a:r>
              <a:rPr lang="pt-BR"/>
              <a:t>&gt; Acesso em: 20/09/2021.</a:t>
            </a:r>
            <a:endParaRPr b="1" sz="3000">
              <a:solidFill>
                <a:srgbClr val="2F2F2F"/>
              </a:solidFill>
              <a:highlight>
                <a:srgbClr val="FAFA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0"/>
          <p:cNvSpPr txBox="1"/>
          <p:nvPr/>
        </p:nvSpPr>
        <p:spPr>
          <a:xfrm>
            <a:off x="74550" y="6056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8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