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Relationship Id="rId4" Type="http://schemas.openxmlformats.org/officeDocument/2006/relationships/image" Target="../media/image4.png"/><Relationship Id="rId5" Type="http://schemas.openxmlformats.org/officeDocument/2006/relationships/image" Target="../media/image24.jp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6.png"/><Relationship Id="rId5" Type="http://schemas.openxmlformats.org/officeDocument/2006/relationships/image" Target="../media/image20.jpg"/><Relationship Id="rId6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image" Target="../media/image13.jpg"/><Relationship Id="rId5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Relationship Id="rId4" Type="http://schemas.openxmlformats.org/officeDocument/2006/relationships/image" Target="../media/image1.jp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1.jpg"/><Relationship Id="rId8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 rot="4297948">
            <a:off x="429244" y="3890604"/>
            <a:ext cx="2185102" cy="1616975"/>
          </a:xfrm>
          <a:custGeom>
            <a:rect b="b" l="l" r="r" t="t"/>
            <a:pathLst>
              <a:path extrusionOk="0" h="1616975" w="2185102">
                <a:moveTo>
                  <a:pt x="0" y="0"/>
                </a:moveTo>
                <a:lnTo>
                  <a:pt x="2185101" y="0"/>
                </a:lnTo>
                <a:lnTo>
                  <a:pt x="2185101" y="1616975"/>
                </a:lnTo>
                <a:lnTo>
                  <a:pt x="0" y="16169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6" name="Google Shape;86;p13"/>
          <p:cNvGrpSpPr/>
          <p:nvPr/>
        </p:nvGrpSpPr>
        <p:grpSpPr>
          <a:xfrm>
            <a:off x="7103410" y="-1385192"/>
            <a:ext cx="17866353" cy="12168567"/>
            <a:chOff x="0" y="0"/>
            <a:chExt cx="5475623" cy="3729384"/>
          </a:xfrm>
        </p:grpSpPr>
        <p:sp>
          <p:nvSpPr>
            <p:cNvPr id="87" name="Google Shape;87;p13"/>
            <p:cNvSpPr/>
            <p:nvPr/>
          </p:nvSpPr>
          <p:spPr>
            <a:xfrm>
              <a:off x="0" y="0"/>
              <a:ext cx="5475623" cy="3729384"/>
            </a:xfrm>
            <a:custGeom>
              <a:rect b="b" l="l" r="r" t="t"/>
              <a:pathLst>
                <a:path extrusionOk="0" h="3729384" w="5475623">
                  <a:moveTo>
                    <a:pt x="3322462" y="3729384"/>
                  </a:moveTo>
                  <a:lnTo>
                    <a:pt x="0" y="3729384"/>
                  </a:lnTo>
                  <a:lnTo>
                    <a:pt x="2153161" y="0"/>
                  </a:lnTo>
                  <a:lnTo>
                    <a:pt x="5475623" y="0"/>
                  </a:lnTo>
                  <a:lnTo>
                    <a:pt x="3322462" y="3729384"/>
                  </a:lnTo>
                  <a:close/>
                </a:path>
              </a:pathLst>
            </a:custGeom>
            <a:gradFill>
              <a:gsLst>
                <a:gs pos="0">
                  <a:srgbClr val="9B4100"/>
                </a:gs>
                <a:gs pos="100000">
                  <a:srgbClr val="FF7300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88" name="Google Shape;88;p13"/>
            <p:cNvSpPr/>
            <p:nvPr/>
          </p:nvSpPr>
          <p:spPr>
            <a:xfrm>
              <a:off x="0" y="0"/>
              <a:ext cx="5475623" cy="3729384"/>
            </a:xfrm>
            <a:custGeom>
              <a:rect b="b" l="l" r="r" t="t"/>
              <a:pathLst>
                <a:path extrusionOk="0" h="3729384" w="5475623">
                  <a:moveTo>
                    <a:pt x="3322462" y="3729384"/>
                  </a:moveTo>
                  <a:lnTo>
                    <a:pt x="0" y="3729384"/>
                  </a:lnTo>
                  <a:lnTo>
                    <a:pt x="2153161" y="0"/>
                  </a:lnTo>
                  <a:lnTo>
                    <a:pt x="5475623" y="0"/>
                  </a:lnTo>
                  <a:lnTo>
                    <a:pt x="3322462" y="3729384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32395" l="0" r="0" t="-63360"/>
              </a:stretch>
            </a:blipFill>
            <a:ln>
              <a:noFill/>
            </a:ln>
          </p:spPr>
        </p:sp>
      </p:grpSp>
      <p:sp>
        <p:nvSpPr>
          <p:cNvPr id="89" name="Google Shape;89;p13"/>
          <p:cNvSpPr/>
          <p:nvPr/>
        </p:nvSpPr>
        <p:spPr>
          <a:xfrm rot="-3556368">
            <a:off x="4676008" y="7682170"/>
            <a:ext cx="7315200" cy="452212"/>
          </a:xfrm>
          <a:custGeom>
            <a:rect b="b" l="l" r="r" t="t"/>
            <a:pathLst>
              <a:path extrusionOk="0" h="452212" w="7315200">
                <a:moveTo>
                  <a:pt x="0" y="0"/>
                </a:moveTo>
                <a:lnTo>
                  <a:pt x="7315200" y="0"/>
                </a:lnTo>
                <a:lnTo>
                  <a:pt x="7315200" y="452213"/>
                </a:lnTo>
                <a:lnTo>
                  <a:pt x="0" y="4522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3"/>
          <p:cNvSpPr txBox="1"/>
          <p:nvPr/>
        </p:nvSpPr>
        <p:spPr>
          <a:xfrm>
            <a:off x="2682826" y="3816830"/>
            <a:ext cx="8085822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APRESENTAÇÃO TIAW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2633368" y="4420080"/>
            <a:ext cx="8940084" cy="1840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00" u="none" cap="none" strike="noStrike">
                <a:solidFill>
                  <a:srgbClr val="A85B1C"/>
                </a:solidFill>
                <a:latin typeface="Ultra"/>
                <a:ea typeface="Ultra"/>
                <a:cs typeface="Ultra"/>
                <a:sym typeface="Ultra"/>
              </a:rPr>
              <a:t>FITLIFE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sp>
        <p:nvSpPr>
          <p:cNvPr id="97" name="Google Shape;97;p14"/>
          <p:cNvSpPr/>
          <p:nvPr/>
        </p:nvSpPr>
        <p:spPr>
          <a:xfrm rot="3051810">
            <a:off x="1109391" y="1020676"/>
            <a:ext cx="328055" cy="242761"/>
          </a:xfrm>
          <a:custGeom>
            <a:rect b="b" l="l" r="r" t="t"/>
            <a:pathLst>
              <a:path extrusionOk="0" h="242761" w="328055">
                <a:moveTo>
                  <a:pt x="0" y="0"/>
                </a:moveTo>
                <a:lnTo>
                  <a:pt x="328056" y="0"/>
                </a:lnTo>
                <a:lnTo>
                  <a:pt x="328056" y="242761"/>
                </a:lnTo>
                <a:lnTo>
                  <a:pt x="0" y="242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8" name="Google Shape;98;p14"/>
          <p:cNvGrpSpPr/>
          <p:nvPr/>
        </p:nvGrpSpPr>
        <p:grpSpPr>
          <a:xfrm>
            <a:off x="11437047" y="599150"/>
            <a:ext cx="4511817" cy="1737597"/>
            <a:chOff x="0" y="-66675"/>
            <a:chExt cx="1301110" cy="501086"/>
          </a:xfrm>
        </p:grpSpPr>
        <p:sp>
          <p:nvSpPr>
            <p:cNvPr id="99" name="Google Shape;99;p14"/>
            <p:cNvSpPr/>
            <p:nvPr/>
          </p:nvSpPr>
          <p:spPr>
            <a:xfrm>
              <a:off x="0" y="0"/>
              <a:ext cx="1301110" cy="434410"/>
            </a:xfrm>
            <a:custGeom>
              <a:rect b="b" l="l" r="r" t="t"/>
              <a:pathLst>
                <a:path extrusionOk="0" h="434410" w="1301110">
                  <a:moveTo>
                    <a:pt x="0" y="0"/>
                  </a:moveTo>
                  <a:lnTo>
                    <a:pt x="1301110" y="0"/>
                  </a:lnTo>
                  <a:lnTo>
                    <a:pt x="1301110" y="434410"/>
                  </a:lnTo>
                  <a:lnTo>
                    <a:pt x="0" y="434410"/>
                  </a:lnTo>
                  <a:close/>
                </a:path>
              </a:pathLst>
            </a:custGeom>
            <a:solidFill>
              <a:srgbClr val="A85B1C"/>
            </a:solidFill>
            <a:ln>
              <a:noFill/>
            </a:ln>
          </p:spPr>
        </p:sp>
        <p:sp>
          <p:nvSpPr>
            <p:cNvPr id="100" name="Google Shape;100;p14"/>
            <p:cNvSpPr txBox="1"/>
            <p:nvPr/>
          </p:nvSpPr>
          <p:spPr>
            <a:xfrm>
              <a:off x="0" y="-66675"/>
              <a:ext cx="1301110" cy="5010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9A551C"/>
                  </a:solidFill>
                  <a:latin typeface="Poppins"/>
                  <a:ea typeface="Poppins"/>
                  <a:cs typeface="Poppins"/>
                  <a:sym typeface="Poppins"/>
                </a:rPr>
                <a:t>g</a:t>
              </a:r>
              <a:endParaRPr/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13110718" y="-635633"/>
            <a:ext cx="7397744" cy="11558267"/>
          </a:xfrm>
          <a:custGeom>
            <a:rect b="b" l="l" r="r" t="t"/>
            <a:pathLst>
              <a:path extrusionOk="0" h="13265007" w="8490124">
                <a:moveTo>
                  <a:pt x="0" y="13265007"/>
                </a:moveTo>
                <a:lnTo>
                  <a:pt x="986592" y="0"/>
                </a:lnTo>
                <a:lnTo>
                  <a:pt x="8490124" y="0"/>
                </a:lnTo>
                <a:lnTo>
                  <a:pt x="7503532" y="13265007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2046" r="-2045" t="0"/>
            </a:stretch>
          </a:blipFill>
          <a:ln>
            <a:noFill/>
          </a:ln>
        </p:spPr>
      </p:sp>
      <p:sp>
        <p:nvSpPr>
          <p:cNvPr id="102" name="Google Shape;102;p14"/>
          <p:cNvSpPr/>
          <p:nvPr/>
        </p:nvSpPr>
        <p:spPr>
          <a:xfrm>
            <a:off x="7815996" y="285764"/>
            <a:ext cx="4365995" cy="2595576"/>
          </a:xfrm>
          <a:custGeom>
            <a:rect b="b" l="l" r="r" t="t"/>
            <a:pathLst>
              <a:path extrusionOk="0" h="2797371" w="4705432">
                <a:moveTo>
                  <a:pt x="0" y="2797371"/>
                </a:moveTo>
                <a:lnTo>
                  <a:pt x="546793" y="0"/>
                </a:lnTo>
                <a:lnTo>
                  <a:pt x="4705432" y="0"/>
                </a:lnTo>
                <a:lnTo>
                  <a:pt x="4158639" y="2797371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6032" l="0" r="0" t="-6033"/>
            </a:stretch>
          </a:blipFill>
          <a:ln>
            <a:noFill/>
          </a:ln>
        </p:spPr>
      </p:sp>
      <p:sp>
        <p:nvSpPr>
          <p:cNvPr id="103" name="Google Shape;103;p14"/>
          <p:cNvSpPr txBox="1"/>
          <p:nvPr/>
        </p:nvSpPr>
        <p:spPr>
          <a:xfrm>
            <a:off x="0" y="3444737"/>
            <a:ext cx="7095798" cy="2408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055" lvl="1" marL="62611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64A4A"/>
              </a:buClr>
              <a:buSzPts val="2900"/>
              <a:buFont typeface="Arial"/>
              <a:buChar char="•"/>
            </a:pPr>
            <a:r>
              <a:rPr b="1" i="0" lang="en-US" sz="2900" u="none" cap="none" strike="noStrike">
                <a:solidFill>
                  <a:srgbClr val="664A4A"/>
                </a:solidFill>
                <a:latin typeface="Arial"/>
                <a:ea typeface="Arial"/>
                <a:cs typeface="Arial"/>
                <a:sym typeface="Arial"/>
              </a:rPr>
              <a:t>A busca por qualidade de vida aumentou o interesse por atividades físicas.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664A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664A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1000274" y="1650227"/>
            <a:ext cx="5886994" cy="1765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00" u="none" cap="none" strike="noStrike">
                <a:solidFill>
                  <a:srgbClr val="9A551C"/>
                </a:solidFill>
                <a:latin typeface="Ultra"/>
                <a:ea typeface="Ultra"/>
                <a:cs typeface="Ultra"/>
                <a:sym typeface="Ultra"/>
              </a:rPr>
              <a:t>INTRODUÇÃO DO PROJETO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523868" y="1010294"/>
            <a:ext cx="2643037" cy="282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FITLIFE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0" y="4947031"/>
            <a:ext cx="7095798" cy="3208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055" lvl="1" marL="62611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64A4A"/>
              </a:buClr>
              <a:buSzPts val="2900"/>
              <a:buFont typeface="Arial"/>
              <a:buChar char="•"/>
            </a:pPr>
            <a:r>
              <a:rPr b="1" i="0" lang="en-US" sz="2900" u="none" cap="none" strike="noStrike">
                <a:solidFill>
                  <a:srgbClr val="664A4A"/>
                </a:solidFill>
                <a:latin typeface="Arial"/>
                <a:ea typeface="Arial"/>
                <a:cs typeface="Arial"/>
                <a:sym typeface="Arial"/>
              </a:rPr>
              <a:t>Muitos têm dificuldades em manter a disciplina e acompanhar o próprio progresso.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664A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664A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664A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664A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0" y="6565646"/>
            <a:ext cx="7095798" cy="3208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055" lvl="1" marL="62611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64A4A"/>
              </a:buClr>
              <a:buSzPts val="2900"/>
              <a:buFont typeface="Arial"/>
              <a:buChar char="•"/>
            </a:pPr>
            <a:r>
              <a:rPr b="1" i="0" lang="en-US" sz="2900" u="none" cap="none" strike="noStrike">
                <a:solidFill>
                  <a:srgbClr val="664A4A"/>
                </a:solidFill>
                <a:latin typeface="Arial"/>
                <a:ea typeface="Arial"/>
                <a:cs typeface="Arial"/>
                <a:sym typeface="Arial"/>
              </a:rPr>
              <a:t>A aplicação fitness oferece uma solução prática para organizar treinos, monitorar evolução e manter a motivação.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664A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664A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664A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8456411" y="3454262"/>
            <a:ext cx="5236544" cy="627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9A551C"/>
                </a:solidFill>
                <a:latin typeface="Ultra"/>
                <a:ea typeface="Ultra"/>
                <a:cs typeface="Ultra"/>
                <a:sym typeface="Ultra"/>
              </a:rPr>
              <a:t>PROBLEMAS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7815996" y="4110217"/>
            <a:ext cx="5090481" cy="2808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055" lvl="1" marL="62611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64A4A"/>
              </a:buClr>
              <a:buSzPts val="2900"/>
              <a:buFont typeface="Arial"/>
              <a:buChar char="•"/>
            </a:pPr>
            <a:r>
              <a:rPr b="1" i="0" lang="en-US" sz="2900" u="none" cap="none" strike="noStrike">
                <a:solidFill>
                  <a:srgbClr val="664A4A"/>
                </a:solidFill>
                <a:latin typeface="Arial"/>
                <a:ea typeface="Arial"/>
                <a:cs typeface="Arial"/>
                <a:sym typeface="Arial"/>
              </a:rPr>
              <a:t>Usuários têm dificuldade em montar treinos eficazes e acompanhar resultados.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664A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664A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7815996" y="5881867"/>
            <a:ext cx="5090481" cy="2808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055" lvl="1" marL="62611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64A4A"/>
              </a:buClr>
              <a:buSzPts val="2900"/>
              <a:buFont typeface="Arial"/>
              <a:buChar char="•"/>
            </a:pPr>
            <a:r>
              <a:rPr b="1" i="0" lang="en-US" sz="2900" u="none" cap="none" strike="noStrike">
                <a:solidFill>
                  <a:srgbClr val="664A4A"/>
                </a:solidFill>
                <a:latin typeface="Arial"/>
                <a:ea typeface="Arial"/>
                <a:cs typeface="Arial"/>
                <a:sym typeface="Arial"/>
              </a:rPr>
              <a:t>Falta de organização e acompanhamento gera desmotivação e abandono dos treinos.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664A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664A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7815996" y="7878445"/>
            <a:ext cx="5090481" cy="2408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055" lvl="1" marL="626111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64A4A"/>
              </a:buClr>
              <a:buSzPts val="2900"/>
              <a:buFont typeface="Arial"/>
              <a:buChar char="•"/>
            </a:pPr>
            <a:r>
              <a:rPr b="1" i="0" lang="en-US" sz="2900" u="none" cap="none" strike="noStrike">
                <a:solidFill>
                  <a:srgbClr val="664A4A"/>
                </a:solidFill>
                <a:latin typeface="Arial"/>
                <a:ea typeface="Arial"/>
                <a:cs typeface="Arial"/>
                <a:sym typeface="Arial"/>
              </a:rPr>
              <a:t>Muitos apps existentes são caros ou complicados de usar.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664A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664A4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pic>
        <p:nvPicPr>
          <p:cNvPr id="117" name="Google Shape;117;p15"/>
          <p:cNvPicPr preferRelativeResize="0"/>
          <p:nvPr/>
        </p:nvPicPr>
        <p:blipFill rotWithShape="1">
          <a:blip r:embed="rId4">
            <a:alphaModFix/>
          </a:blip>
          <a:srcRect b="0" l="9315" r="9315" t="0"/>
          <a:stretch/>
        </p:blipFill>
        <p:spPr>
          <a:xfrm>
            <a:off x="234288" y="-372258"/>
            <a:ext cx="5450046" cy="4462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7682242" y="811948"/>
            <a:ext cx="13236242" cy="378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400" u="none" cap="none" strike="noStrike">
                <a:solidFill>
                  <a:srgbClr val="9A551C"/>
                </a:solidFill>
                <a:latin typeface="Ultra"/>
                <a:ea typeface="Ultra"/>
                <a:cs typeface="Ultra"/>
                <a:sym typeface="Ultra"/>
              </a:rPr>
              <a:t>PÚBLICO-ALVO</a:t>
            </a:r>
            <a:endParaRPr/>
          </a:p>
        </p:txBody>
      </p:sp>
      <p:sp>
        <p:nvSpPr>
          <p:cNvPr id="119" name="Google Shape;119;p15"/>
          <p:cNvSpPr txBox="1"/>
          <p:nvPr/>
        </p:nvSpPr>
        <p:spPr>
          <a:xfrm>
            <a:off x="1028700" y="4356100"/>
            <a:ext cx="5613893" cy="4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9A551C"/>
                </a:solidFill>
                <a:latin typeface="Montserrat"/>
                <a:ea typeface="Montserrat"/>
                <a:cs typeface="Montserrat"/>
                <a:sym typeface="Montserrat"/>
              </a:rPr>
              <a:t>•</a:t>
            </a:r>
            <a:r>
              <a:rPr b="1" i="0" lang="en-US" sz="2900" u="none" cap="none" strike="noStrike">
                <a:solidFill>
                  <a:srgbClr val="9A551C"/>
                </a:solidFill>
                <a:latin typeface="Montserrat"/>
                <a:ea typeface="Montserrat"/>
                <a:cs typeface="Montserrat"/>
                <a:sym typeface="Montserrat"/>
              </a:rPr>
              <a:t>Homens e mulheres que buscam uma ferramenta prática para organizar treinos e melhorar sua saúde.</a:t>
            </a:r>
            <a:endParaRPr/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9A55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9A55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3243002" y="4458753"/>
            <a:ext cx="5441279" cy="49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7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9A551C"/>
                </a:solidFill>
                <a:latin typeface="Montserrat"/>
                <a:ea typeface="Montserrat"/>
                <a:cs typeface="Montserrat"/>
                <a:sym typeface="Montserrat"/>
              </a:rPr>
              <a:t>•</a:t>
            </a:r>
            <a:r>
              <a:rPr b="1" i="0" lang="en-US" sz="2900" u="none" cap="none" strike="noStrike">
                <a:solidFill>
                  <a:srgbClr val="9A551C"/>
                </a:solidFill>
                <a:latin typeface="Montserrat"/>
                <a:ea typeface="Montserrat"/>
                <a:cs typeface="Montserrat"/>
                <a:sym typeface="Montserrat"/>
              </a:rPr>
              <a:t> Atende tanto iniciantes quanto usuários mais avançados, com foco em diferentes necessidades e estilos de vida.</a:t>
            </a:r>
            <a:endParaRPr/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9A55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9A55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6992996" y="5010150"/>
            <a:ext cx="5351102" cy="4828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7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61" u="none" cap="none" strike="noStrike">
                <a:solidFill>
                  <a:srgbClr val="9A551C"/>
                </a:solidFill>
                <a:latin typeface="Montserrat"/>
                <a:ea typeface="Montserrat"/>
                <a:cs typeface="Montserrat"/>
                <a:sym typeface="Montserrat"/>
              </a:rPr>
              <a:t>•A Organização Mundial da Saúde (OMS) recomenda a prática regular de atividades físicas para todas as idades, com orientações específicas para cada idade.</a:t>
            </a:r>
            <a:endParaRPr/>
          </a:p>
          <a:p>
            <a:pPr indent="0" lvl="0" marL="0" marR="0" rtl="0" algn="just">
              <a:lnSpc>
                <a:spcPct val="17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61" u="none" cap="none" strike="noStrike">
              <a:solidFill>
                <a:srgbClr val="9A55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0" y="9550123"/>
            <a:ext cx="11920064" cy="736877"/>
          </a:xfrm>
          <a:custGeom>
            <a:rect b="b" l="l" r="r" t="t"/>
            <a:pathLst>
              <a:path extrusionOk="0" h="736877" w="11920064">
                <a:moveTo>
                  <a:pt x="0" y="0"/>
                </a:moveTo>
                <a:lnTo>
                  <a:pt x="11920064" y="0"/>
                </a:lnTo>
                <a:lnTo>
                  <a:pt x="11920064" y="736877"/>
                </a:lnTo>
                <a:lnTo>
                  <a:pt x="0" y="736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19"/>
            </a:stretch>
          </a:blipFill>
          <a:ln>
            <a:noFill/>
          </a:ln>
        </p:spPr>
      </p:sp>
      <p:grpSp>
        <p:nvGrpSpPr>
          <p:cNvPr id="128" name="Google Shape;128;p16"/>
          <p:cNvGrpSpPr/>
          <p:nvPr/>
        </p:nvGrpSpPr>
        <p:grpSpPr>
          <a:xfrm>
            <a:off x="13252828" y="-1078739"/>
            <a:ext cx="4188557" cy="12213271"/>
            <a:chOff x="0" y="-66675"/>
            <a:chExt cx="1207889" cy="3522043"/>
          </a:xfrm>
        </p:grpSpPr>
        <p:sp>
          <p:nvSpPr>
            <p:cNvPr id="129" name="Google Shape;129;p16"/>
            <p:cNvSpPr/>
            <p:nvPr/>
          </p:nvSpPr>
          <p:spPr>
            <a:xfrm>
              <a:off x="0" y="0"/>
              <a:ext cx="1207889" cy="3455368"/>
            </a:xfrm>
            <a:custGeom>
              <a:rect b="b" l="l" r="r" t="t"/>
              <a:pathLst>
                <a:path extrusionOk="0" h="3455368" w="1207889">
                  <a:moveTo>
                    <a:pt x="0" y="0"/>
                  </a:moveTo>
                  <a:lnTo>
                    <a:pt x="1207889" y="0"/>
                  </a:lnTo>
                  <a:lnTo>
                    <a:pt x="1207889" y="3455368"/>
                  </a:lnTo>
                  <a:lnTo>
                    <a:pt x="0" y="3455368"/>
                  </a:lnTo>
                  <a:close/>
                </a:path>
              </a:pathLst>
            </a:custGeom>
            <a:solidFill>
              <a:srgbClr val="9A551C"/>
            </a:solidFill>
            <a:ln>
              <a:noFill/>
            </a:ln>
          </p:spPr>
        </p:sp>
        <p:sp>
          <p:nvSpPr>
            <p:cNvPr id="130" name="Google Shape;130;p16"/>
            <p:cNvSpPr txBox="1"/>
            <p:nvPr/>
          </p:nvSpPr>
          <p:spPr>
            <a:xfrm>
              <a:off x="0" y="-66675"/>
              <a:ext cx="1207889" cy="352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1" name="Google Shape;131;p16"/>
          <p:cNvPicPr preferRelativeResize="0"/>
          <p:nvPr/>
        </p:nvPicPr>
        <p:blipFill rotWithShape="1">
          <a:blip r:embed="rId4">
            <a:alphaModFix/>
          </a:blip>
          <a:srcRect b="0" l="20753" r="20753" t="0"/>
          <a:stretch/>
        </p:blipFill>
        <p:spPr>
          <a:xfrm>
            <a:off x="12706612" y="2135929"/>
            <a:ext cx="5280990" cy="601514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/>
          <p:nvPr/>
        </p:nvSpPr>
        <p:spPr>
          <a:xfrm rot="3478766">
            <a:off x="1109511" y="497495"/>
            <a:ext cx="327917" cy="242659"/>
          </a:xfrm>
          <a:custGeom>
            <a:rect b="b" l="l" r="r" t="t"/>
            <a:pathLst>
              <a:path extrusionOk="0" h="242761" w="328055">
                <a:moveTo>
                  <a:pt x="0" y="0"/>
                </a:moveTo>
                <a:lnTo>
                  <a:pt x="328056" y="0"/>
                </a:lnTo>
                <a:lnTo>
                  <a:pt x="328056" y="242761"/>
                </a:lnTo>
                <a:lnTo>
                  <a:pt x="0" y="242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16"/>
          <p:cNvSpPr txBox="1"/>
          <p:nvPr/>
        </p:nvSpPr>
        <p:spPr>
          <a:xfrm>
            <a:off x="1578238" y="464925"/>
            <a:ext cx="264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A85B1C"/>
                </a:solidFill>
                <a:latin typeface="Ultra"/>
                <a:ea typeface="Ultra"/>
                <a:cs typeface="Ultra"/>
                <a:sym typeface="Ultra"/>
              </a:rPr>
              <a:t>FITLIFE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777240" y="646497"/>
            <a:ext cx="8940000" cy="22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none" cap="none" strike="noStrike">
                <a:solidFill>
                  <a:srgbClr val="A85B1C"/>
                </a:solidFill>
                <a:latin typeface="Ultra"/>
                <a:ea typeface="Ultra"/>
                <a:cs typeface="Ultra"/>
                <a:sym typeface="Ultra"/>
              </a:rPr>
              <a:t>HISTÓRIAS DE USUÁRIO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0" y="1194300"/>
            <a:ext cx="12633000" cy="11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92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292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9308" lvl="1" marL="669289" marR="0" rtl="0" algn="just">
              <a:lnSpc>
                <a:spcPct val="170022"/>
              </a:lnSpc>
              <a:spcBef>
                <a:spcPts val="0"/>
              </a:spcBef>
              <a:spcAft>
                <a:spcPts val="0"/>
              </a:spcAft>
              <a:buClr>
                <a:srgbClr val="A85B1C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Como um iniciante, </a:t>
            </a: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Quer</a:t>
            </a: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 sugestões de treinos baseados no perfil para fazer treinos baseados no meu ní</a:t>
            </a: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vel</a:t>
            </a: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700"/>
          </a:p>
          <a:p>
            <a:pPr indent="-309308" lvl="1" marL="669289" marR="0" rtl="0" algn="just">
              <a:lnSpc>
                <a:spcPct val="170022"/>
              </a:lnSpc>
              <a:spcBef>
                <a:spcPts val="0"/>
              </a:spcBef>
              <a:spcAft>
                <a:spcPts val="0"/>
              </a:spcAft>
              <a:buClr>
                <a:srgbClr val="A85B1C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Como um usuário </a:t>
            </a: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Regular</a:t>
            </a: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 Desej</a:t>
            </a: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 personalizar</a:t>
            </a: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e organizar </a:t>
            </a: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eus treinos par</a:t>
            </a: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adequar</a:t>
            </a: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 os treinos a minha rotina</a:t>
            </a: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700"/>
          </a:p>
          <a:p>
            <a:pPr indent="-309308" lvl="1" marL="669289" marR="0" rtl="0" algn="just">
              <a:lnSpc>
                <a:spcPct val="170022"/>
              </a:lnSpc>
              <a:spcBef>
                <a:spcPts val="0"/>
              </a:spcBef>
              <a:spcAft>
                <a:spcPts val="0"/>
              </a:spcAft>
              <a:buClr>
                <a:srgbClr val="A85B1C"/>
              </a:buClr>
              <a:buSzPts val="270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Com</a:t>
            </a: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o usuário com uma rotina de corrida, </a:t>
            </a: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Precis</a:t>
            </a: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 de lembretes automáticos para não me esquecer d</a:t>
            </a: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os treinos</a:t>
            </a: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700"/>
          </a:p>
          <a:p>
            <a:pPr indent="-309308" lvl="1" marL="669289" marR="0" rtl="0" algn="just">
              <a:lnSpc>
                <a:spcPct val="170022"/>
              </a:lnSpc>
              <a:spcBef>
                <a:spcPts val="0"/>
              </a:spcBef>
              <a:spcAft>
                <a:spcPts val="0"/>
              </a:spcAft>
              <a:buClr>
                <a:srgbClr val="A85B1C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Como usuário focado em e</a:t>
            </a: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magrecimento </a:t>
            </a: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recis</a:t>
            </a: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 saber as calorias gastas para calcu</a:t>
            </a: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lar meu consumo</a:t>
            </a:r>
            <a:r>
              <a:rPr b="1" i="0" lang="en-US" sz="2700" u="none" cap="none" strike="noStrike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700"/>
          </a:p>
          <a:p>
            <a:pPr indent="-309308" lvl="1" marL="669289" marR="0" rtl="0" algn="just">
              <a:lnSpc>
                <a:spcPct val="170022"/>
              </a:lnSpc>
              <a:spcBef>
                <a:spcPts val="0"/>
              </a:spcBef>
              <a:spcAft>
                <a:spcPts val="0"/>
              </a:spcAft>
              <a:buClr>
                <a:srgbClr val="A85B1C"/>
              </a:buClr>
              <a:buSzPts val="2700"/>
              <a:buFont typeface="Arial"/>
              <a:buChar char="•"/>
            </a:pPr>
            <a:r>
              <a:rPr b="1" lang="en-US" sz="2700">
                <a:solidFill>
                  <a:srgbClr val="A85B1C"/>
                </a:solidFill>
                <a:latin typeface="Montserrat"/>
                <a:ea typeface="Montserrat"/>
                <a:cs typeface="Montserrat"/>
                <a:sym typeface="Montserrat"/>
              </a:rPr>
              <a:t>Como usuário com pouca experiência em tecnologia, quero navegar com facilidade pelo aplicativo, para que eu possa usar todas as funções sem dificuldade.</a:t>
            </a:r>
            <a:endParaRPr sz="2700"/>
          </a:p>
          <a:p>
            <a:pPr indent="0" lvl="0" marL="0" marR="0" rtl="0" algn="just">
              <a:lnSpc>
                <a:spcPct val="17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99" u="none" cap="none" strike="noStrike">
              <a:solidFill>
                <a:srgbClr val="A85B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7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00" u="none" cap="none" strike="noStrike">
              <a:solidFill>
                <a:srgbClr val="A85B1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7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99" u="none" cap="none" strike="noStrike">
              <a:solidFill>
                <a:srgbClr val="A85B1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5" y="9627325"/>
            <a:ext cx="10671098" cy="659668"/>
          </a:xfrm>
          <a:custGeom>
            <a:rect b="b" l="l" r="r" t="t"/>
            <a:pathLst>
              <a:path extrusionOk="0" h="659668" w="10671098">
                <a:moveTo>
                  <a:pt x="0" y="0"/>
                </a:moveTo>
                <a:lnTo>
                  <a:pt x="10671098" y="0"/>
                </a:lnTo>
                <a:lnTo>
                  <a:pt x="10671098" y="659668"/>
                </a:lnTo>
                <a:lnTo>
                  <a:pt x="0" y="6596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sp>
        <p:nvSpPr>
          <p:cNvPr id="142" name="Google Shape;142;p17"/>
          <p:cNvSpPr/>
          <p:nvPr/>
        </p:nvSpPr>
        <p:spPr>
          <a:xfrm rot="3051810">
            <a:off x="1109391" y="1020676"/>
            <a:ext cx="328055" cy="242761"/>
          </a:xfrm>
          <a:custGeom>
            <a:rect b="b" l="l" r="r" t="t"/>
            <a:pathLst>
              <a:path extrusionOk="0" h="242761" w="328055">
                <a:moveTo>
                  <a:pt x="0" y="0"/>
                </a:moveTo>
                <a:lnTo>
                  <a:pt x="328056" y="0"/>
                </a:lnTo>
                <a:lnTo>
                  <a:pt x="328056" y="242761"/>
                </a:lnTo>
                <a:lnTo>
                  <a:pt x="0" y="242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17"/>
          <p:cNvSpPr txBox="1"/>
          <p:nvPr/>
        </p:nvSpPr>
        <p:spPr>
          <a:xfrm>
            <a:off x="1621963" y="1047750"/>
            <a:ext cx="2643037" cy="282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A85B1C"/>
                </a:solidFill>
                <a:latin typeface="Ultra"/>
                <a:ea typeface="Ultra"/>
                <a:cs typeface="Ultra"/>
                <a:sym typeface="Ultra"/>
              </a:rPr>
              <a:t>FITLIFE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9552060" y="2548299"/>
            <a:ext cx="7707240" cy="99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none" cap="none" strike="noStrike">
                <a:solidFill>
                  <a:srgbClr val="9A551C"/>
                </a:solidFill>
                <a:latin typeface="Ultra"/>
                <a:ea typeface="Ultra"/>
                <a:cs typeface="Ultra"/>
                <a:sym typeface="Ultra"/>
              </a:rPr>
              <a:t>REQUISITOS</a:t>
            </a:r>
            <a:endParaRPr/>
          </a:p>
        </p:txBody>
      </p:sp>
      <p:grpSp>
        <p:nvGrpSpPr>
          <p:cNvPr id="145" name="Google Shape;145;p17"/>
          <p:cNvGrpSpPr/>
          <p:nvPr/>
        </p:nvGrpSpPr>
        <p:grpSpPr>
          <a:xfrm>
            <a:off x="9552060" y="3881614"/>
            <a:ext cx="585057" cy="626194"/>
            <a:chOff x="0" y="-57150"/>
            <a:chExt cx="812800" cy="869950"/>
          </a:xfrm>
        </p:grpSpPr>
        <p:sp>
          <p:nvSpPr>
            <p:cNvPr id="146" name="Google Shape;146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A551C"/>
            </a:solidFill>
            <a:ln>
              <a:noFill/>
            </a:ln>
          </p:spPr>
        </p:sp>
        <p:sp>
          <p:nvSpPr>
            <p:cNvPr id="147" name="Google Shape;147;p1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9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7"/>
          <p:cNvGrpSpPr/>
          <p:nvPr/>
        </p:nvGrpSpPr>
        <p:grpSpPr>
          <a:xfrm>
            <a:off x="9552060" y="7324390"/>
            <a:ext cx="585057" cy="626194"/>
            <a:chOff x="0" y="-57150"/>
            <a:chExt cx="812800" cy="869950"/>
          </a:xfrm>
        </p:grpSpPr>
        <p:sp>
          <p:nvSpPr>
            <p:cNvPr id="149" name="Google Shape;149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A551C"/>
            </a:solidFill>
            <a:ln>
              <a:noFill/>
            </a:ln>
          </p:spPr>
        </p:sp>
        <p:sp>
          <p:nvSpPr>
            <p:cNvPr id="150" name="Google Shape;150;p1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9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9643621" y="7573048"/>
            <a:ext cx="421140" cy="197409"/>
          </a:xfrm>
          <a:custGeom>
            <a:rect b="b" l="l" r="r" t="t"/>
            <a:pathLst>
              <a:path extrusionOk="0" h="197409" w="421140">
                <a:moveTo>
                  <a:pt x="0" y="0"/>
                </a:moveTo>
                <a:lnTo>
                  <a:pt x="421140" y="0"/>
                </a:lnTo>
                <a:lnTo>
                  <a:pt x="421140" y="197409"/>
                </a:lnTo>
                <a:lnTo>
                  <a:pt x="0" y="1974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17"/>
          <p:cNvSpPr/>
          <p:nvPr/>
        </p:nvSpPr>
        <p:spPr>
          <a:xfrm>
            <a:off x="9682664" y="4069143"/>
            <a:ext cx="323848" cy="292273"/>
          </a:xfrm>
          <a:custGeom>
            <a:rect b="b" l="l" r="r" t="t"/>
            <a:pathLst>
              <a:path extrusionOk="0" h="292273" w="323848">
                <a:moveTo>
                  <a:pt x="0" y="0"/>
                </a:moveTo>
                <a:lnTo>
                  <a:pt x="323848" y="0"/>
                </a:lnTo>
                <a:lnTo>
                  <a:pt x="323848" y="292273"/>
                </a:lnTo>
                <a:lnTo>
                  <a:pt x="0" y="292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17"/>
          <p:cNvSpPr txBox="1"/>
          <p:nvPr/>
        </p:nvSpPr>
        <p:spPr>
          <a:xfrm>
            <a:off x="9144000" y="4822133"/>
            <a:ext cx="8996999" cy="36508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9498" lvl="1" marL="558995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Clr>
                <a:srgbClr val="664A4A"/>
              </a:buClr>
              <a:buSzPts val="2589"/>
              <a:buFont typeface="Arial"/>
              <a:buChar char="•"/>
            </a:pPr>
            <a:r>
              <a:rPr b="0" i="0" lang="en-US" sz="2589" u="none" cap="none" strike="noStrike">
                <a:solidFill>
                  <a:srgbClr val="664A4A"/>
                </a:solidFill>
                <a:latin typeface="Poppins"/>
                <a:ea typeface="Poppins"/>
                <a:cs typeface="Poppins"/>
                <a:sym typeface="Poppins"/>
              </a:rPr>
              <a:t>Cadastro de usuário e objetivos.</a:t>
            </a:r>
            <a:endParaRPr/>
          </a:p>
          <a:p>
            <a:pPr indent="-279498" lvl="1" marL="558995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Clr>
                <a:srgbClr val="664A4A"/>
              </a:buClr>
              <a:buSzPts val="2589"/>
              <a:buFont typeface="Arial"/>
              <a:buChar char="•"/>
            </a:pPr>
            <a:r>
              <a:rPr b="0" i="0" lang="en-US" sz="2589" u="none" cap="none" strike="noStrike">
                <a:solidFill>
                  <a:srgbClr val="664A4A"/>
                </a:solidFill>
                <a:latin typeface="Poppins"/>
                <a:ea typeface="Poppins"/>
                <a:cs typeface="Poppins"/>
                <a:sym typeface="Poppins"/>
              </a:rPr>
              <a:t>Histórico de desempenho com gráficos</a:t>
            </a:r>
            <a:endParaRPr/>
          </a:p>
          <a:p>
            <a:pPr indent="-279498" lvl="1" marL="558995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Clr>
                <a:srgbClr val="664A4A"/>
              </a:buClr>
              <a:buSzPts val="2589"/>
              <a:buFont typeface="Arial"/>
              <a:buChar char="•"/>
            </a:pPr>
            <a:r>
              <a:rPr b="0" i="0" lang="en-US" sz="2589" u="none" cap="none" strike="noStrike">
                <a:solidFill>
                  <a:srgbClr val="664A4A"/>
                </a:solidFill>
                <a:latin typeface="Poppins"/>
                <a:ea typeface="Poppins"/>
                <a:cs typeface="Poppins"/>
                <a:sym typeface="Poppins"/>
              </a:rPr>
              <a:t>Sugestões personalizadas de treinos.</a:t>
            </a:r>
            <a:endParaRPr/>
          </a:p>
          <a:p>
            <a:pPr indent="-279498" lvl="1" marL="558995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Clr>
                <a:srgbClr val="664A4A"/>
              </a:buClr>
              <a:buSzPts val="2589"/>
              <a:buFont typeface="Arial"/>
              <a:buChar char="•"/>
            </a:pPr>
            <a:r>
              <a:rPr b="0" i="0" lang="en-US" sz="2589" u="none" cap="none" strike="noStrike">
                <a:solidFill>
                  <a:srgbClr val="664A4A"/>
                </a:solidFill>
                <a:latin typeface="Poppins"/>
                <a:ea typeface="Poppins"/>
                <a:cs typeface="Poppins"/>
                <a:sym typeface="Poppins"/>
              </a:rPr>
              <a:t>Cálculo de galorias gasta</a:t>
            </a:r>
            <a:endParaRPr/>
          </a:p>
          <a:p>
            <a:pPr indent="-279498" lvl="1" marL="558995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Clr>
                <a:srgbClr val="664A4A"/>
              </a:buClr>
              <a:buSzPts val="2589"/>
              <a:buFont typeface="Arial"/>
              <a:buChar char="•"/>
            </a:pPr>
            <a:r>
              <a:rPr b="0" i="0" lang="en-US" sz="2589" u="none" cap="none" strike="noStrike">
                <a:solidFill>
                  <a:srgbClr val="664A4A"/>
                </a:solidFill>
                <a:latin typeface="Poppins"/>
                <a:ea typeface="Poppins"/>
                <a:cs typeface="Poppins"/>
                <a:sym typeface="Poppins"/>
              </a:rPr>
              <a:t>Lembretes de treinos</a:t>
            </a:r>
            <a:endParaRPr/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89" u="none" cap="none" strike="noStrike">
              <a:solidFill>
                <a:srgbClr val="664A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89" u="none" cap="none" strike="noStrike">
              <a:solidFill>
                <a:srgbClr val="664A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89" u="none" cap="none" strike="noStrike">
              <a:solidFill>
                <a:srgbClr val="664A4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0272292" y="3982028"/>
            <a:ext cx="3512104" cy="52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664A4A"/>
                </a:solidFill>
                <a:latin typeface="Poppins"/>
                <a:ea typeface="Poppins"/>
                <a:cs typeface="Poppins"/>
                <a:sym typeface="Poppins"/>
              </a:rPr>
              <a:t>FUNCIONAIS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10323255" y="7353047"/>
            <a:ext cx="5342406" cy="597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43" u="none" cap="none" strike="noStrike">
                <a:solidFill>
                  <a:srgbClr val="664A4A"/>
                </a:solidFill>
                <a:latin typeface="Poppins"/>
                <a:ea typeface="Poppins"/>
                <a:cs typeface="Poppins"/>
                <a:sym typeface="Poppins"/>
              </a:rPr>
              <a:t>NÃO FUNCIONAIS</a:t>
            </a:r>
            <a:endParaRPr/>
          </a:p>
        </p:txBody>
      </p:sp>
      <p:grpSp>
        <p:nvGrpSpPr>
          <p:cNvPr id="156" name="Google Shape;156;p17"/>
          <p:cNvGrpSpPr/>
          <p:nvPr/>
        </p:nvGrpSpPr>
        <p:grpSpPr>
          <a:xfrm>
            <a:off x="4265000" y="6563993"/>
            <a:ext cx="4188557" cy="3723007"/>
            <a:chOff x="0" y="-66675"/>
            <a:chExt cx="1207889" cy="1073634"/>
          </a:xfrm>
        </p:grpSpPr>
        <p:sp>
          <p:nvSpPr>
            <p:cNvPr id="157" name="Google Shape;157;p17"/>
            <p:cNvSpPr/>
            <p:nvPr/>
          </p:nvSpPr>
          <p:spPr>
            <a:xfrm>
              <a:off x="0" y="0"/>
              <a:ext cx="1207889" cy="1006959"/>
            </a:xfrm>
            <a:custGeom>
              <a:rect b="b" l="l" r="r" t="t"/>
              <a:pathLst>
                <a:path extrusionOk="0" h="1006959" w="1207889">
                  <a:moveTo>
                    <a:pt x="0" y="0"/>
                  </a:moveTo>
                  <a:lnTo>
                    <a:pt x="1207889" y="0"/>
                  </a:lnTo>
                  <a:lnTo>
                    <a:pt x="1207889" y="1006959"/>
                  </a:lnTo>
                  <a:lnTo>
                    <a:pt x="0" y="1006959"/>
                  </a:lnTo>
                  <a:close/>
                </a:path>
              </a:pathLst>
            </a:custGeom>
            <a:solidFill>
              <a:srgbClr val="9A551C"/>
            </a:solidFill>
            <a:ln>
              <a:noFill/>
            </a:ln>
          </p:spPr>
        </p:sp>
        <p:sp>
          <p:nvSpPr>
            <p:cNvPr id="158" name="Google Shape;158;p17"/>
            <p:cNvSpPr txBox="1"/>
            <p:nvPr/>
          </p:nvSpPr>
          <p:spPr>
            <a:xfrm>
              <a:off x="0" y="-66675"/>
              <a:ext cx="1207889" cy="1073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17"/>
          <p:cNvGrpSpPr/>
          <p:nvPr/>
        </p:nvGrpSpPr>
        <p:grpSpPr>
          <a:xfrm>
            <a:off x="4265000" y="1858631"/>
            <a:ext cx="4188557" cy="4374092"/>
            <a:chOff x="0" y="-66675"/>
            <a:chExt cx="1207889" cy="1261393"/>
          </a:xfrm>
        </p:grpSpPr>
        <p:sp>
          <p:nvSpPr>
            <p:cNvPr id="160" name="Google Shape;160;p17"/>
            <p:cNvSpPr/>
            <p:nvPr/>
          </p:nvSpPr>
          <p:spPr>
            <a:xfrm>
              <a:off x="0" y="0"/>
              <a:ext cx="1207889" cy="1194718"/>
            </a:xfrm>
            <a:custGeom>
              <a:rect b="b" l="l" r="r" t="t"/>
              <a:pathLst>
                <a:path extrusionOk="0" h="1194718" w="1207889">
                  <a:moveTo>
                    <a:pt x="0" y="0"/>
                  </a:moveTo>
                  <a:lnTo>
                    <a:pt x="1207889" y="0"/>
                  </a:lnTo>
                  <a:lnTo>
                    <a:pt x="1207889" y="1194718"/>
                  </a:lnTo>
                  <a:lnTo>
                    <a:pt x="0" y="1194718"/>
                  </a:lnTo>
                  <a:close/>
                </a:path>
              </a:pathLst>
            </a:custGeom>
            <a:solidFill>
              <a:srgbClr val="9A551C"/>
            </a:solidFill>
            <a:ln>
              <a:noFill/>
            </a:ln>
          </p:spPr>
        </p:sp>
        <p:sp>
          <p:nvSpPr>
            <p:cNvPr id="161" name="Google Shape;161;p17"/>
            <p:cNvSpPr txBox="1"/>
            <p:nvPr/>
          </p:nvSpPr>
          <p:spPr>
            <a:xfrm>
              <a:off x="0" y="-66675"/>
              <a:ext cx="1207889" cy="1261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2" name="Google Shape;162;p17"/>
          <p:cNvPicPr preferRelativeResize="0"/>
          <p:nvPr/>
        </p:nvPicPr>
        <p:blipFill rotWithShape="1">
          <a:blip r:embed="rId7">
            <a:alphaModFix/>
          </a:blip>
          <a:srcRect b="17659" l="0" r="0" t="17660"/>
          <a:stretch/>
        </p:blipFill>
        <p:spPr>
          <a:xfrm>
            <a:off x="-1941815" y="2089838"/>
            <a:ext cx="9578032" cy="4142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 rotWithShape="1">
          <a:blip r:embed="rId8">
            <a:alphaModFix/>
          </a:blip>
          <a:srcRect b="17415" l="0" r="0" t="17416"/>
          <a:stretch/>
        </p:blipFill>
        <p:spPr>
          <a:xfrm>
            <a:off x="-1941815" y="6795200"/>
            <a:ext cx="9578032" cy="414288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rot="-5400000">
            <a:off x="12700719" y="8928466"/>
            <a:ext cx="10671098" cy="659668"/>
          </a:xfrm>
          <a:custGeom>
            <a:rect b="b" l="l" r="r" t="t"/>
            <a:pathLst>
              <a:path extrusionOk="0" h="659668" w="10671098">
                <a:moveTo>
                  <a:pt x="0" y="0"/>
                </a:moveTo>
                <a:lnTo>
                  <a:pt x="10671098" y="0"/>
                </a:lnTo>
                <a:lnTo>
                  <a:pt x="10671098" y="659668"/>
                </a:lnTo>
                <a:lnTo>
                  <a:pt x="0" y="6596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17"/>
          <p:cNvSpPr txBox="1"/>
          <p:nvPr/>
        </p:nvSpPr>
        <p:spPr>
          <a:xfrm>
            <a:off x="9144000" y="7883909"/>
            <a:ext cx="8996999" cy="273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98" lvl="1" marL="558995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Clr>
                <a:srgbClr val="664A4A"/>
              </a:buClr>
              <a:buSzPts val="2589"/>
              <a:buFont typeface="Arial"/>
              <a:buChar char="•"/>
            </a:pPr>
            <a:r>
              <a:rPr b="0" i="0" lang="en-US" sz="2589" u="none" cap="none" strike="noStrike">
                <a:solidFill>
                  <a:srgbClr val="664A4A"/>
                </a:solidFill>
                <a:latin typeface="Poppins"/>
                <a:ea typeface="Poppins"/>
                <a:cs typeface="Poppins"/>
                <a:sym typeface="Poppins"/>
              </a:rPr>
              <a:t>Interface intuitiva e responsiva.</a:t>
            </a:r>
            <a:endParaRPr/>
          </a:p>
          <a:p>
            <a:pPr indent="-279498" lvl="1" marL="558995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Clr>
                <a:srgbClr val="664A4A"/>
              </a:buClr>
              <a:buSzPts val="2589"/>
              <a:buFont typeface="Arial"/>
              <a:buChar char="•"/>
            </a:pPr>
            <a:r>
              <a:rPr b="0" i="0" lang="en-US" sz="2589" u="none" cap="none" strike="noStrike">
                <a:solidFill>
                  <a:srgbClr val="664A4A"/>
                </a:solidFill>
                <a:latin typeface="Poppins"/>
                <a:ea typeface="Poppins"/>
                <a:cs typeface="Poppins"/>
                <a:sym typeface="Poppins"/>
              </a:rPr>
              <a:t>Alta disponibilidade e segurança de dados</a:t>
            </a:r>
            <a:endParaRPr/>
          </a:p>
          <a:p>
            <a:pPr indent="-279498" lvl="1" marL="558995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Clr>
                <a:srgbClr val="664A4A"/>
              </a:buClr>
              <a:buSzPts val="2589"/>
              <a:buFont typeface="Arial"/>
              <a:buChar char="•"/>
            </a:pPr>
            <a:r>
              <a:rPr b="0" i="0" lang="en-US" sz="2589" u="none" cap="none" strike="noStrike">
                <a:solidFill>
                  <a:srgbClr val="664A4A"/>
                </a:solidFill>
                <a:latin typeface="Poppins"/>
                <a:ea typeface="Poppins"/>
                <a:cs typeface="Poppins"/>
                <a:sym typeface="Poppins"/>
              </a:rPr>
              <a:t>Perfomance rápida e confiável </a:t>
            </a:r>
            <a:endParaRPr/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89" u="none" cap="none" strike="noStrike">
              <a:solidFill>
                <a:srgbClr val="664A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3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89" u="none" cap="none" strike="noStrike">
              <a:solidFill>
                <a:srgbClr val="664A4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sp>
        <p:nvSpPr>
          <p:cNvPr id="171" name="Google Shape;171;p18"/>
          <p:cNvSpPr/>
          <p:nvPr/>
        </p:nvSpPr>
        <p:spPr>
          <a:xfrm rot="3051810">
            <a:off x="1109391" y="1020676"/>
            <a:ext cx="328055" cy="242761"/>
          </a:xfrm>
          <a:custGeom>
            <a:rect b="b" l="l" r="r" t="t"/>
            <a:pathLst>
              <a:path extrusionOk="0" h="242761" w="328055">
                <a:moveTo>
                  <a:pt x="0" y="0"/>
                </a:moveTo>
                <a:lnTo>
                  <a:pt x="328056" y="0"/>
                </a:lnTo>
                <a:lnTo>
                  <a:pt x="328056" y="242761"/>
                </a:lnTo>
                <a:lnTo>
                  <a:pt x="0" y="242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18"/>
          <p:cNvSpPr/>
          <p:nvPr/>
        </p:nvSpPr>
        <p:spPr>
          <a:xfrm>
            <a:off x="9144000" y="2940090"/>
            <a:ext cx="8485033" cy="5862074"/>
          </a:xfrm>
          <a:custGeom>
            <a:rect b="b" l="l" r="r" t="t"/>
            <a:pathLst>
              <a:path extrusionOk="0" h="5862074" w="8485033">
                <a:moveTo>
                  <a:pt x="0" y="0"/>
                </a:moveTo>
                <a:lnTo>
                  <a:pt x="8485033" y="0"/>
                </a:lnTo>
                <a:lnTo>
                  <a:pt x="8485033" y="5862075"/>
                </a:lnTo>
                <a:lnTo>
                  <a:pt x="0" y="58620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17490" l="0" r="-303" t="-97252"/>
            </a:stretch>
          </a:blipFill>
          <a:ln>
            <a:noFill/>
          </a:ln>
        </p:spPr>
      </p:sp>
      <p:sp>
        <p:nvSpPr>
          <p:cNvPr id="173" name="Google Shape;173;p18"/>
          <p:cNvSpPr/>
          <p:nvPr/>
        </p:nvSpPr>
        <p:spPr>
          <a:xfrm>
            <a:off x="772295" y="2099635"/>
            <a:ext cx="8371705" cy="6702530"/>
          </a:xfrm>
          <a:custGeom>
            <a:rect b="b" l="l" r="r" t="t"/>
            <a:pathLst>
              <a:path extrusionOk="0" h="6702530" w="8371705">
                <a:moveTo>
                  <a:pt x="0" y="0"/>
                </a:moveTo>
                <a:lnTo>
                  <a:pt x="8371705" y="0"/>
                </a:lnTo>
                <a:lnTo>
                  <a:pt x="8371705" y="6702530"/>
                </a:lnTo>
                <a:lnTo>
                  <a:pt x="0" y="67025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96544" l="0" r="0" t="-74237"/>
            </a:stretch>
          </a:blipFill>
          <a:ln>
            <a:noFill/>
          </a:ln>
        </p:spPr>
      </p:sp>
      <p:sp>
        <p:nvSpPr>
          <p:cNvPr id="174" name="Google Shape;174;p18"/>
          <p:cNvSpPr txBox="1"/>
          <p:nvPr/>
        </p:nvSpPr>
        <p:spPr>
          <a:xfrm>
            <a:off x="1621963" y="957267"/>
            <a:ext cx="2643037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INTERFACE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sp>
        <p:nvSpPr>
          <p:cNvPr id="180" name="Google Shape;180;p19"/>
          <p:cNvSpPr/>
          <p:nvPr/>
        </p:nvSpPr>
        <p:spPr>
          <a:xfrm rot="3051810">
            <a:off x="1109391" y="1020676"/>
            <a:ext cx="328055" cy="242761"/>
          </a:xfrm>
          <a:custGeom>
            <a:rect b="b" l="l" r="r" t="t"/>
            <a:pathLst>
              <a:path extrusionOk="0" h="242761" w="328055">
                <a:moveTo>
                  <a:pt x="0" y="0"/>
                </a:moveTo>
                <a:lnTo>
                  <a:pt x="328056" y="0"/>
                </a:lnTo>
                <a:lnTo>
                  <a:pt x="328056" y="242761"/>
                </a:lnTo>
                <a:lnTo>
                  <a:pt x="0" y="242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19"/>
          <p:cNvSpPr/>
          <p:nvPr/>
        </p:nvSpPr>
        <p:spPr>
          <a:xfrm>
            <a:off x="11151296" y="1437327"/>
            <a:ext cx="6108004" cy="8057312"/>
          </a:xfrm>
          <a:custGeom>
            <a:rect b="b" l="l" r="r" t="t"/>
            <a:pathLst>
              <a:path extrusionOk="0" h="8057312" w="6108004">
                <a:moveTo>
                  <a:pt x="0" y="0"/>
                </a:moveTo>
                <a:lnTo>
                  <a:pt x="6108004" y="0"/>
                </a:lnTo>
                <a:lnTo>
                  <a:pt x="6108004" y="8057313"/>
                </a:lnTo>
                <a:lnTo>
                  <a:pt x="0" y="80573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44203" l="0" r="0" t="-20097"/>
            </a:stretch>
          </a:blipFill>
          <a:ln>
            <a:noFill/>
          </a:ln>
        </p:spPr>
      </p:sp>
      <p:sp>
        <p:nvSpPr>
          <p:cNvPr id="182" name="Google Shape;182;p19"/>
          <p:cNvSpPr/>
          <p:nvPr/>
        </p:nvSpPr>
        <p:spPr>
          <a:xfrm>
            <a:off x="1471096" y="1571260"/>
            <a:ext cx="7101728" cy="7923379"/>
          </a:xfrm>
          <a:custGeom>
            <a:rect b="b" l="l" r="r" t="t"/>
            <a:pathLst>
              <a:path extrusionOk="0" h="7923379" w="7101728">
                <a:moveTo>
                  <a:pt x="0" y="0"/>
                </a:moveTo>
                <a:lnTo>
                  <a:pt x="7101728" y="0"/>
                </a:lnTo>
                <a:lnTo>
                  <a:pt x="7101728" y="7923380"/>
                </a:lnTo>
                <a:lnTo>
                  <a:pt x="0" y="792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94350" l="-5937" r="-10012" t="-30894"/>
            </a:stretch>
          </a:blipFill>
          <a:ln>
            <a:noFill/>
          </a:ln>
        </p:spPr>
      </p:sp>
      <p:sp>
        <p:nvSpPr>
          <p:cNvPr id="183" name="Google Shape;183;p19"/>
          <p:cNvSpPr txBox="1"/>
          <p:nvPr/>
        </p:nvSpPr>
        <p:spPr>
          <a:xfrm>
            <a:off x="1621963" y="957267"/>
            <a:ext cx="2643037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FFFFFF"/>
                </a:solidFill>
                <a:latin typeface="Ultra"/>
                <a:ea typeface="Ultra"/>
                <a:cs typeface="Ultra"/>
                <a:sym typeface="Ultra"/>
              </a:rPr>
              <a:t>INTERFACE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