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29EE-9B87-419F-AF79-1B2A070670AC}" type="datetimeFigureOut">
              <a:rPr lang="pt-BR" smtClean="0"/>
              <a:pPr/>
              <a:t>19/04/2023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F2EA-979D-4B16-A3DC-40115D39A058}" type="slidenum">
              <a:rPr lang="pt-BR" smtClean="0"/>
              <a:pPr/>
              <a:t>‹nº›</a:t>
            </a:fld>
            <a:endParaRPr lang="pt-BR"/>
          </a:p>
        </p:txBody>
      </p:sp>
    </p:spTree>
    <p:extLst>
      <p:ext uri="{BB962C8B-B14F-4D97-AF65-F5344CB8AC3E}">
        <p14:creationId xmlns:p14="http://schemas.microsoft.com/office/powerpoint/2010/main" val="39605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DC3F9AA5-1F73-45E6-BD6D-7E2F5AFE1A15}" type="datetimeFigureOut">
              <a:rPr lang="pt-BR" smtClean="0"/>
              <a:pPr/>
              <a:t>19/04/2023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pPr/>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2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4899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pPr/>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7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145951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191585-A94C-4D80-8A82-6D256DD97170}" type="slidenum">
              <a:rPr lang="pt-BR" smtClean="0"/>
              <a:pPr/>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135932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164974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165661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271887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pPr/>
              <a:t>‹nº›</a:t>
            </a:fld>
            <a:endParaRPr lang="pt-BR"/>
          </a:p>
        </p:txBody>
      </p:sp>
    </p:spTree>
    <p:extLst>
      <p:ext uri="{BB962C8B-B14F-4D97-AF65-F5344CB8AC3E}">
        <p14:creationId xmlns:p14="http://schemas.microsoft.com/office/powerpoint/2010/main" val="141047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C3F9AA5-1F73-45E6-BD6D-7E2F5AFE1A15}" type="datetimeFigureOut">
              <a:rPr lang="pt-BR" smtClean="0"/>
              <a:pPr/>
              <a:t>19/04/2023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191585-A94C-4D80-8A82-6D256DD97170}" type="slidenum">
              <a:rPr lang="pt-BR" smtClean="0"/>
              <a:pPr/>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1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3F9AA5-1F73-45E6-BD6D-7E2F5AFE1A15}" type="datetimeFigureOut">
              <a:rPr lang="pt-BR" smtClean="0"/>
              <a:pPr/>
              <a:t>19/04/2023</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B191585-A94C-4D80-8A82-6D256DD97170}" type="slidenum">
              <a:rPr lang="pt-BR" smtClean="0"/>
              <a:pPr/>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464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8AB182AC-54C9-BBF1-6386-4D2A96270C6A}"/>
              </a:ext>
            </a:extLst>
          </p:cNvPr>
          <p:cNvPicPr>
            <a:picLocks noChangeAspect="1"/>
          </p:cNvPicPr>
          <p:nvPr/>
        </p:nvPicPr>
        <p:blipFill rotWithShape="1">
          <a:blip r:embed="rId2">
            <a:alphaModFix amt="45000"/>
          </a:blip>
          <a:srcRect r="25"/>
          <a:stretch/>
        </p:blipFill>
        <p:spPr>
          <a:xfrm>
            <a:off x="20" y="-1"/>
            <a:ext cx="12188932" cy="6858000"/>
          </a:xfrm>
          <a:prstGeom prst="rect">
            <a:avLst/>
          </a:prstGeom>
        </p:spPr>
      </p:pic>
      <p:sp>
        <p:nvSpPr>
          <p:cNvPr id="2" name="Título 1">
            <a:extLst>
              <a:ext uri="{FF2B5EF4-FFF2-40B4-BE49-F238E27FC236}">
                <a16:creationId xmlns:a16="http://schemas.microsoft.com/office/drawing/2014/main" id="{23D3A67B-3B66-4FB5-9378-C13B68AE8AEF}"/>
              </a:ext>
            </a:extLst>
          </p:cNvPr>
          <p:cNvSpPr>
            <a:spLocks noGrp="1"/>
          </p:cNvSpPr>
          <p:nvPr>
            <p:ph type="ctrTitle"/>
          </p:nvPr>
        </p:nvSpPr>
        <p:spPr>
          <a:xfrm>
            <a:off x="643467" y="643467"/>
            <a:ext cx="7164674" cy="5571066"/>
          </a:xfrm>
        </p:spPr>
        <p:txBody>
          <a:bodyPr>
            <a:normAutofit/>
          </a:bodyPr>
          <a:lstStyle/>
          <a:p>
            <a:r>
              <a:rPr lang="pt-BR" sz="6600">
                <a:solidFill>
                  <a:schemeClr val="tx1"/>
                </a:solidFill>
              </a:rPr>
              <a:t>Organizador De Campeonatos</a:t>
            </a:r>
          </a:p>
        </p:txBody>
      </p:sp>
      <p:sp>
        <p:nvSpPr>
          <p:cNvPr id="3" name="Subtítulo 2">
            <a:extLst>
              <a:ext uri="{FF2B5EF4-FFF2-40B4-BE49-F238E27FC236}">
                <a16:creationId xmlns:a16="http://schemas.microsoft.com/office/drawing/2014/main" id="{534A1FDD-31D4-4CD3-9338-8E3BECFC74B2}"/>
              </a:ext>
            </a:extLst>
          </p:cNvPr>
          <p:cNvSpPr>
            <a:spLocks noGrp="1"/>
          </p:cNvSpPr>
          <p:nvPr>
            <p:ph type="subTitle" idx="1"/>
          </p:nvPr>
        </p:nvSpPr>
        <p:spPr>
          <a:xfrm>
            <a:off x="8451608" y="643467"/>
            <a:ext cx="3096926" cy="5571066"/>
          </a:xfrm>
        </p:spPr>
        <p:txBody>
          <a:bodyPr>
            <a:normAutofit/>
          </a:bodyPr>
          <a:lstStyle/>
          <a:p>
            <a:pPr lvl="0"/>
            <a:r>
              <a:rPr lang="pt-BR" sz="2000" b="1">
                <a:solidFill>
                  <a:schemeClr val="tx1"/>
                </a:solidFill>
              </a:rPr>
              <a:t>Equipe</a:t>
            </a:r>
          </a:p>
          <a:p>
            <a:pPr marL="285750" lvl="0" indent="-285750">
              <a:buFont typeface="Arial" panose="020B0604020202020204" pitchFamily="34" charset="0"/>
              <a:buChar char="•"/>
            </a:pPr>
            <a:r>
              <a:rPr lang="pt-BR" sz="2000">
                <a:solidFill>
                  <a:schemeClr val="tx1"/>
                </a:solidFill>
              </a:rPr>
              <a:t>Gabriel Alves</a:t>
            </a:r>
          </a:p>
          <a:p>
            <a:pPr marL="285750" lvl="0" indent="-285750">
              <a:buFont typeface="Arial" panose="020B0604020202020204" pitchFamily="34" charset="0"/>
              <a:buChar char="•"/>
            </a:pPr>
            <a:r>
              <a:rPr lang="pt-BR" sz="2000">
                <a:solidFill>
                  <a:schemeClr val="tx1"/>
                </a:solidFill>
              </a:rPr>
              <a:t>Henrique Fialho</a:t>
            </a:r>
          </a:p>
          <a:p>
            <a:pPr marL="285750" lvl="0" indent="-285750">
              <a:buFont typeface="Arial" panose="020B0604020202020204" pitchFamily="34" charset="0"/>
              <a:buChar char="•"/>
            </a:pPr>
            <a:r>
              <a:rPr lang="pt-BR" sz="2000">
                <a:solidFill>
                  <a:schemeClr val="tx1"/>
                </a:solidFill>
              </a:rPr>
              <a:t>Lucas Delgado</a:t>
            </a:r>
          </a:p>
          <a:p>
            <a:pPr marL="285750" lvl="0" indent="-285750">
              <a:buFont typeface="Arial" panose="020B0604020202020204" pitchFamily="34" charset="0"/>
              <a:buChar char="•"/>
            </a:pPr>
            <a:r>
              <a:rPr lang="pt-BR" sz="2000">
                <a:solidFill>
                  <a:schemeClr val="tx1"/>
                </a:solidFill>
              </a:rPr>
              <a:t>Mateus Soares</a:t>
            </a:r>
          </a:p>
          <a:p>
            <a:endParaRPr lang="pt-BR" sz="2000">
              <a:solidFill>
                <a:schemeClr val="tx1"/>
              </a:solidFill>
            </a:endParaRPr>
          </a:p>
        </p:txBody>
      </p:sp>
      <p:cxnSp>
        <p:nvCxnSpPr>
          <p:cNvPr id="15" name="Straight Connector 1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4660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2F98D-FD6D-43DB-953D-F1E5FA74DA8C}"/>
              </a:ext>
            </a:extLst>
          </p:cNvPr>
          <p:cNvSpPr>
            <a:spLocks noGrp="1"/>
          </p:cNvSpPr>
          <p:nvPr>
            <p:ph type="title"/>
          </p:nvPr>
        </p:nvSpPr>
        <p:spPr>
          <a:xfrm>
            <a:off x="1024128" y="585216"/>
            <a:ext cx="5867061" cy="1499616"/>
          </a:xfrm>
        </p:spPr>
        <p:txBody>
          <a:bodyPr>
            <a:normAutofit/>
          </a:bodyPr>
          <a:lstStyle/>
          <a:p>
            <a:r>
              <a:rPr lang="pt-BR"/>
              <a:t>Contexto DO Problema</a:t>
            </a:r>
          </a:p>
        </p:txBody>
      </p:sp>
      <p:sp>
        <p:nvSpPr>
          <p:cNvPr id="33" name="Rectangle 28">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5628DC4-D061-4B4E-86C3-0E836CBA65C7}"/>
              </a:ext>
            </a:extLst>
          </p:cNvPr>
          <p:cNvSpPr>
            <a:spLocks noGrp="1"/>
          </p:cNvSpPr>
          <p:nvPr>
            <p:ph idx="1"/>
          </p:nvPr>
        </p:nvSpPr>
        <p:spPr>
          <a:xfrm>
            <a:off x="8021490" y="585216"/>
            <a:ext cx="3527043" cy="5586984"/>
          </a:xfrm>
        </p:spPr>
        <p:txBody>
          <a:bodyPr anchor="ctr">
            <a:normAutofit/>
          </a:bodyPr>
          <a:lstStyle/>
          <a:p>
            <a:pPr algn="just"/>
            <a:r>
              <a:rPr lang="pt-BR" sz="2000" b="0" i="0" dirty="0">
                <a:solidFill>
                  <a:srgbClr val="FFFFFF"/>
                </a:solidFill>
                <a:effectLst/>
                <a:latin typeface="-apple-system"/>
              </a:rPr>
              <a:t> O problema é a dificuldade que pessoas possuem para criar campeonatos de Fifa de maneira online, devido a falta de uma plataforma que organiza e encontra pessoas com o mesmo interesse de maneira prática e eficiente.</a:t>
            </a:r>
            <a:endParaRPr lang="pt-BR" sz="2000" dirty="0">
              <a:solidFill>
                <a:srgbClr val="FFFFFF"/>
              </a:solidFill>
            </a:endParaRPr>
          </a:p>
        </p:txBody>
      </p:sp>
      <p:pic>
        <p:nvPicPr>
          <p:cNvPr id="7" name="Imagem 6">
            <a:extLst>
              <a:ext uri="{FF2B5EF4-FFF2-40B4-BE49-F238E27FC236}">
                <a16:creationId xmlns:a16="http://schemas.microsoft.com/office/drawing/2014/main" id="{763CCEE4-2F24-4C6D-B523-7E5FC976D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430581"/>
            <a:ext cx="5867061" cy="3006388"/>
          </a:xfrm>
          <a:prstGeom prst="rect">
            <a:avLst/>
          </a:prstGeom>
        </p:spPr>
      </p:pic>
    </p:spTree>
    <p:extLst>
      <p:ext uri="{BB962C8B-B14F-4D97-AF65-F5344CB8AC3E}">
        <p14:creationId xmlns:p14="http://schemas.microsoft.com/office/powerpoint/2010/main" val="95728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D088C-436E-4FEC-816E-BBC68FD25424}"/>
              </a:ext>
            </a:extLst>
          </p:cNvPr>
          <p:cNvSpPr>
            <a:spLocks noGrp="1"/>
          </p:cNvSpPr>
          <p:nvPr>
            <p:ph type="title"/>
          </p:nvPr>
        </p:nvSpPr>
        <p:spPr>
          <a:xfrm>
            <a:off x="1024128" y="585216"/>
            <a:ext cx="9720072" cy="1499616"/>
          </a:xfrm>
        </p:spPr>
        <p:txBody>
          <a:bodyPr>
            <a:normAutofit/>
          </a:bodyPr>
          <a:lstStyle/>
          <a:p>
            <a:r>
              <a:rPr lang="pt-BR"/>
              <a:t>Público-Alvo | PERSONAS</a:t>
            </a:r>
          </a:p>
        </p:txBody>
      </p:sp>
      <p:sp>
        <p:nvSpPr>
          <p:cNvPr id="3" name="Espaço Reservado para Conteúdo 2">
            <a:extLst>
              <a:ext uri="{FF2B5EF4-FFF2-40B4-BE49-F238E27FC236}">
                <a16:creationId xmlns:a16="http://schemas.microsoft.com/office/drawing/2014/main" id="{81F67E9F-9312-4350-AF11-95EAAD601478}"/>
              </a:ext>
            </a:extLst>
          </p:cNvPr>
          <p:cNvSpPr>
            <a:spLocks noGrp="1"/>
          </p:cNvSpPr>
          <p:nvPr>
            <p:ph idx="1"/>
          </p:nvPr>
        </p:nvSpPr>
        <p:spPr>
          <a:xfrm>
            <a:off x="1024128" y="2286000"/>
            <a:ext cx="4754880" cy="4023360"/>
          </a:xfrm>
        </p:spPr>
        <p:txBody>
          <a:bodyPr>
            <a:normAutofit/>
          </a:bodyPr>
          <a:lstStyle/>
          <a:p>
            <a:pPr algn="just"/>
            <a:r>
              <a:rPr lang="pt-BR" b="0" i="0" dirty="0">
                <a:effectLst/>
                <a:latin typeface="-apple-system"/>
              </a:rPr>
              <a:t>O público-alvo são pessoas que mais possuem tempo livre, </a:t>
            </a:r>
            <a:r>
              <a:rPr lang="pt-BR" dirty="0">
                <a:latin typeface="-apple-system"/>
              </a:rPr>
              <a:t>gostam de futebol, vídeo games</a:t>
            </a:r>
            <a:r>
              <a:rPr lang="pt-BR" b="0" i="0" dirty="0">
                <a:effectLst/>
                <a:latin typeface="-apple-system"/>
              </a:rPr>
              <a:t>. Essas pessoas no geral possuem console (Xbox ou Playstation), são jovens que estão estudando ou começando a trabalhar. Em sua maioria são homens e que </a:t>
            </a:r>
            <a:r>
              <a:rPr lang="pt-BR" dirty="0">
                <a:latin typeface="-apple-system"/>
              </a:rPr>
              <a:t>possuem</a:t>
            </a:r>
            <a:r>
              <a:rPr lang="pt-BR" b="0" i="0" dirty="0">
                <a:effectLst/>
                <a:latin typeface="-apple-system"/>
              </a:rPr>
              <a:t> acesso a uma internet boa e estável. Essas pessoas buscam uma maneira diferente para jogarem, se divertirem e conhecerem mais amigos.</a:t>
            </a:r>
            <a:endParaRPr lang="pt-BR" dirty="0"/>
          </a:p>
        </p:txBody>
      </p:sp>
      <p:pic>
        <p:nvPicPr>
          <p:cNvPr id="5" name="Imagem 4" descr="Interface gráfica do usuário, Site&#10;&#10;Descrição gerada automaticamente">
            <a:extLst>
              <a:ext uri="{FF2B5EF4-FFF2-40B4-BE49-F238E27FC236}">
                <a16:creationId xmlns:a16="http://schemas.microsoft.com/office/drawing/2014/main" id="{3111C23E-43BA-42CD-9F21-1A19EF405F3F}"/>
              </a:ext>
            </a:extLst>
          </p:cNvPr>
          <p:cNvPicPr>
            <a:picLocks noChangeAspect="1"/>
          </p:cNvPicPr>
          <p:nvPr/>
        </p:nvPicPr>
        <p:blipFill rotWithShape="1">
          <a:blip r:embed="rId2">
            <a:extLst>
              <a:ext uri="{28A0092B-C50C-407E-A947-70E740481C1C}">
                <a14:useLocalDpi xmlns:a14="http://schemas.microsoft.com/office/drawing/2010/main" val="0"/>
              </a:ext>
            </a:extLst>
          </a:blip>
          <a:srcRect l="6353" r="26148" b="1"/>
          <a:stretch/>
        </p:blipFill>
        <p:spPr>
          <a:xfrm>
            <a:off x="7119069" y="2084832"/>
            <a:ext cx="4526278" cy="4023360"/>
          </a:xfrm>
          <a:prstGeom prst="rect">
            <a:avLst/>
          </a:prstGeom>
        </p:spPr>
      </p:pic>
    </p:spTree>
    <p:extLst>
      <p:ext uri="{BB962C8B-B14F-4D97-AF65-F5344CB8AC3E}">
        <p14:creationId xmlns:p14="http://schemas.microsoft.com/office/powerpoint/2010/main" val="120578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1867A-5B1E-4F39-93C1-905C649A7AAE}"/>
              </a:ext>
            </a:extLst>
          </p:cNvPr>
          <p:cNvSpPr>
            <a:spLocks noGrp="1"/>
          </p:cNvSpPr>
          <p:nvPr>
            <p:ph type="title"/>
          </p:nvPr>
        </p:nvSpPr>
        <p:spPr/>
        <p:txBody>
          <a:bodyPr/>
          <a:lstStyle/>
          <a:p>
            <a:r>
              <a:rPr lang="pt-BR" dirty="0"/>
              <a:t>Proposta de Solução | Objetivos</a:t>
            </a:r>
          </a:p>
        </p:txBody>
      </p:sp>
      <p:sp>
        <p:nvSpPr>
          <p:cNvPr id="3" name="Espaço Reservado para Conteúdo 2">
            <a:extLst>
              <a:ext uri="{FF2B5EF4-FFF2-40B4-BE49-F238E27FC236}">
                <a16:creationId xmlns:a16="http://schemas.microsoft.com/office/drawing/2014/main" id="{D0EEB01F-E57B-42B1-BBB6-1BE66D36133E}"/>
              </a:ext>
            </a:extLst>
          </p:cNvPr>
          <p:cNvSpPr>
            <a:spLocks noGrp="1"/>
          </p:cNvSpPr>
          <p:nvPr>
            <p:ph idx="1"/>
          </p:nvPr>
        </p:nvSpPr>
        <p:spPr>
          <a:xfrm>
            <a:off x="1024128" y="2273643"/>
            <a:ext cx="4643503" cy="4184822"/>
          </a:xfrm>
        </p:spPr>
        <p:txBody>
          <a:bodyPr/>
          <a:lstStyle/>
          <a:p>
            <a:r>
              <a:rPr lang="pt-BR" dirty="0"/>
              <a:t>O objetivo geral é desenvolver um site que organiza campeonatos de </a:t>
            </a:r>
            <a:r>
              <a:rPr lang="pt-BR" dirty="0" err="1"/>
              <a:t>Fifa</a:t>
            </a:r>
            <a:r>
              <a:rPr lang="pt-BR" dirty="0"/>
              <a:t> de uma forma simples e prática. Os objetivos específicos são criar campeonatos com premiações para os participantes e proporcionar uma experiência mais competitiva para os jogadores.          </a:t>
            </a:r>
          </a:p>
        </p:txBody>
      </p:sp>
      <p:pic>
        <p:nvPicPr>
          <p:cNvPr id="1030" name="Picture 6" descr="C:\Users\Daniela\Desktop\diw.html\Imagem torneio fifa.jpg"/>
          <p:cNvPicPr>
            <a:picLocks noChangeAspect="1" noChangeArrowheads="1"/>
          </p:cNvPicPr>
          <p:nvPr/>
        </p:nvPicPr>
        <p:blipFill>
          <a:blip r:embed="rId2"/>
          <a:srcRect/>
          <a:stretch>
            <a:fillRect/>
          </a:stretch>
        </p:blipFill>
        <p:spPr bwMode="auto">
          <a:xfrm>
            <a:off x="6244281" y="2036291"/>
            <a:ext cx="5166954" cy="2906412"/>
          </a:xfrm>
          <a:prstGeom prst="rect">
            <a:avLst/>
          </a:prstGeom>
          <a:noFill/>
        </p:spPr>
      </p:pic>
    </p:spTree>
    <p:extLst>
      <p:ext uri="{BB962C8B-B14F-4D97-AF65-F5344CB8AC3E}">
        <p14:creationId xmlns:p14="http://schemas.microsoft.com/office/powerpoint/2010/main" val="241348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C8174-7A89-4CBA-90A5-D036FFA66566}"/>
              </a:ext>
            </a:extLst>
          </p:cNvPr>
          <p:cNvSpPr>
            <a:spLocks noGrp="1"/>
          </p:cNvSpPr>
          <p:nvPr>
            <p:ph type="title"/>
          </p:nvPr>
        </p:nvSpPr>
        <p:spPr/>
        <p:txBody>
          <a:bodyPr/>
          <a:lstStyle/>
          <a:p>
            <a:r>
              <a:rPr lang="pt-BR" dirty="0"/>
              <a:t>Histórias de Usuários e Requisitos</a:t>
            </a:r>
          </a:p>
        </p:txBody>
      </p:sp>
      <p:sp>
        <p:nvSpPr>
          <p:cNvPr id="3" name="Espaço Reservado para Conteúdo 2">
            <a:extLst>
              <a:ext uri="{FF2B5EF4-FFF2-40B4-BE49-F238E27FC236}">
                <a16:creationId xmlns:a16="http://schemas.microsoft.com/office/drawing/2014/main" id="{144F10D9-F21E-4D16-955C-852C79F4D88A}"/>
              </a:ext>
            </a:extLst>
          </p:cNvPr>
          <p:cNvSpPr>
            <a:spLocks noGrp="1"/>
          </p:cNvSpPr>
          <p:nvPr>
            <p:ph idx="1"/>
          </p:nvPr>
        </p:nvSpPr>
        <p:spPr>
          <a:xfrm>
            <a:off x="1024128" y="2286000"/>
            <a:ext cx="4301851" cy="4491790"/>
          </a:xfrm>
        </p:spPr>
        <p:txBody>
          <a:bodyPr>
            <a:normAutofit fontScale="92500" lnSpcReduction="10000"/>
          </a:bodyPr>
          <a:lstStyle/>
          <a:p>
            <a:pPr marL="0" indent="0">
              <a:buNone/>
            </a:pPr>
            <a:r>
              <a:rPr lang="pt-BR" dirty="0"/>
              <a:t>Histórias de Usuários</a:t>
            </a:r>
          </a:p>
          <a:p>
            <a:pPr marL="266700" indent="-266700">
              <a:buFont typeface="Wingdings" panose="05000000000000000000" pitchFamily="2" charset="2"/>
              <a:buChar char="§"/>
            </a:pPr>
            <a:r>
              <a:rPr lang="pt-BR" sz="1600" dirty="0"/>
              <a:t>Com base na análise dos usuários entrevistados, percebemos que existem diferentes interesses, sejam eles mais competitivos, como se destacar dentre os melhores jogadores ou os mais casuais, que querem conhecer novas pessoas, dicas e estratégias.</a:t>
            </a:r>
          </a:p>
          <a:p>
            <a:pPr marL="0" indent="0">
              <a:buNone/>
            </a:pPr>
            <a:r>
              <a:rPr lang="pt-BR" dirty="0"/>
              <a:t>Requisitos Funcionais</a:t>
            </a:r>
          </a:p>
          <a:p>
            <a:pPr marL="266700" indent="-266700">
              <a:buFont typeface="Wingdings" panose="05000000000000000000" pitchFamily="2" charset="2"/>
              <a:buChar char="§"/>
            </a:pPr>
            <a:r>
              <a:rPr lang="pt-BR" sz="1600" dirty="0"/>
              <a:t>Possibilitar que usuários criem um perfil para personalizar suas informações e permitir a inscrição e apostas em torneios tem maior foco para o bom funcionamento do aplicativo.</a:t>
            </a:r>
          </a:p>
          <a:p>
            <a:pPr marL="0" indent="0">
              <a:buNone/>
            </a:pPr>
            <a:r>
              <a:rPr lang="pt-BR" dirty="0"/>
              <a:t>Requisitos Não Funcionais</a:t>
            </a:r>
          </a:p>
          <a:p>
            <a:pPr marL="266700" indent="-266700">
              <a:buFont typeface="Wingdings" panose="05000000000000000000" pitchFamily="2" charset="2"/>
              <a:buChar char="§"/>
            </a:pPr>
            <a:r>
              <a:rPr lang="pt-BR" sz="1600" dirty="0"/>
              <a:t>O aplicativo deve garantir a privacidade dos usuários, protegendo suas informações e dados pessoais além de apresentar compatibilidade com todos os navegadores e dispositivos, podendo ser acessado de qualquer lugar.</a:t>
            </a:r>
          </a:p>
        </p:txBody>
      </p:sp>
      <p:pic>
        <p:nvPicPr>
          <p:cNvPr id="7" name="Imagem 6" descr="Pessoas sentadas ao redor de um computador&#10;&#10;Descrição gerada automaticamente com confiança média">
            <a:extLst>
              <a:ext uri="{FF2B5EF4-FFF2-40B4-BE49-F238E27FC236}">
                <a16:creationId xmlns:a16="http://schemas.microsoft.com/office/drawing/2014/main" id="{45A1EA6B-037A-49FC-7234-6BF8F88DC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682" y="2286000"/>
            <a:ext cx="6351704" cy="4236098"/>
          </a:xfrm>
          <a:prstGeom prst="rect">
            <a:avLst/>
          </a:prstGeom>
        </p:spPr>
      </p:pic>
    </p:spTree>
    <p:extLst>
      <p:ext uri="{BB962C8B-B14F-4D97-AF65-F5344CB8AC3E}">
        <p14:creationId xmlns:p14="http://schemas.microsoft.com/office/powerpoint/2010/main" val="136611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62400-F854-400D-9CE6-F618C75F5C97}"/>
              </a:ext>
            </a:extLst>
          </p:cNvPr>
          <p:cNvSpPr>
            <a:spLocks noGrp="1"/>
          </p:cNvSpPr>
          <p:nvPr>
            <p:ph type="title"/>
          </p:nvPr>
        </p:nvSpPr>
        <p:spPr/>
        <p:txBody>
          <a:bodyPr/>
          <a:lstStyle/>
          <a:p>
            <a:r>
              <a:rPr lang="pt-BR" dirty="0"/>
              <a:t>Projeto da Interface -- USER FLOW</a:t>
            </a: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175" y="1705707"/>
            <a:ext cx="8255977" cy="4739054"/>
          </a:xfrm>
        </p:spPr>
      </p:pic>
    </p:spTree>
    <p:extLst>
      <p:ext uri="{BB962C8B-B14F-4D97-AF65-F5344CB8AC3E}">
        <p14:creationId xmlns:p14="http://schemas.microsoft.com/office/powerpoint/2010/main" val="384934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 DA INTERFACE -- WIREFRAME</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663688"/>
            <a:ext cx="9720072" cy="5009675"/>
          </a:xfrm>
        </p:spPr>
      </p:pic>
    </p:spTree>
    <p:extLst>
      <p:ext uri="{BB962C8B-B14F-4D97-AF65-F5344CB8AC3E}">
        <p14:creationId xmlns:p14="http://schemas.microsoft.com/office/powerpoint/2010/main" val="92333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530E-F8FB-46DF-B798-3DE41C9207D1}"/>
              </a:ext>
            </a:extLst>
          </p:cNvPr>
          <p:cNvSpPr>
            <a:spLocks noGrp="1"/>
          </p:cNvSpPr>
          <p:nvPr>
            <p:ph type="title"/>
          </p:nvPr>
        </p:nvSpPr>
        <p:spPr/>
        <p:txBody>
          <a:bodyPr/>
          <a:lstStyle/>
          <a:p>
            <a:r>
              <a:rPr lang="pt-BR" dirty="0"/>
              <a:t>Metodologia</a:t>
            </a:r>
          </a:p>
        </p:txBody>
      </p:sp>
      <p:sp>
        <p:nvSpPr>
          <p:cNvPr id="3" name="Espaço Reservado para Conteúdo 2">
            <a:extLst>
              <a:ext uri="{FF2B5EF4-FFF2-40B4-BE49-F238E27FC236}">
                <a16:creationId xmlns:a16="http://schemas.microsoft.com/office/drawing/2014/main" id="{64BA419B-8CAB-4B15-B0D8-E17B35CEB743}"/>
              </a:ext>
            </a:extLst>
          </p:cNvPr>
          <p:cNvSpPr>
            <a:spLocks noGrp="1"/>
          </p:cNvSpPr>
          <p:nvPr>
            <p:ph idx="1"/>
          </p:nvPr>
        </p:nvSpPr>
        <p:spPr>
          <a:xfrm>
            <a:off x="1205103" y="1771650"/>
            <a:ext cx="3624072" cy="4876800"/>
          </a:xfrm>
        </p:spPr>
        <p:txBody>
          <a:bodyPr>
            <a:normAutofit fontScale="32500" lnSpcReduction="20000"/>
          </a:bodyPr>
          <a:lstStyle/>
          <a:p>
            <a:r>
              <a:rPr lang="pt-BR" sz="4500" dirty="0"/>
              <a:t>Processo de Trabalho (Design </a:t>
            </a:r>
            <a:r>
              <a:rPr lang="pt-BR" sz="4500" dirty="0" err="1"/>
              <a:t>Thinking</a:t>
            </a:r>
            <a:r>
              <a:rPr lang="pt-BR" sz="4500" dirty="0"/>
              <a:t> e Scrum)</a:t>
            </a:r>
          </a:p>
          <a:p>
            <a:r>
              <a:rPr lang="pt-BR" sz="4300" dirty="0"/>
              <a:t>-Miro</a:t>
            </a:r>
          </a:p>
          <a:p>
            <a:endParaRPr lang="pt-BR" dirty="0"/>
          </a:p>
          <a:p>
            <a:r>
              <a:rPr lang="pt-BR" sz="5500" dirty="0"/>
              <a:t>Divisão de Papéis</a:t>
            </a:r>
          </a:p>
          <a:p>
            <a:r>
              <a:rPr lang="pt-BR" sz="4300" dirty="0"/>
              <a:t>Miro : Todos os integrantes.</a:t>
            </a:r>
          </a:p>
          <a:p>
            <a:r>
              <a:rPr lang="pt-BR" sz="4300" dirty="0"/>
              <a:t>Relatório : Lucas e Mateus</a:t>
            </a:r>
          </a:p>
          <a:p>
            <a:r>
              <a:rPr lang="pt-BR" sz="4300" dirty="0" err="1"/>
              <a:t>WireFrame</a:t>
            </a:r>
            <a:r>
              <a:rPr lang="pt-BR" sz="4300" dirty="0"/>
              <a:t> : Gabriel e Henrique</a:t>
            </a:r>
          </a:p>
          <a:p>
            <a:r>
              <a:rPr lang="pt-BR" sz="4300" dirty="0"/>
              <a:t>Apresentação : Todos os integrantes</a:t>
            </a:r>
            <a:r>
              <a:rPr lang="pt-BR" sz="3700" dirty="0"/>
              <a:t>.</a:t>
            </a:r>
          </a:p>
          <a:p>
            <a:r>
              <a:rPr lang="pt-BR" sz="5500" dirty="0"/>
              <a:t>Ferramentas</a:t>
            </a:r>
          </a:p>
          <a:p>
            <a:r>
              <a:rPr lang="pt-BR" sz="4300" dirty="0"/>
              <a:t>- </a:t>
            </a:r>
            <a:r>
              <a:rPr lang="pt-BR" sz="4300" dirty="0" err="1"/>
              <a:t>Vscode</a:t>
            </a:r>
            <a:endParaRPr lang="pt-BR" sz="4300" dirty="0"/>
          </a:p>
          <a:p>
            <a:r>
              <a:rPr lang="pt-BR" sz="4300" dirty="0"/>
              <a:t>- WhatsApp</a:t>
            </a:r>
          </a:p>
          <a:p>
            <a:r>
              <a:rPr lang="pt-BR" sz="4300" dirty="0"/>
              <a:t>- Miro</a:t>
            </a:r>
          </a:p>
          <a:p>
            <a:r>
              <a:rPr lang="pt-BR" sz="4300" dirty="0"/>
              <a:t>- </a:t>
            </a:r>
            <a:r>
              <a:rPr lang="pt-BR" sz="4300" dirty="0" err="1"/>
              <a:t>Figma</a:t>
            </a:r>
            <a:endParaRPr lang="pt-BR" sz="4300" dirty="0"/>
          </a:p>
          <a:p>
            <a:r>
              <a:rPr lang="pt-BR" sz="4300" dirty="0"/>
              <a:t>- </a:t>
            </a:r>
            <a:r>
              <a:rPr lang="pt-BR" sz="4300" dirty="0" err="1"/>
              <a:t>Github</a:t>
            </a:r>
            <a:endParaRPr lang="pt-BR" sz="4300" dirty="0"/>
          </a:p>
          <a:p>
            <a:pPr marL="0" indent="0">
              <a:buNone/>
            </a:pPr>
            <a:endParaRPr lang="pt-BR" sz="5500" dirty="0"/>
          </a:p>
          <a:p>
            <a:pPr marL="0" indent="0">
              <a:buNone/>
            </a:pPr>
            <a:endParaRPr lang="pt-BR" sz="5500" dirty="0"/>
          </a:p>
          <a:p>
            <a:endParaRPr lang="pt-BR" dirty="0"/>
          </a:p>
        </p:txBody>
      </p:sp>
      <p:pic>
        <p:nvPicPr>
          <p:cNvPr id="5" name="Imagem 4" descr="Ícone&#10;&#10;Descrição gerada automaticamente com confiança média">
            <a:extLst>
              <a:ext uri="{FF2B5EF4-FFF2-40B4-BE49-F238E27FC236}">
                <a16:creationId xmlns:a16="http://schemas.microsoft.com/office/drawing/2014/main" id="{B76918D2-74A1-2C4B-7C4D-CADA2C637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7" y="2195512"/>
            <a:ext cx="4167188" cy="4167188"/>
          </a:xfrm>
          <a:prstGeom prst="rect">
            <a:avLst/>
          </a:prstGeom>
        </p:spPr>
      </p:pic>
    </p:spTree>
    <p:extLst>
      <p:ext uri="{BB962C8B-B14F-4D97-AF65-F5344CB8AC3E}">
        <p14:creationId xmlns:p14="http://schemas.microsoft.com/office/powerpoint/2010/main" val="2874110374"/>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pic>
        <p:nvPicPr>
          <p:cNvPr id="1033" name="Google Shape;1033;p1"/>
          <p:cNvPicPr preferRelativeResize="0"/>
          <p:nvPr>
            <p:ph idx="1" type="pic"/>
          </p:nvPr>
        </p:nvPicPr>
        <p:blipFill rotWithShape="1">
          <a:blip r:embed="rId2">
            <a:alphaModFix/>
          </a:blip>
          <a:srcRect b="14275" l="0" r="0" t="14275"/>
          <a:stretch/>
        </p:blipFill>
        <p:spPr>
          <a:xfrm>
            <a:off x="0" y="0"/>
            <a:ext cx="12188950" cy="6858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