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82" r:id="rId4"/>
    <p:sldId id="281" r:id="rId5"/>
    <p:sldId id="283" r:id="rId6"/>
    <p:sldId id="285" r:id="rId7"/>
    <p:sldId id="287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27/04/2022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Biblioteca online de jogos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648200"/>
            <a:ext cx="3200400" cy="22098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Alvaro</a:t>
            </a:r>
            <a:r>
              <a:rPr lang="pt-BR" dirty="0"/>
              <a:t> Henrique Tavares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Guilherme Neves Pimenta Moreira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João Victor </a:t>
            </a:r>
            <a:r>
              <a:rPr lang="pt-BR" dirty="0" err="1"/>
              <a:t>Croton</a:t>
            </a:r>
            <a:r>
              <a:rPr lang="pt-BR" dirty="0"/>
              <a:t> Ribeiro Oliveira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Lucas Camarino Emerick de Almeida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Lucca Rafael Costa Resende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Túlio Brant Silva Guerra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Yuri Cristian Rodrigues de Souza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central do tema é o crescente preço dos jogos eletrônicos na atualidade e como isso afeta os seus consumidores</a:t>
            </a:r>
          </a:p>
          <a:p>
            <a:r>
              <a:rPr lang="pt-BR" dirty="0"/>
              <a:t>A cada ano, o consumidor de jogos eletrônicos percebe um reajuste no preço dos games, um reajuste sempre negativo para os mesmos. Se a experiência vale tanto a pena há de haver um meio que todos possam desfrutá-la.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CF0733-2BA5-49BE-8438-131341AC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84" y="4265451"/>
            <a:ext cx="1498599" cy="2007333"/>
          </a:xfrm>
          <a:prstGeom prst="rect">
            <a:avLst/>
          </a:prstGeom>
        </p:spPr>
      </p:pic>
      <p:sp>
        <p:nvSpPr>
          <p:cNvPr id="11" name="Elipse 10" descr="R$240,00">
            <a:extLst>
              <a:ext uri="{FF2B5EF4-FFF2-40B4-BE49-F238E27FC236}">
                <a16:creationId xmlns:a16="http://schemas.microsoft.com/office/drawing/2014/main" id="{515016C1-E55B-4312-977C-428381EE122E}"/>
              </a:ext>
            </a:extLst>
          </p:cNvPr>
          <p:cNvSpPr/>
          <p:nvPr/>
        </p:nvSpPr>
        <p:spPr>
          <a:xfrm rot="19729188">
            <a:off x="7745763" y="5828470"/>
            <a:ext cx="1299634" cy="3725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R$240,00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E114289-84E0-4512-B841-9592E2AA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4272077"/>
            <a:ext cx="1498599" cy="2000707"/>
          </a:xfrm>
          <a:prstGeom prst="rect">
            <a:avLst/>
          </a:prstGeom>
        </p:spPr>
      </p:pic>
      <p:sp>
        <p:nvSpPr>
          <p:cNvPr id="14" name="Elipse 13" descr="R$240,00">
            <a:extLst>
              <a:ext uri="{FF2B5EF4-FFF2-40B4-BE49-F238E27FC236}">
                <a16:creationId xmlns:a16="http://schemas.microsoft.com/office/drawing/2014/main" id="{E989F8BA-3C5C-463B-8208-91F439E28375}"/>
              </a:ext>
            </a:extLst>
          </p:cNvPr>
          <p:cNvSpPr/>
          <p:nvPr/>
        </p:nvSpPr>
        <p:spPr>
          <a:xfrm rot="19729188">
            <a:off x="3227465" y="5828468"/>
            <a:ext cx="1299634" cy="3725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R$150,00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1905000"/>
            <a:ext cx="9720073" cy="4023360"/>
          </a:xfrm>
        </p:spPr>
        <p:txBody>
          <a:bodyPr/>
          <a:lstStyle/>
          <a:p>
            <a:r>
              <a:rPr lang="pt-BR" dirty="0"/>
              <a:t>Por meio de uma plataforma de troca de jogos online, fornecer uma opção mais viável para adquirir games. </a:t>
            </a:r>
          </a:p>
          <a:p>
            <a:r>
              <a:rPr lang="pt-BR" dirty="0"/>
              <a:t>O aumento no preço dos jogos é um problema que afeta a todos os consumidores. Se o preço não for acessível, o público pode optar pela pirataria ou simplesmente desistir dos games. Por isso, o projeto é um auxílio aos jogadores para adquirirem novos jogos por um preço mais justo.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EA03DE-B7DE-45CC-96EE-17912C20A071}"/>
              </a:ext>
            </a:extLst>
          </p:cNvPr>
          <p:cNvSpPr txBox="1"/>
          <p:nvPr/>
        </p:nvSpPr>
        <p:spPr>
          <a:xfrm>
            <a:off x="2224672" y="4086013"/>
            <a:ext cx="6861783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Objetivos centrais do projeto: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• Trazer uma alternativa mais acessível para a obtenção de jogos </a:t>
            </a:r>
          </a:p>
          <a:p>
            <a:pPr>
              <a:lnSpc>
                <a:spcPct val="150000"/>
              </a:lnSpc>
            </a:pPr>
            <a:r>
              <a:rPr lang="pt-BR" dirty="0"/>
              <a:t>• Ampliar o acesso aos videogames para todos os grupos econômicos </a:t>
            </a:r>
          </a:p>
          <a:p>
            <a:pPr>
              <a:lnSpc>
                <a:spcPct val="150000"/>
              </a:lnSpc>
            </a:pPr>
            <a:r>
              <a:rPr lang="pt-BR" dirty="0"/>
              <a:t>• Fornecer um vasto catálogo de jogos para o consumidor</a:t>
            </a:r>
          </a:p>
          <a:p>
            <a:pPr>
              <a:lnSpc>
                <a:spcPct val="150000"/>
              </a:lnSpc>
            </a:pPr>
            <a:r>
              <a:rPr lang="pt-BR" dirty="0"/>
              <a:t>• Utilizar os jogos antigos para obter novos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público alvo do serviço são jogadores de todas as idades que não possuem renda suficiente para comprar novos títulos.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D9116CF-DF5C-42B7-B19C-A23DF311B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9308"/>
              </p:ext>
            </p:extLst>
          </p:nvPr>
        </p:nvGraphicFramePr>
        <p:xfrm>
          <a:off x="1235964" y="3429000"/>
          <a:ext cx="9720072" cy="28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24">
                  <a:extLst>
                    <a:ext uri="{9D8B030D-6E8A-4147-A177-3AD203B41FA5}">
                      <a16:colId xmlns:a16="http://schemas.microsoft.com/office/drawing/2014/main" val="1239416768"/>
                    </a:ext>
                  </a:extLst>
                </a:gridCol>
                <a:gridCol w="3240024">
                  <a:extLst>
                    <a:ext uri="{9D8B030D-6E8A-4147-A177-3AD203B41FA5}">
                      <a16:colId xmlns:a16="http://schemas.microsoft.com/office/drawing/2014/main" val="687247459"/>
                    </a:ext>
                  </a:extLst>
                </a:gridCol>
                <a:gridCol w="3240024">
                  <a:extLst>
                    <a:ext uri="{9D8B030D-6E8A-4147-A177-3AD203B41FA5}">
                      <a16:colId xmlns:a16="http://schemas.microsoft.com/office/drawing/2014/main" val="2378040073"/>
                    </a:ext>
                  </a:extLst>
                </a:gridCol>
              </a:tblGrid>
              <a:tr h="3787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38049"/>
                  </a:ext>
                </a:extLst>
              </a:tr>
              <a:tr h="17989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1 - Gabriel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19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Praticar Artes Marciais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Estudante Personalidade: Sociável, Extrovertido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Antônio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33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Ler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Professor Personalidade: Tranquilo, Carismático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Alexandre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24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Jogar videogame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Desempregado Personalidade: Tímido, Calmo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6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80C146-204D-43E8-BA74-4A8B338F337A}"/>
              </a:ext>
            </a:extLst>
          </p:cNvPr>
          <p:cNvSpPr txBox="1"/>
          <p:nvPr/>
        </p:nvSpPr>
        <p:spPr>
          <a:xfrm>
            <a:off x="279400" y="2567453"/>
            <a:ext cx="2997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Histórias de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Gabriel – Deseja adquirir novos jogos sem gastar muito para acompanhar os lançamentos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Antônio – Quer substituir seus jogos antigos para curtir no final de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Alexandre – Quer ter acesso a vários jogos novos para criar vídeos para o seu canal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6FCD83-6BBD-47D5-984C-111908E62818}"/>
              </a:ext>
            </a:extLst>
          </p:cNvPr>
          <p:cNvSpPr txBox="1"/>
          <p:nvPr/>
        </p:nvSpPr>
        <p:spPr>
          <a:xfrm>
            <a:off x="3601678" y="2552573"/>
            <a:ext cx="374438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Requisitos Funcionais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Cadastro e login de usuários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Biblioteca de jogos do usuário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Ferramenta de busca de jogos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Filtros de busca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Manutenção da assinatura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Realizar e aprovar a troca do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FA9FC5-BFD5-438E-90D5-9BB122CD83E8}"/>
              </a:ext>
            </a:extLst>
          </p:cNvPr>
          <p:cNvSpPr txBox="1"/>
          <p:nvPr/>
        </p:nvSpPr>
        <p:spPr>
          <a:xfrm>
            <a:off x="7078133" y="2567453"/>
            <a:ext cx="46460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Requisitos Não Funcionais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Responsividade (Suporte a múltiplas telas)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Recomendação de jogos com base no usuário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Compatível com a maioria dos navegadores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519300-8103-470F-8313-7B10259BA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6" b="89571" l="2488" r="97512">
                        <a14:foregroundMark x1="3814" y1="33742" x2="166" y2="50000"/>
                        <a14:foregroundMark x1="166" y1="50000" x2="13267" y2="54601"/>
                        <a14:foregroundMark x1="13267" y1="54601" x2="32338" y2="52761"/>
                        <a14:foregroundMark x1="32338" y1="52761" x2="40630" y2="54294"/>
                        <a14:foregroundMark x1="40630" y1="54294" x2="35987" y2="71166"/>
                        <a14:foregroundMark x1="35987" y1="71166" x2="40299" y2="85276"/>
                        <a14:foregroundMark x1="40299" y1="85276" x2="49088" y2="84049"/>
                        <a14:foregroundMark x1="49088" y1="84049" x2="49751" y2="68098"/>
                        <a14:foregroundMark x1="49751" y1="68098" x2="44776" y2="54294"/>
                        <a14:foregroundMark x1="44776" y1="54294" x2="57711" y2="50000"/>
                        <a14:foregroundMark x1="57711" y1="50000" x2="72637" y2="68712"/>
                        <a14:foregroundMark x1="72637" y1="68712" x2="81426" y2="72393"/>
                        <a14:foregroundMark x1="81426" y1="72393" x2="96517" y2="47853"/>
                        <a14:foregroundMark x1="96517" y1="47853" x2="88226" y2="37117"/>
                        <a14:foregroundMark x1="88226" y1="37117" x2="67164" y2="37730"/>
                        <a14:foregroundMark x1="67164" y1="37730" x2="76949" y2="37423"/>
                        <a14:foregroundMark x1="76949" y1="37423" x2="56385" y2="37423"/>
                        <a14:foregroundMark x1="56385" y1="37423" x2="47430" y2="34049"/>
                        <a14:foregroundMark x1="47430" y1="34049" x2="41128" y2="19939"/>
                        <a14:foregroundMark x1="41128" y1="19939" x2="33333" y2="11656"/>
                        <a14:foregroundMark x1="33333" y1="11656" x2="25871" y2="21472"/>
                        <a14:foregroundMark x1="25871" y1="21472" x2="33167" y2="34969"/>
                        <a14:foregroundMark x1="3741" y1="33491" x2="2653" y2="33436"/>
                        <a14:foregroundMark x1="10579" y1="33834" x2="10264" y2="33818"/>
                        <a14:foregroundMark x1="33167" y1="34969" x2="11961" y2="33903"/>
                        <a14:foregroundMark x1="49088" y1="43558" x2="39967" y2="43558"/>
                        <a14:foregroundMark x1="39967" y1="43558" x2="44942" y2="43252"/>
                        <a14:foregroundMark x1="78109" y1="56135" x2="78275" y2="56135"/>
                        <a14:foregroundMark x1="90713" y1="43865" x2="89221" y2="49080"/>
                        <a14:foregroundMark x1="91045" y1="48773" x2="82919" y2="58896"/>
                        <a14:foregroundMark x1="82919" y1="58896" x2="42454" y2="55215"/>
                        <a14:foregroundMark x1="42454" y1="55215" x2="43284" y2="57055"/>
                        <a14:foregroundMark x1="53897" y1="73620" x2="34992" y2="74847"/>
                        <a14:foregroundMark x1="34992" y1="74847" x2="43118" y2="71779"/>
                        <a14:foregroundMark x1="44444" y1="66564" x2="40796" y2="72393"/>
                        <a14:foregroundMark x1="28690" y1="22393" x2="35655" y2="28221"/>
                        <a14:foregroundMark x1="92703" y1="46319" x2="91376" y2="43558"/>
                        <a14:foregroundMark x1="95522" y1="43865" x2="92040" y2="41104"/>
                        <a14:foregroundMark x1="96683" y1="45092" x2="91708" y2="39571"/>
                        <a14:foregroundMark x1="93035" y1="41718" x2="94362" y2="40798"/>
                        <a14:foregroundMark x1="97512" y1="42025" x2="96683" y2="41104"/>
                        <a14:foregroundMark x1="12935" y1="45706" x2="5307" y2="36503"/>
                        <a14:foregroundMark x1="5307" y1="36503" x2="5141" y2="35890"/>
                        <a14:foregroundMark x1="23383" y1="32822" x2="26534" y2="22699"/>
                        <a14:foregroundMark x1="26534" y1="23313" x2="23549" y2="34663"/>
                        <a14:foregroundMark x1="23881" y1="32209" x2="26534" y2="22393"/>
                        <a14:foregroundMark x1="26700" y1="21472" x2="23051" y2="32515"/>
                        <a14:foregroundMark x1="37479" y1="79448" x2="37645" y2="78528"/>
                        <a14:foregroundMark x1="26866" y1="18098" x2="25705" y2="18098"/>
                        <a14:foregroundMark x1="26534" y1="20552" x2="26700" y2="18712"/>
                        <a14:backgroundMark x1="0" y1="27914" x2="11443" y2="30675"/>
                        <a14:backgroundMark x1="11443" y1="30675" x2="23383" y2="21166"/>
                        <a14:backgroundMark x1="23383" y1="21166" x2="10614" y2="5521"/>
                        <a14:backgroundMark x1="10614" y1="5521" x2="663" y2="6748"/>
                        <a14:backgroundMark x1="663" y1="6748" x2="0" y2="7362"/>
                        <a14:backgroundMark x1="46434" y1="9509" x2="68491" y2="30675"/>
                        <a14:backgroundMark x1="68491" y1="30675" x2="90216" y2="31288"/>
                        <a14:backgroundMark x1="90216" y1="31288" x2="98342" y2="29755"/>
                        <a14:backgroundMark x1="43615" y1="9509" x2="61692" y2="27914"/>
                        <a14:backgroundMark x1="61692" y1="27914" x2="68823" y2="18712"/>
                        <a14:backgroundMark x1="68823" y1="18712" x2="68988" y2="171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98" y="585216"/>
            <a:ext cx="7233382" cy="391058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CF6DCD-6859-494B-ADE6-F62149A06B57}"/>
              </a:ext>
            </a:extLst>
          </p:cNvPr>
          <p:cNvSpPr txBox="1"/>
          <p:nvPr/>
        </p:nvSpPr>
        <p:spPr>
          <a:xfrm>
            <a:off x="1650999" y="3429000"/>
            <a:ext cx="56049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Fluxograma</a:t>
            </a:r>
          </a:p>
          <a:p>
            <a:pPr marL="342900" indent="-342900">
              <a:buAutoNum type="arabicPeriod"/>
            </a:pPr>
            <a:r>
              <a:rPr lang="pt-BR" dirty="0"/>
              <a:t>Entrada: Login ou cadastro do usuário </a:t>
            </a:r>
          </a:p>
          <a:p>
            <a:pPr marL="342900" indent="-342900">
              <a:buAutoNum type="arabicPeriod"/>
            </a:pPr>
            <a:r>
              <a:rPr lang="pt-BR" dirty="0"/>
              <a:t>Oferta: Oferece o serviço ao usuário </a:t>
            </a:r>
          </a:p>
          <a:p>
            <a:pPr marL="342900" indent="-342900">
              <a:buAutoNum type="arabicPeriod"/>
            </a:pPr>
            <a:r>
              <a:rPr lang="pt-BR" dirty="0"/>
              <a:t>Configuração: Conecta a conta com os jogos (apenas das opções suportadas) </a:t>
            </a:r>
          </a:p>
          <a:p>
            <a:pPr marL="342900" indent="-342900">
              <a:buAutoNum type="arabicPeriod"/>
            </a:pPr>
            <a:r>
              <a:rPr lang="pt-BR" dirty="0"/>
              <a:t>Setup: A biblioteca com os jogos do usuário é criada e atualizada </a:t>
            </a:r>
          </a:p>
          <a:p>
            <a:pPr marL="342900" indent="-342900">
              <a:buAutoNum type="arabicPeriod"/>
            </a:pPr>
            <a:r>
              <a:rPr lang="pt-BR" dirty="0"/>
              <a:t>Troca: O usuário realiza a substituição de seu jogo por um outro selecionado</a:t>
            </a:r>
          </a:p>
        </p:txBody>
      </p: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043F-BFD4-438C-9836-0C04EED6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01" y="546375"/>
            <a:ext cx="9720072" cy="1499616"/>
          </a:xfrm>
        </p:spPr>
        <p:txBody>
          <a:bodyPr/>
          <a:lstStyle/>
          <a:p>
            <a:r>
              <a:rPr lang="pt-BR" dirty="0" err="1"/>
              <a:t>Wireframes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B0BB81-506C-452C-9307-3AF9DC26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" y="2760588"/>
            <a:ext cx="2676899" cy="37343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2181713-1BC8-4C0D-A8E6-2AE5DB30F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56" y="246319"/>
            <a:ext cx="2629267" cy="37247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C040F-382B-4B16-98C4-4F80FA1F52ED}"/>
              </a:ext>
            </a:extLst>
          </p:cNvPr>
          <p:cNvSpPr txBox="1"/>
          <p:nvPr/>
        </p:nvSpPr>
        <p:spPr>
          <a:xfrm>
            <a:off x="2812171" y="3011159"/>
            <a:ext cx="2751666" cy="337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Página principal. Possuí um cabeçalho com opções básicas como login, cadastro e barra de pesquisa. A principal função é apresentar o serviço, oferecendo informações e exibindo alguns jogos.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9A680C-DB8B-4518-BD94-2AFC96CAA571}"/>
              </a:ext>
            </a:extLst>
          </p:cNvPr>
          <p:cNvSpPr txBox="1"/>
          <p:nvPr/>
        </p:nvSpPr>
        <p:spPr>
          <a:xfrm>
            <a:off x="9228667" y="883355"/>
            <a:ext cx="2751666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Página com o jogo escolhido para a troca. Possuí informações adicionais, avaliações e outras sugestões de jogos.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F35A7B-F180-487A-B439-AA2A3F295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667" y="4525216"/>
            <a:ext cx="2591162" cy="18576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53FC85-5A94-4FA9-9386-61E6189FD1DE}"/>
              </a:ext>
            </a:extLst>
          </p:cNvPr>
          <p:cNvSpPr txBox="1"/>
          <p:nvPr/>
        </p:nvSpPr>
        <p:spPr>
          <a:xfrm>
            <a:off x="9379829" y="4673151"/>
            <a:ext cx="2242952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Página que lista todos os jogos do usuário (todos permitidos para troca)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D673AE1-EC1A-4605-8D56-EDE1AB1D0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13" y="118009"/>
            <a:ext cx="2610214" cy="18671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A3F9DEF-07BB-4676-97B6-F5E3E18224E7}"/>
              </a:ext>
            </a:extLst>
          </p:cNvPr>
          <p:cNvSpPr txBox="1"/>
          <p:nvPr/>
        </p:nvSpPr>
        <p:spPr>
          <a:xfrm>
            <a:off x="3509240" y="1964799"/>
            <a:ext cx="285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Procura pelo nome do jogo digitado. Também possuí filtros de pesquisa.</a:t>
            </a:r>
          </a:p>
        </p:txBody>
      </p:sp>
    </p:spTree>
    <p:extLst>
      <p:ext uri="{BB962C8B-B14F-4D97-AF65-F5344CB8AC3E}">
        <p14:creationId xmlns:p14="http://schemas.microsoft.com/office/powerpoint/2010/main" val="186794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01072" cy="402336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/>
              <a:t>Processo de Trabalho (Design </a:t>
            </a:r>
            <a:r>
              <a:rPr lang="pt-BR" dirty="0" err="1"/>
              <a:t>Thinking</a:t>
            </a:r>
            <a:r>
              <a:rPr lang="pt-BR" dirty="0"/>
              <a:t> e Scrum)</a:t>
            </a:r>
          </a:p>
          <a:p>
            <a:pPr algn="ctr">
              <a:lnSpc>
                <a:spcPct val="150000"/>
              </a:lnSpc>
            </a:pPr>
            <a:r>
              <a:rPr lang="pt-BR" dirty="0"/>
              <a:t>Ferramentas Utilizadas:</a:t>
            </a:r>
          </a:p>
          <a:p>
            <a:pPr algn="ctr">
              <a:lnSpc>
                <a:spcPct val="150000"/>
              </a:lnSpc>
            </a:pPr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Github</a:t>
            </a:r>
            <a:r>
              <a:rPr lang="pt-BR" dirty="0"/>
              <a:t>: Manutenção do código e dos arquivos do projeto (Controle de Versão)</a:t>
            </a:r>
          </a:p>
          <a:p>
            <a:pPr algn="ctr">
              <a:lnSpc>
                <a:spcPct val="150000"/>
              </a:lnSpc>
            </a:pPr>
            <a:r>
              <a:rPr lang="pt-BR" dirty="0" err="1"/>
              <a:t>Trello</a:t>
            </a:r>
            <a:r>
              <a:rPr lang="pt-BR" dirty="0"/>
              <a:t>: Organização e divisão das tarefas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Biblioteca online de jogos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775200"/>
            <a:ext cx="3200400" cy="2159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Alvaro</a:t>
            </a:r>
            <a:r>
              <a:rPr lang="pt-BR" dirty="0"/>
              <a:t> Henrique Tavares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Guilherme Neves Pimenta Moreira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João Victor </a:t>
            </a:r>
            <a:r>
              <a:rPr lang="pt-BR" dirty="0" err="1"/>
              <a:t>Croton</a:t>
            </a:r>
            <a:r>
              <a:rPr lang="pt-BR" dirty="0"/>
              <a:t> Ribeiro Oliveira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Lucas Camarino Emerick de Almeida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Lucca Rafael Costa Resende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Túlio Brant Silva Guerra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Yuri Cristian Rodrigues de Souza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</TotalTime>
  <Words>629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Projeto Biblioteca online de jogos</vt:lpstr>
      <vt:lpstr>Contexto DO Problema</vt:lpstr>
      <vt:lpstr>Proposta de Solução | Objetivos</vt:lpstr>
      <vt:lpstr>Público-Alvo | PERSONAS</vt:lpstr>
      <vt:lpstr>Histórias de Usuários e Requisitos</vt:lpstr>
      <vt:lpstr>Projeto da Interface</vt:lpstr>
      <vt:lpstr>Wireframes</vt:lpstr>
      <vt:lpstr>Metodologia</vt:lpstr>
      <vt:lpstr>Projeto Biblioteca online de jogos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Lucas Camarino Emerick de Almeida</cp:lastModifiedBy>
  <cp:revision>3</cp:revision>
  <dcterms:created xsi:type="dcterms:W3CDTF">2022-04-05T03:20:00Z</dcterms:created>
  <dcterms:modified xsi:type="dcterms:W3CDTF">2022-04-27T21:53:58Z</dcterms:modified>
</cp:coreProperties>
</file>