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67" r:id="rId3"/>
    <p:sldId id="264" r:id="rId4"/>
    <p:sldId id="266" r:id="rId5"/>
    <p:sldId id="268" r:id="rId6"/>
    <p:sldId id="269" r:id="rId7"/>
    <p:sldId id="272" r:id="rId8"/>
    <p:sldId id="263" r:id="rId9"/>
    <p:sldId id="262" r:id="rId10"/>
    <p:sldId id="271" r:id="rId11"/>
    <p:sldId id="27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97D355-49F3-4AE6-9BD4-AE3D7DD0A6E1}" v="675" dt="2022-04-27T23:39:02.104"/>
    <p1510:client id="{B038BA69-68E3-2D66-CD3F-96F807AACDBD}" v="296" dt="2022-04-28T22:14:59.113"/>
    <p1510:client id="{DFA0AD1F-5BE6-D58B-AE91-A2DAE8BC90EC}" v="776" dt="2022-04-28T00:39:00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B0875-84B6-4430-A25D-9F7509CFCA60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EC03A3-06B5-4021-BCF3-3F6096BCE1BA}">
      <dgm:prSet/>
      <dgm:spPr/>
      <dgm:t>
        <a:bodyPr/>
        <a:lstStyle/>
        <a:p>
          <a:r>
            <a:rPr lang="en-US" b="1"/>
            <a:t>Ideias pra solução:</a:t>
          </a:r>
          <a:endParaRPr lang="en-US"/>
        </a:p>
      </dgm:t>
    </dgm:pt>
    <dgm:pt modelId="{E38E5B8D-DEDA-4D24-B923-8C172EE3D01A}" type="parTrans" cxnId="{69422366-B2DA-4B66-B823-59C08767E11D}">
      <dgm:prSet/>
      <dgm:spPr/>
      <dgm:t>
        <a:bodyPr/>
        <a:lstStyle/>
        <a:p>
          <a:endParaRPr lang="en-US"/>
        </a:p>
      </dgm:t>
    </dgm:pt>
    <dgm:pt modelId="{8DD7B14D-38D4-44FB-A36B-EE1B523C7BC1}" type="sibTrans" cxnId="{69422366-B2DA-4B66-B823-59C08767E11D}">
      <dgm:prSet/>
      <dgm:spPr/>
      <dgm:t>
        <a:bodyPr/>
        <a:lstStyle/>
        <a:p>
          <a:endParaRPr lang="en-US"/>
        </a:p>
      </dgm:t>
    </dgm:pt>
    <dgm:pt modelId="{4D58633D-C986-466D-A730-019B051A25ED}">
      <dgm:prSet/>
      <dgm:spPr/>
      <dgm:t>
        <a:bodyPr/>
        <a:lstStyle/>
        <a:p>
          <a:r>
            <a:rPr lang="en-US"/>
            <a:t>Durante o processo para criar uma solução para o problema proposto, tivemos diversas ideias e fomos modelando elas.</a:t>
          </a:r>
        </a:p>
      </dgm:t>
    </dgm:pt>
    <dgm:pt modelId="{711FACE1-DE14-4861-959E-4451DC82EC18}" type="parTrans" cxnId="{B0563612-7D4A-4E22-9F5B-CF924BDDDAE5}">
      <dgm:prSet/>
      <dgm:spPr/>
      <dgm:t>
        <a:bodyPr/>
        <a:lstStyle/>
        <a:p>
          <a:endParaRPr lang="en-US"/>
        </a:p>
      </dgm:t>
    </dgm:pt>
    <dgm:pt modelId="{A0A47EDE-4EF7-4FB2-B438-AE5E9E3B2E31}" type="sibTrans" cxnId="{B0563612-7D4A-4E22-9F5B-CF924BDDDAE5}">
      <dgm:prSet/>
      <dgm:spPr/>
      <dgm:t>
        <a:bodyPr/>
        <a:lstStyle/>
        <a:p>
          <a:endParaRPr lang="en-US"/>
        </a:p>
      </dgm:t>
    </dgm:pt>
    <dgm:pt modelId="{439C24F0-DD6E-413F-BF83-BA8923557851}" type="pres">
      <dgm:prSet presAssocID="{D2FB0875-84B6-4430-A25D-9F7509CFCA60}" presName="vert0" presStyleCnt="0">
        <dgm:presLayoutVars>
          <dgm:dir/>
          <dgm:animOne val="branch"/>
          <dgm:animLvl val="lvl"/>
        </dgm:presLayoutVars>
      </dgm:prSet>
      <dgm:spPr/>
    </dgm:pt>
    <dgm:pt modelId="{60F5DA21-9412-4AB0-A4FC-86A62F2E47E5}" type="pres">
      <dgm:prSet presAssocID="{EEEC03A3-06B5-4021-BCF3-3F6096BCE1BA}" presName="thickLine" presStyleLbl="alignNode1" presStyleIdx="0" presStyleCnt="2"/>
      <dgm:spPr/>
    </dgm:pt>
    <dgm:pt modelId="{ABD5F30D-E947-4BFA-9C8F-AF925A72F181}" type="pres">
      <dgm:prSet presAssocID="{EEEC03A3-06B5-4021-BCF3-3F6096BCE1BA}" presName="horz1" presStyleCnt="0"/>
      <dgm:spPr/>
    </dgm:pt>
    <dgm:pt modelId="{2908BAC9-1F16-4C23-AD4D-390EFA2DBF87}" type="pres">
      <dgm:prSet presAssocID="{EEEC03A3-06B5-4021-BCF3-3F6096BCE1BA}" presName="tx1" presStyleLbl="revTx" presStyleIdx="0" presStyleCnt="2"/>
      <dgm:spPr/>
    </dgm:pt>
    <dgm:pt modelId="{D9ABD34A-3BB0-4F7E-8B1C-5B2492EF5F7E}" type="pres">
      <dgm:prSet presAssocID="{EEEC03A3-06B5-4021-BCF3-3F6096BCE1BA}" presName="vert1" presStyleCnt="0"/>
      <dgm:spPr/>
    </dgm:pt>
    <dgm:pt modelId="{686FAB88-9BA3-476A-9FE3-99B9D16BF35D}" type="pres">
      <dgm:prSet presAssocID="{4D58633D-C986-466D-A730-019B051A25ED}" presName="thickLine" presStyleLbl="alignNode1" presStyleIdx="1" presStyleCnt="2"/>
      <dgm:spPr/>
    </dgm:pt>
    <dgm:pt modelId="{23C6CC44-F4D1-420E-A78A-E1B6B9678FFA}" type="pres">
      <dgm:prSet presAssocID="{4D58633D-C986-466D-A730-019B051A25ED}" presName="horz1" presStyleCnt="0"/>
      <dgm:spPr/>
    </dgm:pt>
    <dgm:pt modelId="{EE3639DB-5D46-4D1F-BFFA-562B33488BAA}" type="pres">
      <dgm:prSet presAssocID="{4D58633D-C986-466D-A730-019B051A25ED}" presName="tx1" presStyleLbl="revTx" presStyleIdx="1" presStyleCnt="2"/>
      <dgm:spPr/>
    </dgm:pt>
    <dgm:pt modelId="{EA01CFF6-F920-4CC2-A0F8-19E6412FC2BB}" type="pres">
      <dgm:prSet presAssocID="{4D58633D-C986-466D-A730-019B051A25ED}" presName="vert1" presStyleCnt="0"/>
      <dgm:spPr/>
    </dgm:pt>
  </dgm:ptLst>
  <dgm:cxnLst>
    <dgm:cxn modelId="{B0563612-7D4A-4E22-9F5B-CF924BDDDAE5}" srcId="{D2FB0875-84B6-4430-A25D-9F7509CFCA60}" destId="{4D58633D-C986-466D-A730-019B051A25ED}" srcOrd="1" destOrd="0" parTransId="{711FACE1-DE14-4861-959E-4451DC82EC18}" sibTransId="{A0A47EDE-4EF7-4FB2-B438-AE5E9E3B2E31}"/>
    <dgm:cxn modelId="{941FBE1F-21BB-41A1-8AE0-0AEA837D732F}" type="presOf" srcId="{EEEC03A3-06B5-4021-BCF3-3F6096BCE1BA}" destId="{2908BAC9-1F16-4C23-AD4D-390EFA2DBF87}" srcOrd="0" destOrd="0" presId="urn:microsoft.com/office/officeart/2008/layout/LinedList"/>
    <dgm:cxn modelId="{69422366-B2DA-4B66-B823-59C08767E11D}" srcId="{D2FB0875-84B6-4430-A25D-9F7509CFCA60}" destId="{EEEC03A3-06B5-4021-BCF3-3F6096BCE1BA}" srcOrd="0" destOrd="0" parTransId="{E38E5B8D-DEDA-4D24-B923-8C172EE3D01A}" sibTransId="{8DD7B14D-38D4-44FB-A36B-EE1B523C7BC1}"/>
    <dgm:cxn modelId="{C3539081-F216-49CA-9E2E-27EB7249DD01}" type="presOf" srcId="{D2FB0875-84B6-4430-A25D-9F7509CFCA60}" destId="{439C24F0-DD6E-413F-BF83-BA8923557851}" srcOrd="0" destOrd="0" presId="urn:microsoft.com/office/officeart/2008/layout/LinedList"/>
    <dgm:cxn modelId="{73A6DACE-4C24-4BB4-807B-268F8B4E1754}" type="presOf" srcId="{4D58633D-C986-466D-A730-019B051A25ED}" destId="{EE3639DB-5D46-4D1F-BFFA-562B33488BAA}" srcOrd="0" destOrd="0" presId="urn:microsoft.com/office/officeart/2008/layout/LinedList"/>
    <dgm:cxn modelId="{621AC47C-46EC-4C08-A3D6-AEB812F18BC9}" type="presParOf" srcId="{439C24F0-DD6E-413F-BF83-BA8923557851}" destId="{60F5DA21-9412-4AB0-A4FC-86A62F2E47E5}" srcOrd="0" destOrd="0" presId="urn:microsoft.com/office/officeart/2008/layout/LinedList"/>
    <dgm:cxn modelId="{A39A6A53-33E4-4490-B3DA-1330E69BC88F}" type="presParOf" srcId="{439C24F0-DD6E-413F-BF83-BA8923557851}" destId="{ABD5F30D-E947-4BFA-9C8F-AF925A72F181}" srcOrd="1" destOrd="0" presId="urn:microsoft.com/office/officeart/2008/layout/LinedList"/>
    <dgm:cxn modelId="{4C797676-9BCD-49DB-AFB4-4A575BA29DCF}" type="presParOf" srcId="{ABD5F30D-E947-4BFA-9C8F-AF925A72F181}" destId="{2908BAC9-1F16-4C23-AD4D-390EFA2DBF87}" srcOrd="0" destOrd="0" presId="urn:microsoft.com/office/officeart/2008/layout/LinedList"/>
    <dgm:cxn modelId="{331270B8-92C9-458E-B63D-D786C8602F07}" type="presParOf" srcId="{ABD5F30D-E947-4BFA-9C8F-AF925A72F181}" destId="{D9ABD34A-3BB0-4F7E-8B1C-5B2492EF5F7E}" srcOrd="1" destOrd="0" presId="urn:microsoft.com/office/officeart/2008/layout/LinedList"/>
    <dgm:cxn modelId="{DFD8DFD3-2D2D-457C-8EC6-E97D498C1F89}" type="presParOf" srcId="{439C24F0-DD6E-413F-BF83-BA8923557851}" destId="{686FAB88-9BA3-476A-9FE3-99B9D16BF35D}" srcOrd="2" destOrd="0" presId="urn:microsoft.com/office/officeart/2008/layout/LinedList"/>
    <dgm:cxn modelId="{1DA0CCA6-31BF-4843-B37C-46482B2CC8BE}" type="presParOf" srcId="{439C24F0-DD6E-413F-BF83-BA8923557851}" destId="{23C6CC44-F4D1-420E-A78A-E1B6B9678FFA}" srcOrd="3" destOrd="0" presId="urn:microsoft.com/office/officeart/2008/layout/LinedList"/>
    <dgm:cxn modelId="{45468484-DAB8-411E-853E-1B7E561E7AEE}" type="presParOf" srcId="{23C6CC44-F4D1-420E-A78A-E1B6B9678FFA}" destId="{EE3639DB-5D46-4D1F-BFFA-562B33488BAA}" srcOrd="0" destOrd="0" presId="urn:microsoft.com/office/officeart/2008/layout/LinedList"/>
    <dgm:cxn modelId="{5978E9AD-DD8C-45C5-9B4C-0710FFC2868A}" type="presParOf" srcId="{23C6CC44-F4D1-420E-A78A-E1B6B9678FFA}" destId="{EA01CFF6-F920-4CC2-A0F8-19E6412FC2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5DA21-9412-4AB0-A4FC-86A62F2E47E5}">
      <dsp:nvSpPr>
        <dsp:cNvPr id="0" name=""/>
        <dsp:cNvSpPr/>
      </dsp:nvSpPr>
      <dsp:spPr>
        <a:xfrm>
          <a:off x="0" y="0"/>
          <a:ext cx="461475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08BAC9-1F16-4C23-AD4D-390EFA2DBF87}">
      <dsp:nvSpPr>
        <dsp:cNvPr id="0" name=""/>
        <dsp:cNvSpPr/>
      </dsp:nvSpPr>
      <dsp:spPr>
        <a:xfrm>
          <a:off x="0" y="0"/>
          <a:ext cx="4614759" cy="2081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Ideias pra solução:</a:t>
          </a:r>
          <a:endParaRPr lang="en-US" sz="2700" kern="1200"/>
        </a:p>
      </dsp:txBody>
      <dsp:txXfrm>
        <a:off x="0" y="0"/>
        <a:ext cx="4614759" cy="2081668"/>
      </dsp:txXfrm>
    </dsp:sp>
    <dsp:sp modelId="{686FAB88-9BA3-476A-9FE3-99B9D16BF35D}">
      <dsp:nvSpPr>
        <dsp:cNvPr id="0" name=""/>
        <dsp:cNvSpPr/>
      </dsp:nvSpPr>
      <dsp:spPr>
        <a:xfrm>
          <a:off x="0" y="2081668"/>
          <a:ext cx="461475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3639DB-5D46-4D1F-BFFA-562B33488BAA}">
      <dsp:nvSpPr>
        <dsp:cNvPr id="0" name=""/>
        <dsp:cNvSpPr/>
      </dsp:nvSpPr>
      <dsp:spPr>
        <a:xfrm>
          <a:off x="0" y="2081668"/>
          <a:ext cx="4614759" cy="2081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Durante o processo para criar uma solução para o problema proposto, tivemos diversas ideias e fomos modelando elas.</a:t>
          </a:r>
        </a:p>
      </dsp:txBody>
      <dsp:txXfrm>
        <a:off x="0" y="2081668"/>
        <a:ext cx="4614759" cy="2081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4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84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1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9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8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9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8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1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1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4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3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B6BA45-21D7-4ECD-971E-90FC03AE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a pessoa tentando pegar um papel em uma mesa cheia de papel e notas autoadesivas">
            <a:extLst>
              <a:ext uri="{FF2B5EF4-FFF2-40B4-BE49-F238E27FC236}">
                <a16:creationId xmlns:a16="http://schemas.microsoft.com/office/drawing/2014/main" id="{09236AEA-3470-8408-9C65-8901C8356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35" r="-2" b="48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893224" y="5173494"/>
            <a:ext cx="2703849" cy="627686"/>
          </a:xfrm>
        </p:spPr>
        <p:txBody>
          <a:bodyPr>
            <a:normAutofit fontScale="90000"/>
          </a:bodyPr>
          <a:lstStyle/>
          <a:p>
            <a:r>
              <a:rPr lang="de-DE" sz="2000" dirty="0" err="1">
                <a:cs typeface="Calibri Light"/>
              </a:rPr>
              <a:t>Trabalho</a:t>
            </a:r>
            <a:r>
              <a:rPr lang="de-DE" sz="2000" dirty="0">
                <a:cs typeface="Calibri Light"/>
              </a:rPr>
              <a:t> </a:t>
            </a:r>
            <a:r>
              <a:rPr lang="de-DE" sz="2000" dirty="0" err="1">
                <a:cs typeface="Calibri Light"/>
              </a:rPr>
              <a:t>Interdiciplinar</a:t>
            </a:r>
            <a:br>
              <a:rPr lang="de-DE" sz="2000" dirty="0">
                <a:cs typeface="Calibri Light"/>
              </a:rPr>
            </a:br>
            <a:r>
              <a:rPr lang="de-DE" sz="2000" dirty="0" err="1">
                <a:cs typeface="Calibri Light"/>
              </a:rPr>
              <a:t>Aplicações</a:t>
            </a:r>
            <a:r>
              <a:rPr lang="de-DE" sz="2000" dirty="0">
                <a:cs typeface="Calibri Light"/>
              </a:rPr>
              <a:t> Web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33415" y="3007595"/>
            <a:ext cx="4422480" cy="15339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Pirâmides</a:t>
            </a:r>
            <a:r>
              <a:rPr lang="de-DE" dirty="0"/>
              <a:t> </a:t>
            </a:r>
            <a:r>
              <a:rPr lang="de-DE" dirty="0" err="1"/>
              <a:t>financeiras</a:t>
            </a:r>
            <a:r>
              <a:rPr lang="de-DE" dirty="0"/>
              <a:t> </a:t>
            </a:r>
            <a:endParaRPr lang="pt-BR"/>
          </a:p>
          <a:p>
            <a:r>
              <a:rPr lang="de-DE" dirty="0"/>
              <a:t>                  e </a:t>
            </a:r>
          </a:p>
          <a:p>
            <a:r>
              <a:rPr lang="de-DE" dirty="0"/>
              <a:t>             </a:t>
            </a:r>
            <a:r>
              <a:rPr lang="de-DE" dirty="0" err="1"/>
              <a:t>golpes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3FEE5-FF16-1419-6A6E-E4995499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final.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7A4129-26CC-228F-2E80-49166A445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 Decidimos criar um site que é uma junção de:</a:t>
            </a:r>
          </a:p>
          <a:p>
            <a:r>
              <a:rPr lang="pt-BR" dirty="0">
                <a:ea typeface="+mn-lt"/>
                <a:cs typeface="+mn-lt"/>
              </a:rPr>
              <a:t> um site de notícias.</a:t>
            </a:r>
          </a:p>
          <a:p>
            <a:r>
              <a:rPr lang="pt-BR" dirty="0">
                <a:ea typeface="+mn-lt"/>
                <a:cs typeface="+mn-lt"/>
              </a:rPr>
              <a:t> um portal educativo.</a:t>
            </a:r>
          </a:p>
          <a:p>
            <a:r>
              <a:rPr lang="pt-BR" dirty="0">
                <a:ea typeface="+mn-lt"/>
                <a:cs typeface="+mn-lt"/>
              </a:rPr>
              <a:t> e  um fórum de discussão.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98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rgbClr val="C34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496F32-41EF-C18A-D0E5-90C0DD6D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73" y="1998925"/>
            <a:ext cx="5541054" cy="214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i="1">
                <a:solidFill>
                  <a:srgbClr val="FFFFFF"/>
                </a:solidFill>
              </a:rPr>
              <a:t>  Conclusão</a:t>
            </a:r>
          </a:p>
        </p:txBody>
      </p:sp>
    </p:spTree>
    <p:extLst>
      <p:ext uri="{BB962C8B-B14F-4D97-AF65-F5344CB8AC3E}">
        <p14:creationId xmlns:p14="http://schemas.microsoft.com/office/powerpoint/2010/main" val="324233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C34D75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C42C9-35C7-9F3B-E61C-577B0715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/>
              <a:t>Suposições: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94C645-13C2-386D-737D-07A169312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Existe a possibilidade do público utilizar meios de verificação para compras.</a:t>
            </a:r>
          </a:p>
          <a:p>
            <a:r>
              <a:rPr lang="en-US" sz="2000"/>
              <a:t>Há formas de sites de vendas aumentarem a segurança dos sites para os consumidores.</a:t>
            </a:r>
          </a:p>
          <a:p>
            <a:r>
              <a:rPr lang="en-US" sz="2000"/>
              <a:t>Pode ocorrer a alta redução dos golpes e pirâmides no geral.</a:t>
            </a:r>
          </a:p>
          <a:p>
            <a:r>
              <a:rPr lang="en-US" sz="2000"/>
              <a:t>A solução desses problemas podem ser fáceis ou difíceis, podendo demorar ou serem rapidamente solucionadas.</a:t>
            </a:r>
          </a:p>
        </p:txBody>
      </p:sp>
    </p:spTree>
    <p:extLst>
      <p:ext uri="{BB962C8B-B14F-4D97-AF65-F5344CB8AC3E}">
        <p14:creationId xmlns:p14="http://schemas.microsoft.com/office/powerpoint/2010/main" val="62785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3D7670-57E0-4E32-9E11-B899314D3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rgbClr val="C34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CF971E-9D94-53F3-B71B-3921CFBF4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87" y="2248263"/>
            <a:ext cx="3768917" cy="16061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1">
                <a:solidFill>
                  <a:srgbClr val="FFFFFF"/>
                </a:solidFill>
              </a:rPr>
              <a:t>Pesquisas</a:t>
            </a:r>
          </a:p>
        </p:txBody>
      </p:sp>
      <p:pic>
        <p:nvPicPr>
          <p:cNvPr id="6" name="Imagem 6" descr="Gráfico, Gráfico de pizza&#10;&#10;Descrição gerada automaticamente">
            <a:extLst>
              <a:ext uri="{FF2B5EF4-FFF2-40B4-BE49-F238E27FC236}">
                <a16:creationId xmlns:a16="http://schemas.microsoft.com/office/drawing/2014/main" id="{14AA9D34-35D7-23B6-33F1-DEB2C52E8D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74011" y="1069463"/>
            <a:ext cx="4371155" cy="2130937"/>
          </a:xfrm>
          <a:prstGeom prst="rect">
            <a:avLst/>
          </a:prstGeom>
        </p:spPr>
      </p:pic>
      <p:pic>
        <p:nvPicPr>
          <p:cNvPr id="10" name="Imagem 10" descr="Gráfico, Gráfico de pizza&#10;&#10;Descrição gerada automaticamente">
            <a:extLst>
              <a:ext uri="{FF2B5EF4-FFF2-40B4-BE49-F238E27FC236}">
                <a16:creationId xmlns:a16="http://schemas.microsoft.com/office/drawing/2014/main" id="{6E72A71A-92DB-C642-1DE6-13ECCE0C01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074011" y="3657600"/>
            <a:ext cx="4371155" cy="203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0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38" name="Rectangle 31">
            <a:extLst>
              <a:ext uri="{FF2B5EF4-FFF2-40B4-BE49-F238E27FC236}">
                <a16:creationId xmlns:a16="http://schemas.microsoft.com/office/drawing/2014/main" id="{423D7670-57E0-4E32-9E11-B899314D3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3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rgbClr val="C34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C038C1-6992-5FB0-6BF0-26C29ACEF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87" y="2248263"/>
            <a:ext cx="3768917" cy="16061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1">
                <a:solidFill>
                  <a:srgbClr val="FFFFFF"/>
                </a:solidFill>
              </a:rPr>
              <a:t>Pesquisas</a:t>
            </a:r>
          </a:p>
        </p:txBody>
      </p:sp>
      <p:pic>
        <p:nvPicPr>
          <p:cNvPr id="6" name="Imagem 6" descr="Gráfico, Gráfico de pizza&#10;&#10;Descrição gerada automaticamente">
            <a:extLst>
              <a:ext uri="{FF2B5EF4-FFF2-40B4-BE49-F238E27FC236}">
                <a16:creationId xmlns:a16="http://schemas.microsoft.com/office/drawing/2014/main" id="{B57CB158-CF8B-7305-A3B4-979DB00614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74011" y="1124101"/>
            <a:ext cx="4371155" cy="2076298"/>
          </a:xfrm>
          <a:prstGeom prst="rect">
            <a:avLst/>
          </a:prstGeom>
        </p:spPr>
      </p:pic>
      <p:pic>
        <p:nvPicPr>
          <p:cNvPr id="9" name="Imagem 9" descr="Gráfico, Gráfico de pizza&#10;&#10;Descrição gerada automaticamente">
            <a:extLst>
              <a:ext uri="{FF2B5EF4-FFF2-40B4-BE49-F238E27FC236}">
                <a16:creationId xmlns:a16="http://schemas.microsoft.com/office/drawing/2014/main" id="{1B004728-D3DC-5C0D-153E-7060C21B08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074011" y="3657600"/>
            <a:ext cx="4371155" cy="202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1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DD1293-72D3-DA65-E829-6B89D152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8192"/>
            <a:ext cx="4937760" cy="950976"/>
          </a:xfrm>
        </p:spPr>
        <p:txBody>
          <a:bodyPr/>
          <a:lstStyle/>
          <a:p>
            <a:r>
              <a:rPr lang="pt-BR" dirty="0"/>
              <a:t>                 Dúvidas 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6F0A0A-C8CA-820F-4A32-3A7A059C4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75370"/>
            <a:ext cx="4937760" cy="461511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dirty="0">
                <a:ea typeface="+mn-lt"/>
                <a:cs typeface="+mn-lt"/>
              </a:rPr>
              <a:t>A pessoa sabe que está entrando em uma pirâmide ?</a:t>
            </a:r>
          </a:p>
          <a:p>
            <a:r>
              <a:rPr lang="pt-BR" dirty="0">
                <a:ea typeface="+mn-lt"/>
                <a:cs typeface="+mn-lt"/>
              </a:rPr>
              <a:t>Por que as autoridades não resolvem a maioria dos casos?</a:t>
            </a:r>
          </a:p>
          <a:p>
            <a:r>
              <a:rPr lang="pt-BR" dirty="0">
                <a:ea typeface="+mn-lt"/>
                <a:cs typeface="+mn-lt"/>
              </a:rPr>
              <a:t>Motivações, tanto para entrar em um esquema, quanto para criar um.</a:t>
            </a:r>
          </a:p>
          <a:p>
            <a:r>
              <a:rPr lang="pt-BR" dirty="0">
                <a:ea typeface="+mn-lt"/>
                <a:cs typeface="+mn-lt"/>
              </a:rPr>
              <a:t>Por que as pessoas caem em golpes?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BB8BD5-121E-9F35-AB7D-D60CAC5B5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6966" y="218192"/>
            <a:ext cx="4937760" cy="950976"/>
          </a:xfrm>
        </p:spPr>
        <p:txBody>
          <a:bodyPr/>
          <a:lstStyle/>
          <a:p>
            <a:r>
              <a:rPr lang="pt-BR" dirty="0"/>
              <a:t>                 Certezas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EE7C1FA-19E7-A403-7BF4-03F8F4841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6966" y="1575370"/>
            <a:ext cx="4937760" cy="461511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dirty="0">
                <a:ea typeface="+mn-lt"/>
                <a:cs typeface="+mn-lt"/>
              </a:rPr>
              <a:t>É um problema que se adapta às mudanças.</a:t>
            </a:r>
          </a:p>
          <a:p>
            <a:r>
              <a:rPr lang="pt-BR" dirty="0">
                <a:ea typeface="+mn-lt"/>
                <a:cs typeface="+mn-lt"/>
              </a:rPr>
              <a:t>O meio que mais protege pessoas contra golpes informando as vítimas são as redes sociais.</a:t>
            </a:r>
            <a:endParaRPr lang="pt-BR" dirty="0"/>
          </a:p>
          <a:p>
            <a:r>
              <a:rPr lang="pt-BR" dirty="0"/>
              <a:t>Há uma grande falta de informação sobre o assunto.</a:t>
            </a:r>
          </a:p>
          <a:p>
            <a:r>
              <a:rPr lang="pt-BR" dirty="0">
                <a:ea typeface="+mn-lt"/>
                <a:cs typeface="+mn-lt"/>
              </a:rPr>
              <a:t>Os golpes chegam nas pessoas facilmente.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831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C34D75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41FA1E-D3F6-BD4F-2F52-E0F349C6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pt-BR"/>
              <a:t>Público alvo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484F90-0710-7956-F0FD-2275032E2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000" dirty="0"/>
              <a:t>Tendo em mente as pesquisas, criamos personas voltadas ao público mais adulto.</a:t>
            </a:r>
            <a:endParaRPr lang="pt-BR" sz="200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6536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6D7F2-49CD-65A4-82FC-A6AFA495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 alvo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1C1B2D-5C49-04AB-D503-DAAF8A585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Embora a intenção da informação seja atingir vários públicos, o foco do produto está em quem quer entender mais sobre esse tema que vem afetando muitos para ampliarem seus conhecimentos e se precaver de alguma maneira. Portanto, pode-se definir que o público alvo seja homens entre 35 e 50 anos, por ser uma faixa etária mais afetada com essas causas, segundo uma pesquisa pelo O Globo.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61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24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28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DDA91F-2E23-3AD5-D498-94274FF5E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i="1"/>
              <a:t>Personas: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261AA3-DF76-DD7C-D153-BF633F341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Para </a:t>
            </a:r>
            <a:r>
              <a:rPr lang="en-US" sz="1700" dirty="0" err="1"/>
              <a:t>criar</a:t>
            </a:r>
            <a:r>
              <a:rPr lang="en-US" sz="1700" dirty="0"/>
              <a:t> </a:t>
            </a:r>
            <a:r>
              <a:rPr lang="en-US" sz="1700" dirty="0" err="1"/>
              <a:t>uma</a:t>
            </a:r>
            <a:r>
              <a:rPr lang="en-US" sz="1700" dirty="0"/>
              <a:t> </a:t>
            </a:r>
            <a:r>
              <a:rPr lang="en-US" sz="1700" dirty="0" err="1"/>
              <a:t>identificação</a:t>
            </a:r>
            <a:r>
              <a:rPr lang="en-US" sz="1700" dirty="0"/>
              <a:t> </a:t>
            </a:r>
            <a:r>
              <a:rPr lang="en-US" sz="1700" dirty="0" err="1"/>
              <a:t>maior</a:t>
            </a:r>
            <a:r>
              <a:rPr lang="en-US" sz="1700" dirty="0"/>
              <a:t> com o </a:t>
            </a:r>
            <a:r>
              <a:rPr lang="en-US" sz="1700" dirty="0" err="1"/>
              <a:t>público</a:t>
            </a:r>
            <a:r>
              <a:rPr lang="en-US" sz="1700" dirty="0"/>
              <a:t> </a:t>
            </a:r>
            <a:r>
              <a:rPr lang="en-US" sz="1700" dirty="0" err="1"/>
              <a:t>alvo</a:t>
            </a:r>
            <a:r>
              <a:rPr lang="en-US" sz="1700" dirty="0"/>
              <a:t>, </a:t>
            </a:r>
            <a:r>
              <a:rPr lang="en-US" sz="1700" dirty="0" err="1"/>
              <a:t>criamos</a:t>
            </a:r>
            <a:r>
              <a:rPr lang="en-US" sz="1700" dirty="0"/>
              <a:t> 3 </a:t>
            </a:r>
            <a:r>
              <a:rPr lang="en-US" sz="1700" dirty="0" err="1"/>
              <a:t>modelos</a:t>
            </a:r>
            <a:r>
              <a:rPr lang="en-US" sz="1700" dirty="0"/>
              <a:t> de personas: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-Sebastião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Idade:57</a:t>
            </a:r>
            <a:endParaRPr lang="en-US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Pessoa simples que </a:t>
            </a:r>
            <a:r>
              <a:rPr lang="en-US" sz="1700" dirty="0" err="1"/>
              <a:t>apenas</a:t>
            </a:r>
            <a:r>
              <a:rPr lang="en-US" sz="1700" dirty="0"/>
              <a:t> </a:t>
            </a:r>
            <a:r>
              <a:rPr lang="en-US" sz="1700" dirty="0" err="1"/>
              <a:t>buscava</a:t>
            </a:r>
            <a:r>
              <a:rPr lang="en-US" sz="1700" dirty="0"/>
              <a:t> </a:t>
            </a:r>
            <a:r>
              <a:rPr lang="en-US" sz="1700" dirty="0" err="1"/>
              <a:t>sair</a:t>
            </a:r>
            <a:r>
              <a:rPr lang="en-US" sz="1700" dirty="0"/>
              <a:t> das </a:t>
            </a:r>
            <a:r>
              <a:rPr lang="en-US" sz="1700" dirty="0" err="1"/>
              <a:t>dividas</a:t>
            </a:r>
            <a:r>
              <a:rPr lang="en-US" sz="1700" dirty="0"/>
              <a:t>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-Maria Antônia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Idade:45</a:t>
            </a:r>
            <a:endParaRPr lang="en-US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Pessoa que </a:t>
            </a:r>
            <a:r>
              <a:rPr lang="en-US" sz="1700" dirty="0" err="1"/>
              <a:t>caiu</a:t>
            </a:r>
            <a:r>
              <a:rPr lang="en-US" sz="1700" dirty="0"/>
              <a:t> </a:t>
            </a:r>
            <a:r>
              <a:rPr lang="en-US" sz="1700" dirty="0" err="1"/>
              <a:t>em</a:t>
            </a:r>
            <a:r>
              <a:rPr lang="en-US" sz="1700" dirty="0"/>
              <a:t> um </a:t>
            </a:r>
            <a:r>
              <a:rPr lang="en-US" sz="1700" dirty="0" err="1"/>
              <a:t>esquema</a:t>
            </a:r>
            <a:r>
              <a:rPr lang="en-US" sz="1700" dirty="0"/>
              <a:t> </a:t>
            </a:r>
            <a:r>
              <a:rPr lang="en-US" sz="1700" dirty="0" err="1"/>
              <a:t>tentando</a:t>
            </a:r>
            <a:r>
              <a:rPr lang="en-US" sz="1700" dirty="0"/>
              <a:t> </a:t>
            </a:r>
            <a:r>
              <a:rPr lang="en-US" sz="1700" dirty="0" err="1"/>
              <a:t>subir</a:t>
            </a:r>
            <a:r>
              <a:rPr lang="en-US" sz="1700" dirty="0"/>
              <a:t> </a:t>
            </a:r>
            <a:r>
              <a:rPr lang="en-US" sz="1700" dirty="0" err="1"/>
              <a:t>na</a:t>
            </a:r>
            <a:r>
              <a:rPr lang="en-US" sz="1700" dirty="0"/>
              <a:t> </a:t>
            </a:r>
            <a:r>
              <a:rPr lang="en-US" sz="1700" dirty="0" err="1"/>
              <a:t>vida</a:t>
            </a:r>
            <a:r>
              <a:rPr lang="en-US" sz="1700" dirty="0"/>
              <a:t>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-Sergio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Idade:48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Pessoa que </a:t>
            </a:r>
            <a:r>
              <a:rPr lang="en-US" sz="1700" dirty="0" err="1"/>
              <a:t>que</a:t>
            </a:r>
            <a:r>
              <a:rPr lang="en-US" sz="1700" dirty="0"/>
              <a:t> </a:t>
            </a:r>
            <a:r>
              <a:rPr lang="en-US" sz="1700" dirty="0" err="1"/>
              <a:t>caiu</a:t>
            </a:r>
            <a:r>
              <a:rPr lang="en-US" sz="1700" dirty="0"/>
              <a:t> </a:t>
            </a:r>
            <a:r>
              <a:rPr lang="en-US" sz="1700" dirty="0" err="1"/>
              <a:t>em</a:t>
            </a:r>
            <a:r>
              <a:rPr lang="en-US" sz="1700" dirty="0"/>
              <a:t> um golpe </a:t>
            </a:r>
            <a:r>
              <a:rPr lang="en-US" sz="1700" dirty="0" err="1"/>
              <a:t>por</a:t>
            </a:r>
            <a:r>
              <a:rPr lang="en-US" sz="1700" dirty="0"/>
              <a:t> causa de </a:t>
            </a:r>
            <a:r>
              <a:rPr lang="en-US" sz="1700" dirty="0" err="1"/>
              <a:t>sua</a:t>
            </a:r>
            <a:r>
              <a:rPr lang="en-US" sz="1700" dirty="0"/>
              <a:t> </a:t>
            </a:r>
            <a:r>
              <a:rPr lang="en-US" sz="1700" dirty="0" err="1"/>
              <a:t>ambição</a:t>
            </a:r>
            <a:r>
              <a:rPr lang="en-US" sz="1700" dirty="0"/>
              <a:t>.</a:t>
            </a:r>
          </a:p>
        </p:txBody>
      </p:sp>
      <p:pic>
        <p:nvPicPr>
          <p:cNvPr id="5" name="Imagem 5" descr="Aplicativo&#10;&#10;Descrição gerada automaticamente">
            <a:extLst>
              <a:ext uri="{FF2B5EF4-FFF2-40B4-BE49-F238E27FC236}">
                <a16:creationId xmlns:a16="http://schemas.microsoft.com/office/drawing/2014/main" id="{BF8241A7-8CB2-89BA-4B1F-A51211036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0986" y="1544153"/>
            <a:ext cx="4747547" cy="379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2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35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43" name="Rectangle 37">
            <a:extLst>
              <a:ext uri="{FF2B5EF4-FFF2-40B4-BE49-F238E27FC236}">
                <a16:creationId xmlns:a16="http://schemas.microsoft.com/office/drawing/2014/main" id="{687AFE0E-B37D-4531-AFE8-231C8348E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F1804C-73EC-BC6C-A3B6-071F3FB2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4000" i="1"/>
            </a:br>
            <a:endParaRPr lang="en-US" sz="4000" i="1"/>
          </a:p>
        </p:txBody>
      </p:sp>
      <p:pic>
        <p:nvPicPr>
          <p:cNvPr id="7" name="Imagem 7" descr="Uma imagem contendo traçado&#10;&#10;Descrição gerada automaticamente">
            <a:extLst>
              <a:ext uri="{FF2B5EF4-FFF2-40B4-BE49-F238E27FC236}">
                <a16:creationId xmlns:a16="http://schemas.microsoft.com/office/drawing/2014/main" id="{6765DD1F-475A-A8B5-68C1-2DE0BE876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" b="20317"/>
          <a:stretch/>
        </p:blipFill>
        <p:spPr>
          <a:xfrm>
            <a:off x="6101338" y="2015168"/>
            <a:ext cx="5283866" cy="4210442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</p:spPr>
      </p:pic>
      <p:graphicFrame>
        <p:nvGraphicFramePr>
          <p:cNvPr id="31" name="Espaço Reservado para Texto 3">
            <a:extLst>
              <a:ext uri="{FF2B5EF4-FFF2-40B4-BE49-F238E27FC236}">
                <a16:creationId xmlns:a16="http://schemas.microsoft.com/office/drawing/2014/main" id="{C3532EAA-11FA-0752-201C-460F88BC70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5280300"/>
              </p:ext>
            </p:extLst>
          </p:nvPr>
        </p:nvGraphicFramePr>
        <p:xfrm>
          <a:off x="838201" y="1632625"/>
          <a:ext cx="4614759" cy="416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399683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413224"/>
      </a:dk2>
      <a:lt2>
        <a:srgbClr val="E2E8E6"/>
      </a:lt2>
      <a:accent1>
        <a:srgbClr val="C34D75"/>
      </a:accent1>
      <a:accent2>
        <a:srgbClr val="B1433B"/>
      </a:accent2>
      <a:accent3>
        <a:srgbClr val="C3874D"/>
      </a:accent3>
      <a:accent4>
        <a:srgbClr val="B1A63B"/>
      </a:accent4>
      <a:accent5>
        <a:srgbClr val="8DAF45"/>
      </a:accent5>
      <a:accent6>
        <a:srgbClr val="5AB13B"/>
      </a:accent6>
      <a:hlink>
        <a:srgbClr val="319472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BrushVTI</vt:lpstr>
      <vt:lpstr>Trabalho Interdiciplinar Aplicações Web</vt:lpstr>
      <vt:lpstr>Suposições:</vt:lpstr>
      <vt:lpstr>Pesquisas</vt:lpstr>
      <vt:lpstr>Pesquisas</vt:lpstr>
      <vt:lpstr>Apresentação do PowerPoint</vt:lpstr>
      <vt:lpstr>Público alvo</vt:lpstr>
      <vt:lpstr>Público alvo</vt:lpstr>
      <vt:lpstr>Personas:</vt:lpstr>
      <vt:lpstr> </vt:lpstr>
      <vt:lpstr>Ideia final.</vt:lpstr>
      <vt:lpstr>  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445</cp:revision>
  <dcterms:created xsi:type="dcterms:W3CDTF">2022-04-27T21:56:10Z</dcterms:created>
  <dcterms:modified xsi:type="dcterms:W3CDTF">2022-04-28T22:18:31Z</dcterms:modified>
</cp:coreProperties>
</file>