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LzmLU37RSbjVmqWFF5Esto3G4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6666BC-BE06-4F32-8D94-2BF0CD6D7E29}">
  <a:tblStyle styleId="{2E6666BC-BE06-4F32-8D94-2BF0CD6D7E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a3f7f7aba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5a3f7f7aba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a3f7f7aba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5a3f7f7aba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a3f7f7aba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5a3f7f7aba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a3f7f7aba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5a3f7f7aba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a3f7f7aba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5a3f7f7aba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a3f7f7aba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5a3f7f7aba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a3f7f7aba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5a3f7f7aba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a3f7f7aba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5a3f7f7aba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a3f7f7aba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5a3f7f7aba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0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4" name="Google Shape;24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92" name="Google Shape;92;p20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8" name="Google Shape;38;p1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3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3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7" name="Google Shape;47;p1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5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5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9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 sz="4600"/>
              <a:t>GlicoStats</a:t>
            </a:r>
            <a:endParaRPr sz="4600"/>
          </a:p>
        </p:txBody>
      </p:sp>
      <p:sp>
        <p:nvSpPr>
          <p:cNvPr id="98" name="Google Shape;98;p1"/>
          <p:cNvSpPr txBox="1"/>
          <p:nvPr>
            <p:ph idx="4294967295" type="body"/>
          </p:nvPr>
        </p:nvSpPr>
        <p:spPr>
          <a:xfrm>
            <a:off x="8497400" y="4960150"/>
            <a:ext cx="3694500" cy="18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pt-BR" sz="2400"/>
              <a:t>Equipe</a:t>
            </a:r>
            <a:endParaRPr b="1"/>
          </a:p>
          <a:p>
            <a:pPr indent="-290195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/>
              <a:t>Caio de Andrade Franco</a:t>
            </a:r>
            <a:endParaRPr/>
          </a:p>
          <a:p>
            <a:pPr indent="-290195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/>
              <a:t>Henrique Azevedo Flores</a:t>
            </a:r>
            <a:endParaRPr/>
          </a:p>
          <a:p>
            <a:pPr indent="-290195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/>
              <a:t>Marco Aurélio de Noronha Santos</a:t>
            </a:r>
            <a:endParaRPr/>
          </a:p>
          <a:p>
            <a:pPr indent="-290195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/>
              <a:t>Paula de Freitas Camargos</a:t>
            </a:r>
            <a:endParaRPr/>
          </a:p>
          <a:p>
            <a:pPr indent="-290195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pt-BR"/>
              <a:t>Thales Matheus Mendonça Santos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8181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a3f7f7aba_0_1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Requisitos Não Funcionais</a:t>
            </a:r>
            <a:endParaRPr/>
          </a:p>
        </p:txBody>
      </p:sp>
      <p:graphicFrame>
        <p:nvGraphicFramePr>
          <p:cNvPr id="156" name="Google Shape;156;g15a3f7f7aba_0_10"/>
          <p:cNvGraphicFramePr/>
          <p:nvPr/>
        </p:nvGraphicFramePr>
        <p:xfrm>
          <a:off x="1642038" y="2115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{2E6666BC-BE06-4F32-8D94-2BF0CD6D7E29}</a:tableStyleId>
              </a:tblPr>
              <a:tblGrid>
                <a:gridCol w="1221400"/>
                <a:gridCol w="7686525"/>
              </a:tblGrid>
              <a:tr h="52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Restrição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 projeto deverá ser entregue até o final do semestre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Não pode ser desenvolvido um módulo de backend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 entrada de dados é exclusivamente manual.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Plataforma restrita às tecnologias básicas de frontend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025" y="585225"/>
            <a:ext cx="8230099" cy="6164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>
            <p:ph type="title"/>
          </p:nvPr>
        </p:nvSpPr>
        <p:spPr>
          <a:xfrm>
            <a:off x="1024127" y="585225"/>
            <a:ext cx="28539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pt-BR"/>
              <a:t>PROJETO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pt-BR"/>
              <a:t>DA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pt-BR"/>
              <a:t>INTERFACE</a:t>
            </a:r>
            <a:endParaRPr/>
          </a:p>
        </p:txBody>
      </p:sp>
      <p:sp>
        <p:nvSpPr>
          <p:cNvPr id="163" name="Google Shape;163;p6"/>
          <p:cNvSpPr txBox="1"/>
          <p:nvPr/>
        </p:nvSpPr>
        <p:spPr>
          <a:xfrm>
            <a:off x="1024125" y="2456550"/>
            <a:ext cx="26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wentieth Century"/>
                <a:ea typeface="Twentieth Century"/>
                <a:cs typeface="Twentieth Century"/>
                <a:sym typeface="Twentieth Century"/>
              </a:rPr>
              <a:t>Wireframe - Página Login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15a3f7f7aba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025" y="585225"/>
            <a:ext cx="8216800" cy="61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5a3f7f7aba_0_59"/>
          <p:cNvSpPr txBox="1"/>
          <p:nvPr>
            <p:ph type="title"/>
          </p:nvPr>
        </p:nvSpPr>
        <p:spPr>
          <a:xfrm>
            <a:off x="1024127" y="585225"/>
            <a:ext cx="28539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pt-BR"/>
              <a:t>PROJETO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pt-BR"/>
              <a:t>DA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pt-BR"/>
              <a:t>INTERFACE</a:t>
            </a:r>
            <a:endParaRPr/>
          </a:p>
        </p:txBody>
      </p:sp>
      <p:sp>
        <p:nvSpPr>
          <p:cNvPr id="170" name="Google Shape;170;g15a3f7f7aba_0_59"/>
          <p:cNvSpPr txBox="1"/>
          <p:nvPr/>
        </p:nvSpPr>
        <p:spPr>
          <a:xfrm>
            <a:off x="1024125" y="2456550"/>
            <a:ext cx="26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wentieth Century"/>
                <a:ea typeface="Twentieth Century"/>
                <a:cs typeface="Twentieth Century"/>
                <a:sym typeface="Twentieth Century"/>
              </a:rPr>
              <a:t>Wireframe - Página Registrar-se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a3f7f7aba_0_66"/>
          <p:cNvSpPr txBox="1"/>
          <p:nvPr>
            <p:ph type="title"/>
          </p:nvPr>
        </p:nvSpPr>
        <p:spPr>
          <a:xfrm>
            <a:off x="1024127" y="585225"/>
            <a:ext cx="27435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pt-BR"/>
              <a:t>PROJETO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pt-BR"/>
              <a:t>DA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Twentieth Century"/>
              <a:buNone/>
            </a:pPr>
            <a:r>
              <a:rPr lang="pt-BR"/>
              <a:t>INTERFACE</a:t>
            </a:r>
            <a:endParaRPr/>
          </a:p>
        </p:txBody>
      </p:sp>
      <p:sp>
        <p:nvSpPr>
          <p:cNvPr id="176" name="Google Shape;176;g15a3f7f7aba_0_66"/>
          <p:cNvSpPr txBox="1"/>
          <p:nvPr/>
        </p:nvSpPr>
        <p:spPr>
          <a:xfrm>
            <a:off x="1024125" y="2456550"/>
            <a:ext cx="26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wentieth Century"/>
                <a:ea typeface="Twentieth Century"/>
                <a:cs typeface="Twentieth Century"/>
                <a:sym typeface="Twentieth Century"/>
              </a:rPr>
              <a:t>Wireframe - Página Principal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7" name="Google Shape;177;g15a3f7f7aba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625" y="585225"/>
            <a:ext cx="8173826" cy="6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a3f7f7aba_0_115"/>
          <p:cNvSpPr txBox="1"/>
          <p:nvPr>
            <p:ph type="title"/>
          </p:nvPr>
        </p:nvSpPr>
        <p:spPr>
          <a:xfrm>
            <a:off x="1024127" y="585225"/>
            <a:ext cx="27435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User Flow</a:t>
            </a:r>
            <a:endParaRPr/>
          </a:p>
        </p:txBody>
      </p:sp>
      <p:pic>
        <p:nvPicPr>
          <p:cNvPr id="183" name="Google Shape;183;g15a3f7f7aba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215" y="1642850"/>
            <a:ext cx="8119572" cy="510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METODOLOGIA | CONTROLE DE VERSÃO</a:t>
            </a:r>
            <a:endParaRPr/>
          </a:p>
        </p:txBody>
      </p:sp>
      <p:sp>
        <p:nvSpPr>
          <p:cNvPr id="189" name="Google Shape;189;p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pt-BR"/>
              <a:t>Usaremos a metodologia ágil de desenvolvimento de código Scrum.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pt-BR"/>
              <a:t>Para o versionamento do código u</a:t>
            </a:r>
            <a:r>
              <a:rPr lang="pt-BR"/>
              <a:t>tilizaremos o sistema de controle de versões distribuído git fazendo uso das melhores práticas e convenções para commits (Ex.: Conventional Commits) para que seja criado um histórico claro e enxuto das modificações no projeto.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a3f7f7aba_0_127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Ferramentas</a:t>
            </a:r>
            <a:endParaRPr/>
          </a:p>
        </p:txBody>
      </p:sp>
      <p:graphicFrame>
        <p:nvGraphicFramePr>
          <p:cNvPr id="195" name="Google Shape;195;g15a3f7f7aba_0_127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{2E6666BC-BE06-4F32-8D94-2BF0CD6D7E29}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Ambiente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Plataforma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Processo de Design Thinking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Miro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Repositório de código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GitHub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Hospedagem do site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Heroku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Wireframe e user flow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draw.io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Hospedagem temporária de documentos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Google Drive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Editor de código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Visual Studio Code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Gerenciamento de projeto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Trello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PROJETO GlicoStats</a:t>
            </a:r>
            <a:endParaRPr/>
          </a:p>
        </p:txBody>
      </p:sp>
      <p:sp>
        <p:nvSpPr>
          <p:cNvPr id="201" name="Google Shape;201;p8"/>
          <p:cNvSpPr txBox="1"/>
          <p:nvPr>
            <p:ph idx="1" type="body"/>
          </p:nvPr>
        </p:nvSpPr>
        <p:spPr>
          <a:xfrm>
            <a:off x="8497400" y="4960150"/>
            <a:ext cx="3694500" cy="18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2400"/>
              <a:t>Equipe</a:t>
            </a:r>
            <a:endParaRPr b="1"/>
          </a:p>
          <a:p>
            <a:pPr indent="-28575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/>
              <a:t>Caio de Andrade Franco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/>
              <a:t>Henrique Azevedo Flores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/>
              <a:t>Marco Aurélio de Noronha Santos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/>
              <a:t>Paula de Freitas Camargos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/>
              <a:t>Thales Matheus Mendonça Santos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2" name="Google Shape;202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4275" l="0" r="0" t="14275"/>
          <a:stretch/>
        </p:blipFill>
        <p:spPr>
          <a:xfrm>
            <a:off x="0" y="-1"/>
            <a:ext cx="12188952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CONTEXTO DO PROBLEMA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1024128" y="1951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pt-BR"/>
              <a:t>O Diabetes Mellitus (DM) é uma síndrome do metabolismo decorrente da não produção de insulina ou, em caso de produção, da incapacidade de empregá-la adequadamente.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No Brasil atual, estima-se que 10% da população sofre dessa síndrome, e que aproximadamente 75% dos portadores não controlem a doença de forma adequada, seja pela rejeição à aplicação diária de injeções de insulina ou rejeição a agulhas no geral.</a:t>
            </a:r>
            <a:endParaRPr sz="3200"/>
          </a:p>
        </p:txBody>
      </p:sp>
      <p:pic>
        <p:nvPicPr>
          <p:cNvPr id="105" name="Google Shape;10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7525" y="4353025"/>
            <a:ext cx="2497150" cy="23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PÚBLICO-ALVO 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1024128" y="1951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Essencialmente, o público alvo deste projeto serão pessoas que sofrem com o Diabetes, profissionais da saúde que os acompanham e os familiares dos portadores da doença.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Entre os principais subgrupos de pacientes, os portadores de Diabetes Mellitus tipo 1 e tipo 2, destacam-se as diferenças quanto à faixa etária, maior no segundo grupo, e necessidade de monitoramento intensivo de glicose sanguínea, maior no primeiro grupo.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objetivo é que a plataforma tenha uma interface intuitiva, podendo ser utilizada tanto por pessoas mais novas quanto por indivíduos mais velhos.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a3f7f7aba_0_79"/>
          <p:cNvSpPr txBox="1"/>
          <p:nvPr>
            <p:ph type="title"/>
          </p:nvPr>
        </p:nvSpPr>
        <p:spPr>
          <a:xfrm>
            <a:off x="1024125" y="585225"/>
            <a:ext cx="32484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PERSONAS</a:t>
            </a:r>
            <a:endParaRPr/>
          </a:p>
        </p:txBody>
      </p:sp>
      <p:pic>
        <p:nvPicPr>
          <p:cNvPr id="117" name="Google Shape;117;g15a3f7f7aba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700" y="2084925"/>
            <a:ext cx="3496826" cy="30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5a3f7f7aba_0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525" y="248797"/>
            <a:ext cx="7919474" cy="6609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a3f7f7aba_0_85"/>
          <p:cNvSpPr txBox="1"/>
          <p:nvPr>
            <p:ph type="title"/>
          </p:nvPr>
        </p:nvSpPr>
        <p:spPr>
          <a:xfrm>
            <a:off x="1024125" y="585225"/>
            <a:ext cx="32484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PERSONAS</a:t>
            </a:r>
            <a:endParaRPr/>
          </a:p>
        </p:txBody>
      </p:sp>
      <p:pic>
        <p:nvPicPr>
          <p:cNvPr id="124" name="Google Shape;124;g15a3f7f7aba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525" y="248779"/>
            <a:ext cx="7919474" cy="6609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5a3f7f7aba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951" y="2084931"/>
            <a:ext cx="3522574" cy="346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a3f7f7aba_0_91"/>
          <p:cNvSpPr txBox="1"/>
          <p:nvPr>
            <p:ph type="title"/>
          </p:nvPr>
        </p:nvSpPr>
        <p:spPr>
          <a:xfrm>
            <a:off x="1024125" y="585225"/>
            <a:ext cx="32484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PERSONAS</a:t>
            </a:r>
            <a:endParaRPr/>
          </a:p>
        </p:txBody>
      </p:sp>
      <p:pic>
        <p:nvPicPr>
          <p:cNvPr id="131" name="Google Shape;131;g15a3f7f7aba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525" y="248779"/>
            <a:ext cx="7919474" cy="6609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5a3f7f7aba_0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050" y="2084925"/>
            <a:ext cx="3485476" cy="30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PROPOSTA DE SOLUÇÃO | OBJETIVOS</a:t>
            </a:r>
            <a:endParaRPr/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objetivo geral do presente projeto é fornecer um software com interface interativa destinado a portadores do Diabetes, independentemente do tipo.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Em especificidade, podemos citar: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1800"/>
              <a:buChar char="●"/>
            </a:pPr>
            <a:r>
              <a:rPr lang="pt-BR"/>
              <a:t>Fornecer informações cadastradas no perfil de um usuário em um formato de fácil entendimento para o profissional responsável;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1800"/>
              <a:buChar char="●"/>
            </a:pPr>
            <a:r>
              <a:rPr lang="pt-BR"/>
              <a:t>Permitir interação dos usuários com artigos informativos em forma de comentários, curtidas e favoritos;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1800"/>
              <a:buChar char="●"/>
            </a:pPr>
            <a:r>
              <a:rPr lang="pt-BR"/>
              <a:t>Possibilitar o registro rápido e fácil de informações relevantes ao acompanhamento;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1800"/>
              <a:buChar char="●"/>
            </a:pPr>
            <a:r>
              <a:rPr lang="pt-BR"/>
              <a:t>Disponibilizar informações educativas ao paciente;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HISTÓRIAS DE USUÁRIOS</a:t>
            </a:r>
            <a:endParaRPr/>
          </a:p>
        </p:txBody>
      </p:sp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66700" lvl="0" marL="266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●"/>
            </a:pPr>
            <a:r>
              <a:rPr lang="pt-BR"/>
              <a:t>Eu, como portador de diabetes, quero um meio prático de registrar glicemias e doses de insulina para melhorar a organização e acompanhamento, sem depender de meios físicos (papel/caderno);</a:t>
            </a:r>
            <a:endParaRPr/>
          </a:p>
          <a:p>
            <a:pPr indent="-241300" lvl="0" marL="266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Eu, como </a:t>
            </a:r>
            <a:r>
              <a:rPr lang="pt-BR"/>
              <a:t>portador de diabetes, quero ferramenta de controle de doses de medicações para evitar de esquecer de tomá-las;</a:t>
            </a:r>
            <a:endParaRPr/>
          </a:p>
          <a:p>
            <a:pPr indent="-241300" lvl="0" marL="266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Eu, como portador de diabetes, preciso de uma maneira de analisar o relatório mensal do histórico de glicemia para facilitar acompanhamento do com o médico;</a:t>
            </a:r>
            <a:endParaRPr/>
          </a:p>
          <a:p>
            <a:pPr indent="-241300" lvl="0" marL="266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Eu, como médico, gostaria que a plataforma permitisse a configuração de um nível de glicose alvo para facilitar o acompanhamento e controle dos níveis de glicose;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a3f7f7aba_0_5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Requisitos Funcionais</a:t>
            </a:r>
            <a:endParaRPr/>
          </a:p>
        </p:txBody>
      </p:sp>
      <p:graphicFrame>
        <p:nvGraphicFramePr>
          <p:cNvPr id="150" name="Google Shape;150;g15a3f7f7aba_0_5"/>
          <p:cNvGraphicFramePr/>
          <p:nvPr/>
        </p:nvGraphicFramePr>
        <p:xfrm>
          <a:off x="952500" y="217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{2E6666BC-BE06-4F32-8D94-2BF0CD6D7E29}</a:tableStyleId>
              </a:tblPr>
              <a:tblGrid>
                <a:gridCol w="1129850"/>
                <a:gridCol w="7800350"/>
                <a:gridCol w="1356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Descrição do Requisito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Prioridade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RF-001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Acesso via login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Alta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RF-002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Permitir </a:t>
                      </a:r>
                      <a:r>
                        <a:rPr lang="pt-BR"/>
                        <a:t>que o usuário registre a hora e a medida da glicose no sangue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Alta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RF-003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Permitir que o usuário registre hora e quantidade da dosagem de insulina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Média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RF-004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Permitir o cadastro de diferentes medicamentos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Média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RF-005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Permitir que o usuário registre hora de uma refeição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Média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RF-006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Permitir a visualização gráfica de dados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Média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RF-007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Permitir a exportação de dados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Média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RF-008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Permitir que o usuário configure uma faixa alvo de nível de glicose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Média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2022-04-05T03:20:00Z</dcterms:created>
  <dc:creator>Rommel Carneiro</dc:creator>
</cp:coreProperties>
</file>