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5252b298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5252b298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5252b298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5252b298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5252b298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5252b298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5252b298a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5252b298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5252b298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5252b298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5252b298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5252b298a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5252b298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5252b298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5252b298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5252b298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5252b298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5252b298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5252b298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5252b298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5252b298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5252b298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5252b298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5252b298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5252b298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5252b298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5252b298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5252b298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5252b298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5252b29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5252b298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5252b298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Save Money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TI I - Aplicação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2"/>
          <p:cNvPicPr preferRelativeResize="0"/>
          <p:nvPr/>
        </p:nvPicPr>
        <p:blipFill>
          <a:blip r:embed="rId3">
            <a:alphaModFix/>
          </a:blip>
          <a:stretch>
            <a:fillRect/>
          </a:stretch>
        </p:blipFill>
        <p:spPr>
          <a:xfrm>
            <a:off x="1107000" y="446900"/>
            <a:ext cx="7943473" cy="426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3"/>
          <p:cNvPicPr preferRelativeResize="0"/>
          <p:nvPr/>
        </p:nvPicPr>
        <p:blipFill>
          <a:blip r:embed="rId3">
            <a:alphaModFix/>
          </a:blip>
          <a:stretch>
            <a:fillRect/>
          </a:stretch>
        </p:blipFill>
        <p:spPr>
          <a:xfrm>
            <a:off x="1112975" y="369250"/>
            <a:ext cx="7909574" cy="430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4"/>
          <p:cNvPicPr preferRelativeResize="0"/>
          <p:nvPr/>
        </p:nvPicPr>
        <p:blipFill>
          <a:blip r:embed="rId3">
            <a:alphaModFix/>
          </a:blip>
          <a:stretch>
            <a:fillRect/>
          </a:stretch>
        </p:blipFill>
        <p:spPr>
          <a:xfrm>
            <a:off x="1113950" y="417900"/>
            <a:ext cx="7868624" cy="4412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idx="1" type="body"/>
          </p:nvPr>
        </p:nvSpPr>
        <p:spPr>
          <a:xfrm>
            <a:off x="1163325" y="4736450"/>
            <a:ext cx="7038900" cy="304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pt-BR"/>
              <a:t>LINK PARA PROJETO INTERATIVO NO MARVEL APP: https://marvelapp.com/prototype/77dcj27/screen/82328386</a:t>
            </a:r>
            <a:endParaRPr/>
          </a:p>
        </p:txBody>
      </p:sp>
      <p:pic>
        <p:nvPicPr>
          <p:cNvPr id="204" name="Google Shape;204;p25"/>
          <p:cNvPicPr preferRelativeResize="0"/>
          <p:nvPr/>
        </p:nvPicPr>
        <p:blipFill>
          <a:blip r:embed="rId3">
            <a:alphaModFix/>
          </a:blip>
          <a:stretch>
            <a:fillRect/>
          </a:stretch>
        </p:blipFill>
        <p:spPr>
          <a:xfrm>
            <a:off x="1099050" y="220075"/>
            <a:ext cx="7911911" cy="4516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Gestão e Configuração</a:t>
            </a:r>
            <a:endParaRPr/>
          </a:p>
        </p:txBody>
      </p:sp>
      <p:sp>
        <p:nvSpPr>
          <p:cNvPr id="210" name="Google Shape;210;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t-BR"/>
              <a:t>Uso do Git e GitHub</a:t>
            </a:r>
            <a:endParaRPr/>
          </a:p>
          <a:p>
            <a:pPr indent="-311150" lvl="0" marL="457200" rtl="0" algn="l">
              <a:spcBef>
                <a:spcPts val="0"/>
              </a:spcBef>
              <a:spcAft>
                <a:spcPts val="0"/>
              </a:spcAft>
              <a:buSzPts val="1300"/>
              <a:buChar char="●"/>
            </a:pPr>
            <a:r>
              <a:rPr lang="pt-BR"/>
              <a:t>Padrão de nome da branch: develop-numero_task-descricao_breve</a:t>
            </a:r>
            <a:endParaRPr/>
          </a:p>
          <a:p>
            <a:pPr indent="-311150" lvl="0" marL="457200" rtl="0" algn="l">
              <a:spcBef>
                <a:spcPts val="0"/>
              </a:spcBef>
              <a:spcAft>
                <a:spcPts val="0"/>
              </a:spcAft>
              <a:buSzPts val="1300"/>
              <a:buChar char="●"/>
            </a:pPr>
            <a:r>
              <a:rPr lang="pt-BR"/>
              <a:t>Commits devem possuir número e descrição dos tickets do Trello</a:t>
            </a:r>
            <a:endParaRPr/>
          </a:p>
          <a:p>
            <a:pPr indent="-311150" lvl="0" marL="457200" rtl="0" algn="l">
              <a:spcBef>
                <a:spcPts val="0"/>
              </a:spcBef>
              <a:spcAft>
                <a:spcPts val="0"/>
              </a:spcAft>
              <a:buSzPts val="1300"/>
              <a:buChar char="●"/>
            </a:pPr>
            <a:r>
              <a:rPr lang="pt-BR"/>
              <a:t>Commits não devem ser feitos na master</a:t>
            </a:r>
            <a:endParaRPr/>
          </a:p>
          <a:p>
            <a:pPr indent="-311150" lvl="0" marL="457200" rtl="0" algn="l">
              <a:spcBef>
                <a:spcPts val="0"/>
              </a:spcBef>
              <a:spcAft>
                <a:spcPts val="0"/>
              </a:spcAft>
              <a:buSzPts val="1300"/>
              <a:buChar char="●"/>
            </a:pPr>
            <a:r>
              <a:rPr lang="pt-BR"/>
              <a:t>Toda issue deve ter correlação com um ticket no Trello</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pt-BR"/>
              <a:t>A hospedagem vai ser feita no GitHub Pages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Gerenciamento de Projeto</a:t>
            </a:r>
            <a:endParaRPr/>
          </a:p>
        </p:txBody>
      </p:sp>
      <p:sp>
        <p:nvSpPr>
          <p:cNvPr id="216" name="Google Shape;216;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pt-BR" sz="1050"/>
              <a:t>A metodologia ágil será utilizada para fazer o controle das demandas e sprints ao longo do projeto. Serão feitas 1 ou 2 reuniões semanais para controle das tasks assim como um controle via kanban utilizando o Trello.</a:t>
            </a:r>
            <a:endParaRPr i="1" sz="1050"/>
          </a:p>
          <a:p>
            <a:pPr indent="0" lvl="0" marL="0" rtl="0" algn="l">
              <a:spcBef>
                <a:spcPts val="1200"/>
              </a:spcBef>
              <a:spcAft>
                <a:spcPts val="0"/>
              </a:spcAft>
              <a:buNone/>
            </a:pPr>
            <a:r>
              <a:rPr lang="pt-BR" sz="1700"/>
              <a:t>Divisão de Papéis</a:t>
            </a:r>
            <a:endParaRPr sz="1700"/>
          </a:p>
          <a:p>
            <a:pPr indent="-295275" lvl="0" marL="457200" rtl="0" algn="l">
              <a:spcBef>
                <a:spcPts val="300"/>
              </a:spcBef>
              <a:spcAft>
                <a:spcPts val="0"/>
              </a:spcAft>
              <a:buClr>
                <a:schemeClr val="lt1"/>
              </a:buClr>
              <a:buSzPts val="1050"/>
              <a:buFont typeface="Lato"/>
              <a:buChar char="●"/>
            </a:pPr>
            <a:r>
              <a:rPr lang="pt-BR" sz="1050"/>
              <a:t>André Fernandez Mendes &gt;&gt; Cadastramento de Produtos / Montagem da Tela de Cadastramento</a:t>
            </a:r>
            <a:endParaRPr sz="1050"/>
          </a:p>
          <a:p>
            <a:pPr indent="-295275" lvl="0" marL="457200" rtl="0" algn="l">
              <a:spcBef>
                <a:spcPts val="0"/>
              </a:spcBef>
              <a:spcAft>
                <a:spcPts val="0"/>
              </a:spcAft>
              <a:buClr>
                <a:schemeClr val="lt1"/>
              </a:buClr>
              <a:buSzPts val="1050"/>
              <a:buFont typeface="Lato"/>
              <a:buChar char="●"/>
            </a:pPr>
            <a:r>
              <a:rPr lang="pt-BR" sz="1050"/>
              <a:t>Guilherme Dantas Caldeira Fagundes &gt;&gt; Tela de login / Cadastramento de usuários</a:t>
            </a:r>
            <a:endParaRPr sz="1050"/>
          </a:p>
          <a:p>
            <a:pPr indent="-295275" lvl="0" marL="457200" rtl="0" algn="l">
              <a:spcBef>
                <a:spcPts val="0"/>
              </a:spcBef>
              <a:spcAft>
                <a:spcPts val="0"/>
              </a:spcAft>
              <a:buClr>
                <a:schemeClr val="lt1"/>
              </a:buClr>
              <a:buSzPts val="1050"/>
              <a:buFont typeface="Lato"/>
              <a:buChar char="●"/>
            </a:pPr>
            <a:r>
              <a:rPr lang="pt-BR" sz="1050"/>
              <a:t>Igor Pinheiro dos Santos &gt;&gt; Montagem da Home e Plotagem de Gráfico</a:t>
            </a:r>
            <a:endParaRPr sz="1050"/>
          </a:p>
          <a:p>
            <a:pPr indent="-295275" lvl="0" marL="457200" rtl="0" algn="l">
              <a:spcBef>
                <a:spcPts val="0"/>
              </a:spcBef>
              <a:spcAft>
                <a:spcPts val="0"/>
              </a:spcAft>
              <a:buClr>
                <a:schemeClr val="lt1"/>
              </a:buClr>
              <a:buSzPts val="1050"/>
              <a:buFont typeface="Lato"/>
              <a:buChar char="●"/>
            </a:pPr>
            <a:r>
              <a:rPr lang="pt-BR" sz="1050"/>
              <a:t>Leonardo Cesar da Silva &gt;&gt; Tela de Filtragem / Funcionamento da Filtragem e Exibição Dinâmica</a:t>
            </a:r>
            <a:endParaRPr sz="1050"/>
          </a:p>
          <a:p>
            <a:pPr indent="-295275" lvl="0" marL="457200" rtl="0" algn="l">
              <a:spcBef>
                <a:spcPts val="0"/>
              </a:spcBef>
              <a:spcAft>
                <a:spcPts val="0"/>
              </a:spcAft>
              <a:buClr>
                <a:schemeClr val="lt1"/>
              </a:buClr>
              <a:buSzPts val="1050"/>
              <a:buFont typeface="Lato"/>
              <a:buChar char="●"/>
            </a:pPr>
            <a:r>
              <a:rPr lang="pt-BR" sz="1050"/>
              <a:t>Matheus Belo Santos Mello &gt;&gt; Tela de Sobre / Funcionamento do Menu Superior</a:t>
            </a:r>
            <a:endParaRPr sz="1050"/>
          </a:p>
          <a:p>
            <a:pPr indent="0" lvl="0" marL="0" rtl="0" algn="l">
              <a:spcBef>
                <a:spcPts val="700"/>
              </a:spcBef>
              <a:spcAft>
                <a:spcPts val="1200"/>
              </a:spcAft>
              <a:buNone/>
            </a:pPr>
            <a:r>
              <a:t/>
            </a:r>
            <a:endParaRPr sz="1050">
              <a:solidFill>
                <a:srgbClr val="B3B8C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idx="1" type="body"/>
          </p:nvPr>
        </p:nvSpPr>
        <p:spPr>
          <a:xfrm>
            <a:off x="1297500" y="614250"/>
            <a:ext cx="7038900" cy="386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BR" sz="1700"/>
              <a:t>Processo</a:t>
            </a:r>
            <a:endParaRPr sz="1700"/>
          </a:p>
          <a:p>
            <a:pPr indent="0" lvl="0" marL="0" rtl="0" algn="l">
              <a:spcBef>
                <a:spcPts val="300"/>
              </a:spcBef>
              <a:spcAft>
                <a:spcPts val="0"/>
              </a:spcAft>
              <a:buNone/>
            </a:pPr>
            <a:r>
              <a:rPr lang="pt-BR" sz="1050"/>
              <a:t>O grupo irá utilizar o Trello para controlar o processo de tasks criadas. Cada taks irá implementar uma demanda priorizada ao longo dos dias da sprint. Cada task recebe uma priorização ou status:</a:t>
            </a:r>
            <a:endParaRPr sz="1050"/>
          </a:p>
          <a:p>
            <a:pPr indent="-295275" lvl="0" marL="457200" rtl="0" algn="l">
              <a:spcBef>
                <a:spcPts val="700"/>
              </a:spcBef>
              <a:spcAft>
                <a:spcPts val="0"/>
              </a:spcAft>
              <a:buClr>
                <a:schemeClr val="lt1"/>
              </a:buClr>
              <a:buSzPts val="1050"/>
              <a:buFont typeface="Lato"/>
              <a:buChar char="●"/>
            </a:pPr>
            <a:r>
              <a:rPr lang="pt-BR" sz="1050"/>
              <a:t>Verde: Prioridade Baixa</a:t>
            </a:r>
            <a:endParaRPr sz="1050"/>
          </a:p>
          <a:p>
            <a:pPr indent="-295275" lvl="0" marL="457200" rtl="0" algn="l">
              <a:spcBef>
                <a:spcPts val="0"/>
              </a:spcBef>
              <a:spcAft>
                <a:spcPts val="0"/>
              </a:spcAft>
              <a:buClr>
                <a:schemeClr val="lt1"/>
              </a:buClr>
              <a:buSzPts val="1050"/>
              <a:buFont typeface="Lato"/>
              <a:buChar char="●"/>
            </a:pPr>
            <a:r>
              <a:rPr lang="pt-BR" sz="1050"/>
              <a:t>Laranja: Prioridade Média</a:t>
            </a:r>
            <a:endParaRPr sz="1050"/>
          </a:p>
          <a:p>
            <a:pPr indent="-295275" lvl="0" marL="457200" rtl="0" algn="l">
              <a:spcBef>
                <a:spcPts val="0"/>
              </a:spcBef>
              <a:spcAft>
                <a:spcPts val="0"/>
              </a:spcAft>
              <a:buClr>
                <a:schemeClr val="lt1"/>
              </a:buClr>
              <a:buSzPts val="1050"/>
              <a:buFont typeface="Lato"/>
              <a:buChar char="●"/>
            </a:pPr>
            <a:r>
              <a:rPr lang="pt-BR" sz="1050"/>
              <a:t>Vermelha: Prioridade Alta</a:t>
            </a:r>
            <a:endParaRPr sz="1050"/>
          </a:p>
          <a:p>
            <a:pPr indent="-295275" lvl="0" marL="457200" rtl="0" algn="l">
              <a:spcBef>
                <a:spcPts val="0"/>
              </a:spcBef>
              <a:spcAft>
                <a:spcPts val="0"/>
              </a:spcAft>
              <a:buClr>
                <a:schemeClr val="lt1"/>
              </a:buClr>
              <a:buSzPts val="1050"/>
              <a:buFont typeface="Lato"/>
              <a:buChar char="●"/>
            </a:pPr>
            <a:r>
              <a:rPr lang="pt-BR" sz="1050"/>
              <a:t>Amarelo: Despriorizado &gt; Task em andamento que foi despriorizada por conta de outra demanda</a:t>
            </a:r>
            <a:endParaRPr sz="1050"/>
          </a:p>
          <a:p>
            <a:pPr indent="-295275" lvl="0" marL="457200" rtl="0" algn="l">
              <a:spcBef>
                <a:spcPts val="0"/>
              </a:spcBef>
              <a:spcAft>
                <a:spcPts val="0"/>
              </a:spcAft>
              <a:buClr>
                <a:schemeClr val="lt1"/>
              </a:buClr>
              <a:buSzPts val="1050"/>
              <a:buFont typeface="Lato"/>
              <a:buChar char="●"/>
            </a:pPr>
            <a:r>
              <a:rPr lang="pt-BR" sz="1050"/>
              <a:t>Roxo: Impedido &gt; Task que foi </a:t>
            </a:r>
            <a:r>
              <a:rPr lang="pt-BR" sz="1050"/>
              <a:t>paralisada</a:t>
            </a:r>
            <a:r>
              <a:rPr lang="pt-BR" sz="1050"/>
              <a:t> por conta de uma dificuldade ou repriorização</a:t>
            </a:r>
            <a:endParaRPr sz="1050"/>
          </a:p>
          <a:p>
            <a:pPr indent="0" lvl="0" marL="0" rtl="0" algn="l">
              <a:spcBef>
                <a:spcPts val="700"/>
              </a:spcBef>
              <a:spcAft>
                <a:spcPts val="0"/>
              </a:spcAft>
              <a:buNone/>
            </a:pPr>
            <a:r>
              <a:rPr lang="pt-BR" sz="1050"/>
              <a:t>A distribuição das tasks serão feitas de acordo com a atuação de cada integrante em suas respectivas áreas.</a:t>
            </a:r>
            <a:endParaRPr sz="1050"/>
          </a:p>
          <a:p>
            <a:pPr indent="0" lvl="0" marL="0" rtl="0" algn="l">
              <a:spcBef>
                <a:spcPts val="700"/>
              </a:spcBef>
              <a:spcAft>
                <a:spcPts val="0"/>
              </a:spcAft>
              <a:buNone/>
            </a:pPr>
            <a:r>
              <a:rPr lang="pt-BR" sz="1050"/>
              <a:t>O status da demanda pode ser: </a:t>
            </a:r>
            <a:r>
              <a:rPr b="1" lang="pt-BR" sz="1050"/>
              <a:t>A fazer</a:t>
            </a:r>
            <a:r>
              <a:rPr lang="pt-BR" sz="1050"/>
              <a:t>, </a:t>
            </a:r>
            <a:r>
              <a:rPr b="1" lang="pt-BR" sz="1050"/>
              <a:t>Em andamento</a:t>
            </a:r>
            <a:r>
              <a:rPr lang="pt-BR" sz="1050"/>
              <a:t> e </a:t>
            </a:r>
            <a:r>
              <a:rPr b="1" lang="pt-BR" sz="1050"/>
              <a:t>Concluído</a:t>
            </a:r>
            <a:r>
              <a:rPr lang="pt-BR" sz="1050"/>
              <a:t>.</a:t>
            </a:r>
            <a:endParaRPr sz="1050"/>
          </a:p>
          <a:p>
            <a:pPr indent="0" lvl="0" marL="0" rtl="0" algn="l">
              <a:spcBef>
                <a:spcPts val="700"/>
              </a:spcBef>
              <a:spcAft>
                <a:spcPts val="0"/>
              </a:spcAft>
              <a:buNone/>
            </a:pPr>
            <a:r>
              <a:rPr lang="pt-BR" sz="1050"/>
              <a:t>As tasks devem possuir uma numeração única para cada demanda e no corpo do ticket deve possuir:</a:t>
            </a:r>
            <a:endParaRPr sz="1050"/>
          </a:p>
          <a:p>
            <a:pPr indent="-295275" lvl="0" marL="457200" rtl="0" algn="l">
              <a:spcBef>
                <a:spcPts val="700"/>
              </a:spcBef>
              <a:spcAft>
                <a:spcPts val="0"/>
              </a:spcAft>
              <a:buClr>
                <a:schemeClr val="lt1"/>
              </a:buClr>
              <a:buSzPts val="1050"/>
              <a:buFont typeface="Lato"/>
              <a:buChar char="●"/>
            </a:pPr>
            <a:r>
              <a:rPr lang="pt-BR" sz="1050"/>
              <a:t>Objetivo: o que será implementado e em qual parte do sistema será implementado.</a:t>
            </a:r>
            <a:endParaRPr sz="1050"/>
          </a:p>
          <a:p>
            <a:pPr indent="-295275" lvl="0" marL="457200" rtl="0" algn="l">
              <a:spcBef>
                <a:spcPts val="0"/>
              </a:spcBef>
              <a:spcAft>
                <a:spcPts val="0"/>
              </a:spcAft>
              <a:buClr>
                <a:schemeClr val="lt1"/>
              </a:buClr>
              <a:buSzPts val="1050"/>
              <a:buFont typeface="Lato"/>
              <a:buChar char="●"/>
            </a:pPr>
            <a:r>
              <a:rPr lang="pt-BR" sz="1050"/>
              <a:t>Complexidade: dificuldade da implementação da funcionalidade.</a:t>
            </a:r>
            <a:endParaRPr sz="1050"/>
          </a:p>
          <a:p>
            <a:pPr indent="-295275" lvl="0" marL="457200" rtl="0" algn="l">
              <a:spcBef>
                <a:spcPts val="0"/>
              </a:spcBef>
              <a:spcAft>
                <a:spcPts val="0"/>
              </a:spcAft>
              <a:buClr>
                <a:schemeClr val="lt1"/>
              </a:buClr>
              <a:buSzPts val="1050"/>
              <a:buFont typeface="Lato"/>
              <a:buChar char="●"/>
            </a:pPr>
            <a:r>
              <a:rPr lang="pt-BR" sz="1050"/>
              <a:t>Escopo: qual área do sistema deve ser afetada, pode ser UI/UX, filtragem, login, etc...</a:t>
            </a:r>
            <a:endParaRPr sz="1050"/>
          </a:p>
          <a:p>
            <a:pPr indent="0" lvl="0" marL="0" rtl="0" algn="l">
              <a:spcBef>
                <a:spcPts val="700"/>
              </a:spcBef>
              <a:spcAft>
                <a:spcPts val="0"/>
              </a:spcAft>
              <a:buNone/>
            </a:pPr>
            <a:r>
              <a:rPr lang="pt-BR" sz="1050"/>
              <a:t>As reuniões serão feitas ao longo das semanas da sprint através do grupo no Teams no qual cada integrante irá dizer o que implementou, o que pretende implementar e se possui algum impedimento na sua demanda.</a:t>
            </a:r>
            <a:endParaRPr sz="1050"/>
          </a:p>
          <a:p>
            <a:pPr indent="0" lvl="0" marL="0" rtl="0" algn="l">
              <a:spcBef>
                <a:spcPts val="7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idx="1" type="body"/>
          </p:nvPr>
        </p:nvSpPr>
        <p:spPr>
          <a:xfrm>
            <a:off x="1297500" y="540250"/>
            <a:ext cx="7038900" cy="42999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pt-BR" sz="1700"/>
              <a:t>Ferramentas</a:t>
            </a:r>
            <a:endParaRPr sz="1700"/>
          </a:p>
          <a:p>
            <a:pPr indent="0" lvl="0" marL="0" rtl="0" algn="just">
              <a:spcBef>
                <a:spcPts val="300"/>
              </a:spcBef>
              <a:spcAft>
                <a:spcPts val="0"/>
              </a:spcAft>
              <a:buNone/>
            </a:pPr>
            <a:r>
              <a:t/>
            </a:r>
            <a:endParaRPr/>
          </a:p>
          <a:p>
            <a:pPr indent="0" lvl="0" marL="0" rtl="0" algn="just">
              <a:spcBef>
                <a:spcPts val="300"/>
              </a:spcBef>
              <a:spcAft>
                <a:spcPts val="0"/>
              </a:spcAft>
              <a:buNone/>
            </a:pPr>
            <a:r>
              <a:rPr lang="pt-BR"/>
              <a:t>IDE</a:t>
            </a:r>
            <a:endParaRPr/>
          </a:p>
          <a:p>
            <a:pPr indent="0" lvl="0" marL="457200" rtl="0" algn="just">
              <a:spcBef>
                <a:spcPts val="300"/>
              </a:spcBef>
              <a:spcAft>
                <a:spcPts val="0"/>
              </a:spcAft>
              <a:buNone/>
            </a:pPr>
            <a:r>
              <a:rPr lang="pt-BR" sz="1050"/>
              <a:t>A principal IDE utilizada será o Visual Studio Code no qual cada integrante ficará responsável por suas extensões instaladas.</a:t>
            </a:r>
            <a:endParaRPr sz="1050"/>
          </a:p>
          <a:p>
            <a:pPr indent="0" lvl="0" marL="0" rtl="0" algn="just">
              <a:spcBef>
                <a:spcPts val="700"/>
              </a:spcBef>
              <a:spcAft>
                <a:spcPts val="0"/>
              </a:spcAft>
              <a:buNone/>
            </a:pPr>
            <a:r>
              <a:rPr lang="pt-BR"/>
              <a:t>Controle de Versionamento</a:t>
            </a:r>
            <a:endParaRPr/>
          </a:p>
          <a:p>
            <a:pPr indent="0" lvl="0" marL="457200" rtl="0" algn="just">
              <a:spcBef>
                <a:spcPts val="300"/>
              </a:spcBef>
              <a:spcAft>
                <a:spcPts val="0"/>
              </a:spcAft>
              <a:buNone/>
            </a:pPr>
            <a:r>
              <a:rPr lang="pt-BR" sz="1050"/>
              <a:t>O controle de versão do código pode ser escolhido pelos integrantes entre: GitBash (ou comandos inline), GitHub Desktop ou o gerenciador integrado do VS Code.</a:t>
            </a:r>
            <a:endParaRPr sz="1050"/>
          </a:p>
          <a:p>
            <a:pPr indent="0" lvl="0" marL="0" rtl="0" algn="just">
              <a:spcBef>
                <a:spcPts val="700"/>
              </a:spcBef>
              <a:spcAft>
                <a:spcPts val="0"/>
              </a:spcAft>
              <a:buNone/>
            </a:pPr>
            <a:r>
              <a:rPr lang="pt-BR"/>
              <a:t>Artefatos do Design Thinking</a:t>
            </a:r>
            <a:endParaRPr/>
          </a:p>
          <a:p>
            <a:pPr indent="0" lvl="0" marL="457200" rtl="0" algn="just">
              <a:spcBef>
                <a:spcPts val="300"/>
              </a:spcBef>
              <a:spcAft>
                <a:spcPts val="0"/>
              </a:spcAft>
              <a:buNone/>
            </a:pPr>
            <a:r>
              <a:rPr lang="pt-BR" sz="1050"/>
              <a:t>A ferramenta utilizada foi o Miro por conta da possibilidade de contribuir com todos os integrantes de maneira paralela sem precisar se encontrar presencialmente.</a:t>
            </a:r>
            <a:endParaRPr sz="1050"/>
          </a:p>
          <a:p>
            <a:pPr indent="0" lvl="0" marL="0" rtl="0" algn="just">
              <a:spcBef>
                <a:spcPts val="700"/>
              </a:spcBef>
              <a:spcAft>
                <a:spcPts val="0"/>
              </a:spcAft>
              <a:buNone/>
            </a:pPr>
            <a:r>
              <a:rPr lang="pt-BR"/>
              <a:t>Desenvolvimento da Interface</a:t>
            </a:r>
            <a:endParaRPr/>
          </a:p>
          <a:p>
            <a:pPr indent="0" lvl="0" marL="457200" rtl="0" algn="just">
              <a:spcBef>
                <a:spcPts val="300"/>
              </a:spcBef>
              <a:spcAft>
                <a:spcPts val="0"/>
              </a:spcAft>
              <a:buNone/>
            </a:pPr>
            <a:r>
              <a:rPr lang="pt-BR" sz="1050"/>
              <a:t>A ferramenta utilizada para desenvolvimento da interface é o Figma por ter um controle de grupo e integrantes além de possibilitar a utilização de </a:t>
            </a:r>
            <a:r>
              <a:rPr i="1" lang="pt-BR" sz="1050"/>
              <a:t>widgets</a:t>
            </a:r>
            <a:r>
              <a:rPr lang="pt-BR" sz="1050"/>
              <a:t> gratuitos.</a:t>
            </a:r>
            <a:endParaRPr sz="1050"/>
          </a:p>
          <a:p>
            <a:pPr indent="0" lvl="0" marL="0" rtl="0" algn="just">
              <a:spcBef>
                <a:spcPts val="700"/>
              </a:spcBef>
              <a:spcAft>
                <a:spcPts val="0"/>
              </a:spcAft>
              <a:buNone/>
            </a:pPr>
            <a:r>
              <a:rPr lang="pt-BR"/>
              <a:t>Ferramenta para Reuniões</a:t>
            </a:r>
            <a:endParaRPr/>
          </a:p>
          <a:p>
            <a:pPr indent="0" lvl="0" marL="457200" rtl="0" algn="just">
              <a:spcBef>
                <a:spcPts val="300"/>
              </a:spcBef>
              <a:spcAft>
                <a:spcPts val="0"/>
              </a:spcAft>
              <a:buNone/>
            </a:pPr>
            <a:r>
              <a:rPr lang="pt-BR" sz="1050"/>
              <a:t>As conversas entre os integrantes serão feitas através do canal do Teams, um servidor do Discord e um grupo no WhatsApp para alinhamentos mais rápidos.</a:t>
            </a:r>
            <a:endParaRPr sz="1050"/>
          </a:p>
          <a:p>
            <a:pPr indent="0" lvl="0" marL="0" rtl="0" algn="l">
              <a:spcBef>
                <a:spcPts val="7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Integrantes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chemeClr val="lt1"/>
              </a:buClr>
              <a:buSzPts val="1750"/>
              <a:buFont typeface="Lato"/>
              <a:buChar char="●"/>
            </a:pPr>
            <a:r>
              <a:rPr lang="pt-BR" sz="1750"/>
              <a:t>André Fernandez Mendes</a:t>
            </a:r>
            <a:endParaRPr sz="1750"/>
          </a:p>
          <a:p>
            <a:pPr indent="-339725" lvl="0" marL="457200" rtl="0" algn="l">
              <a:spcBef>
                <a:spcPts val="0"/>
              </a:spcBef>
              <a:spcAft>
                <a:spcPts val="0"/>
              </a:spcAft>
              <a:buClr>
                <a:schemeClr val="lt1"/>
              </a:buClr>
              <a:buSzPts val="1750"/>
              <a:buFont typeface="Lato"/>
              <a:buChar char="●"/>
            </a:pPr>
            <a:r>
              <a:rPr lang="pt-BR" sz="1750"/>
              <a:t>Guilherme Dantas Caldeira Fagundes</a:t>
            </a:r>
            <a:endParaRPr sz="1750"/>
          </a:p>
          <a:p>
            <a:pPr indent="-339725" lvl="0" marL="457200" rtl="0" algn="l">
              <a:spcBef>
                <a:spcPts val="0"/>
              </a:spcBef>
              <a:spcAft>
                <a:spcPts val="0"/>
              </a:spcAft>
              <a:buClr>
                <a:schemeClr val="lt1"/>
              </a:buClr>
              <a:buSzPts val="1750"/>
              <a:buFont typeface="Lato"/>
              <a:buChar char="●"/>
            </a:pPr>
            <a:r>
              <a:rPr lang="pt-BR" sz="1750"/>
              <a:t>Igor Pinheiro dos Santos</a:t>
            </a:r>
            <a:endParaRPr sz="1750"/>
          </a:p>
          <a:p>
            <a:pPr indent="-339725" lvl="0" marL="457200" rtl="0" algn="l">
              <a:spcBef>
                <a:spcPts val="0"/>
              </a:spcBef>
              <a:spcAft>
                <a:spcPts val="0"/>
              </a:spcAft>
              <a:buClr>
                <a:schemeClr val="lt1"/>
              </a:buClr>
              <a:buSzPts val="1750"/>
              <a:buFont typeface="Lato"/>
              <a:buChar char="●"/>
            </a:pPr>
            <a:r>
              <a:rPr lang="pt-BR" sz="1750"/>
              <a:t>Leonardo Cesar da Silva</a:t>
            </a:r>
            <a:endParaRPr sz="1750"/>
          </a:p>
          <a:p>
            <a:pPr indent="-339725" lvl="0" marL="457200" rtl="0" algn="l">
              <a:spcBef>
                <a:spcPts val="0"/>
              </a:spcBef>
              <a:spcAft>
                <a:spcPts val="0"/>
              </a:spcAft>
              <a:buClr>
                <a:schemeClr val="lt1"/>
              </a:buClr>
              <a:buSzPts val="1750"/>
              <a:buFont typeface="Lato"/>
              <a:buChar char="●"/>
            </a:pPr>
            <a:r>
              <a:rPr lang="pt-BR" sz="1750"/>
              <a:t>Matheus Belo Santos Mello</a:t>
            </a:r>
            <a:endParaRPr sz="1750"/>
          </a:p>
          <a:p>
            <a:pPr indent="0" lvl="0" marL="0" rtl="0" algn="l">
              <a:spcBef>
                <a:spcPts val="7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Contexto</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pt-BR" sz="1200">
                <a:highlight>
                  <a:schemeClr val="dk1"/>
                </a:highlight>
              </a:rPr>
              <a:t>Objetivos: </a:t>
            </a:r>
            <a:endParaRPr sz="1200">
              <a:highlight>
                <a:schemeClr val="dk1"/>
              </a:highlight>
            </a:endParaRPr>
          </a:p>
          <a:p>
            <a:pPr indent="0" lvl="0" marL="0" rtl="0" algn="just">
              <a:spcBef>
                <a:spcPts val="1200"/>
              </a:spcBef>
              <a:spcAft>
                <a:spcPts val="0"/>
              </a:spcAft>
              <a:buNone/>
            </a:pPr>
            <a:r>
              <a:rPr lang="pt-BR" sz="1200">
                <a:highlight>
                  <a:schemeClr val="dk1"/>
                </a:highlight>
              </a:rPr>
              <a:t>Auxiliar os consumidores na comparação de preços de produtos a serem adquiridos em supermercados, individualmente ou a partir da elaboração de lista de compras, possibilitando um maior controle de gastos.</a:t>
            </a:r>
            <a:endParaRPr sz="1200">
              <a:highlight>
                <a:schemeClr val="dk1"/>
              </a:highlight>
            </a:endParaRPr>
          </a:p>
          <a:p>
            <a:pPr indent="0" lvl="0" marL="0" rtl="0" algn="just">
              <a:spcBef>
                <a:spcPts val="1200"/>
              </a:spcBef>
              <a:spcAft>
                <a:spcPts val="0"/>
              </a:spcAft>
              <a:buNone/>
            </a:pPr>
            <a:r>
              <a:rPr lang="pt-BR" sz="1200">
                <a:highlight>
                  <a:schemeClr val="dk1"/>
                </a:highlight>
              </a:rPr>
              <a:t>Justificativa:</a:t>
            </a:r>
            <a:endParaRPr sz="1200">
              <a:highlight>
                <a:schemeClr val="dk1"/>
              </a:highlight>
            </a:endParaRPr>
          </a:p>
          <a:p>
            <a:pPr indent="0" lvl="0" marL="0" rtl="0" algn="just">
              <a:spcBef>
                <a:spcPts val="1200"/>
              </a:spcBef>
              <a:spcAft>
                <a:spcPts val="0"/>
              </a:spcAft>
              <a:buNone/>
            </a:pPr>
            <a:r>
              <a:rPr lang="pt-BR" sz="1200">
                <a:highlight>
                  <a:schemeClr val="dk1"/>
                </a:highlight>
              </a:rPr>
              <a:t>O desenvolvimento deste software visa atender a demanda de pesquisa de preços por consumidores que regularmente realizam compras em supermercados para suprimento das necessidades da família, viabilizando assim melhor controle de gastos.</a:t>
            </a:r>
            <a:endParaRPr sz="1200">
              <a:highlight>
                <a:schemeClr val="dk1"/>
              </a:highlight>
            </a:endParaRPr>
          </a:p>
          <a:p>
            <a:pPr indent="0" lvl="0" marL="0" rtl="0" algn="just">
              <a:spcBef>
                <a:spcPts val="1200"/>
              </a:spcBef>
              <a:spcAft>
                <a:spcPts val="0"/>
              </a:spcAft>
              <a:buNone/>
            </a:pPr>
            <a:r>
              <a:rPr lang="pt-BR" sz="1200">
                <a:highlight>
                  <a:schemeClr val="dk1"/>
                </a:highlight>
              </a:rPr>
              <a:t>Público-alvo:</a:t>
            </a:r>
            <a:endParaRPr sz="1200">
              <a:highlight>
                <a:schemeClr val="dk1"/>
              </a:highlight>
            </a:endParaRPr>
          </a:p>
          <a:p>
            <a:pPr indent="0" lvl="0" marL="0" rtl="0" algn="l">
              <a:spcBef>
                <a:spcPts val="1200"/>
              </a:spcBef>
              <a:spcAft>
                <a:spcPts val="0"/>
              </a:spcAft>
              <a:buNone/>
            </a:pPr>
            <a:r>
              <a:rPr lang="pt-BR" sz="1200">
                <a:highlight>
                  <a:schemeClr val="dk1"/>
                </a:highlight>
              </a:rPr>
              <a:t>Consumidores, prioritariamente entre 25-50 anos de idade, de classe média, que regularmente realizam compras em supermercados para suprimento das necessidades da família.</a:t>
            </a:r>
            <a:endParaRPr sz="1200">
              <a:highlight>
                <a:schemeClr val="dk1"/>
              </a:highlight>
            </a:endParaRPr>
          </a:p>
          <a:p>
            <a:pPr indent="0" lvl="0" marL="0" rtl="0" algn="just">
              <a:spcBef>
                <a:spcPts val="0"/>
              </a:spcBef>
              <a:spcAft>
                <a:spcPts val="1200"/>
              </a:spcAft>
              <a:buNone/>
            </a:pPr>
            <a:r>
              <a:t/>
            </a:r>
            <a:endParaRPr sz="1200">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6"/>
          <p:cNvPicPr preferRelativeResize="0"/>
          <p:nvPr/>
        </p:nvPicPr>
        <p:blipFill>
          <a:blip r:embed="rId3">
            <a:alphaModFix/>
          </a:blip>
          <a:stretch>
            <a:fillRect/>
          </a:stretch>
        </p:blipFill>
        <p:spPr>
          <a:xfrm>
            <a:off x="1289125" y="1318625"/>
            <a:ext cx="7035499" cy="2895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Especificação </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BR"/>
              <a:t>PERSONAS</a:t>
            </a:r>
            <a:endParaRPr/>
          </a:p>
          <a:p>
            <a:pPr indent="0" lvl="0" marL="0" rtl="0" algn="l">
              <a:spcBef>
                <a:spcPts val="1200"/>
              </a:spcBef>
              <a:spcAft>
                <a:spcPts val="0"/>
              </a:spcAft>
              <a:buNone/>
            </a:pPr>
            <a:r>
              <a:rPr i="1" lang="pt-BR" sz="941">
                <a:latin typeface="Arial"/>
                <a:ea typeface="Arial"/>
                <a:cs typeface="Arial"/>
                <a:sym typeface="Arial"/>
              </a:rPr>
              <a:t>Carlos Alberto tem 32 anos, trabalha como funcionário público e tem o sonho de se aposentar cedo. Já é casado e possui 2 filhos. Passa boa parte do tempo do seu dia no computador e toca violão no seu tempo livre. É o único sustento da família e tem como objetivo chave economizar dinheiro e estar preparado para situações financeiras adversas. Está sempre atento à situação econômica e política do país.</a:t>
            </a:r>
            <a:endParaRPr i="1" sz="941">
              <a:latin typeface="Arial"/>
              <a:ea typeface="Arial"/>
              <a:cs typeface="Arial"/>
              <a:sym typeface="Arial"/>
            </a:endParaRPr>
          </a:p>
          <a:p>
            <a:pPr indent="0" lvl="0" marL="0" rtl="0" algn="l">
              <a:spcBef>
                <a:spcPts val="700"/>
              </a:spcBef>
              <a:spcAft>
                <a:spcPts val="0"/>
              </a:spcAft>
              <a:buNone/>
            </a:pPr>
            <a:r>
              <a:rPr i="1" lang="pt-BR" sz="941">
                <a:latin typeface="Arial"/>
                <a:ea typeface="Arial"/>
                <a:cs typeface="Arial"/>
                <a:sym typeface="Arial"/>
              </a:rPr>
              <a:t>Giovana possui 25 anos, mora em uma república e estuda artes cênicas em uma faculdade de particular com bolsa. Faz estágio. Tem o sonho de se mudar para fora do país ou se possível conseguir uma bolsa de estudos no exterior. Tem como hobby sair com os amigos e reunir com a família. Sempre que possível envia parte da sua renda para </a:t>
            </a:r>
            <a:r>
              <a:rPr i="1" lang="pt-BR" sz="941">
                <a:latin typeface="Arial"/>
                <a:ea typeface="Arial"/>
                <a:cs typeface="Arial"/>
                <a:sym typeface="Arial"/>
              </a:rPr>
              <a:t>auxiliar</a:t>
            </a:r>
            <a:r>
              <a:rPr i="1" lang="pt-BR" sz="941">
                <a:latin typeface="Arial"/>
                <a:ea typeface="Arial"/>
                <a:cs typeface="Arial"/>
                <a:sym typeface="Arial"/>
              </a:rPr>
              <a:t> a família.</a:t>
            </a:r>
            <a:endParaRPr i="1" sz="941">
              <a:latin typeface="Arial"/>
              <a:ea typeface="Arial"/>
              <a:cs typeface="Arial"/>
              <a:sym typeface="Arial"/>
            </a:endParaRPr>
          </a:p>
          <a:p>
            <a:pPr indent="0" lvl="0" marL="0" rtl="0" algn="l">
              <a:spcBef>
                <a:spcPts val="700"/>
              </a:spcBef>
              <a:spcAft>
                <a:spcPts val="0"/>
              </a:spcAft>
              <a:buNone/>
            </a:pPr>
            <a:r>
              <a:rPr i="1" lang="pt-BR" sz="941">
                <a:latin typeface="Arial"/>
                <a:ea typeface="Arial"/>
                <a:cs typeface="Arial"/>
                <a:sym typeface="Arial"/>
              </a:rPr>
              <a:t>Felipe tem 27 anos e é recém formado no curso de Ciência da Computação. Acaba de se mudar para São Paulo por conta de uma oportunidade de emprego. Apesar disso, teve um aumento dos seus gastos, pois o custo de vida em São Paulo é mais alto. Possui 2 cachorros e mora na região central da cidade. Gosta de passar o seu tempo livre lendo ou programando projetos pessoais que vão além da sua ferramenta principal de trabalho. Costuma passar bastante tempo assistindo jornais e acompanhando notícias do setor financeiro.</a:t>
            </a:r>
            <a:endParaRPr i="1" sz="941">
              <a:latin typeface="Arial"/>
              <a:ea typeface="Arial"/>
              <a:cs typeface="Arial"/>
              <a:sym typeface="Arial"/>
            </a:endParaRPr>
          </a:p>
          <a:p>
            <a:pPr indent="0" lvl="0" marL="0" rtl="0" algn="l">
              <a:spcBef>
                <a:spcPts val="7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1297500" y="947300"/>
            <a:ext cx="7038900" cy="353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HISTÓRIAS DE USUÁRIO</a:t>
            </a:r>
            <a:endParaRPr/>
          </a:p>
          <a:p>
            <a:pPr indent="0" lvl="0" marL="0" rtl="0" algn="l">
              <a:spcBef>
                <a:spcPts val="1200"/>
              </a:spcBef>
              <a:spcAft>
                <a:spcPts val="0"/>
              </a:spcAft>
              <a:buNone/>
            </a:pPr>
            <a:r>
              <a:rPr i="1" lang="pt-BR"/>
              <a:t>Eu como CLIENTE quero encontrar mais mercados que vendem barato para que eu consiga economizar no meu gasto mensal com mantimentos</a:t>
            </a:r>
            <a:endParaRPr i="1"/>
          </a:p>
          <a:p>
            <a:pPr indent="0" lvl="0" marL="0" rtl="0" algn="l">
              <a:spcBef>
                <a:spcPts val="1200"/>
              </a:spcBef>
              <a:spcAft>
                <a:spcPts val="0"/>
              </a:spcAft>
              <a:buNone/>
            </a:pPr>
            <a:r>
              <a:t/>
            </a:r>
            <a:endParaRPr i="1"/>
          </a:p>
          <a:p>
            <a:pPr indent="0" lvl="0" marL="0" rtl="0" algn="l">
              <a:spcBef>
                <a:spcPts val="1200"/>
              </a:spcBef>
              <a:spcAft>
                <a:spcPts val="1200"/>
              </a:spcAft>
              <a:buNone/>
            </a:pPr>
            <a:r>
              <a:rPr i="1" lang="pt-BR"/>
              <a:t>Eu como VENDEDOR quero alcançar mais clientes e veicular minhas promoções para aumentar a minha clientela e elevar minha rentabilidade</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1" type="body"/>
          </p:nvPr>
        </p:nvSpPr>
        <p:spPr>
          <a:xfrm>
            <a:off x="1297500" y="673475"/>
            <a:ext cx="7038900" cy="380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pt-BR"/>
              <a:t>REQUISITOS</a:t>
            </a:r>
            <a:endParaRPr b="1"/>
          </a:p>
          <a:p>
            <a:pPr indent="-301625" lvl="0" marL="457200" rtl="0" algn="l">
              <a:spcBef>
                <a:spcPts val="1200"/>
              </a:spcBef>
              <a:spcAft>
                <a:spcPts val="0"/>
              </a:spcAft>
              <a:buSzPts val="1150"/>
              <a:buChar char="●"/>
            </a:pPr>
            <a:r>
              <a:rPr lang="pt-BR" sz="1150"/>
              <a:t>Permitir busca por produtos por clientes</a:t>
            </a:r>
            <a:endParaRPr sz="1150"/>
          </a:p>
          <a:p>
            <a:pPr indent="-301625" lvl="0" marL="457200" rtl="0" algn="l">
              <a:spcBef>
                <a:spcPts val="0"/>
              </a:spcBef>
              <a:spcAft>
                <a:spcPts val="0"/>
              </a:spcAft>
              <a:buSzPts val="1150"/>
              <a:buChar char="●"/>
            </a:pPr>
            <a:r>
              <a:rPr lang="pt-BR" sz="1150"/>
              <a:t>Permitir que as lojas cadastrem produtos</a:t>
            </a:r>
            <a:endParaRPr sz="1150"/>
          </a:p>
          <a:p>
            <a:pPr indent="-301625" lvl="0" marL="457200" rtl="0" algn="l">
              <a:spcBef>
                <a:spcPts val="0"/>
              </a:spcBef>
              <a:spcAft>
                <a:spcPts val="0"/>
              </a:spcAft>
              <a:buSzPts val="1150"/>
              <a:buChar char="●"/>
            </a:pPr>
            <a:r>
              <a:rPr lang="pt-BR" sz="1150"/>
              <a:t>Permitir filtragem de produtos por preço</a:t>
            </a:r>
            <a:endParaRPr sz="1150"/>
          </a:p>
          <a:p>
            <a:pPr indent="-301625" lvl="0" marL="457200" rtl="0" algn="l">
              <a:spcBef>
                <a:spcPts val="0"/>
              </a:spcBef>
              <a:spcAft>
                <a:spcPts val="0"/>
              </a:spcAft>
              <a:buSzPts val="1150"/>
              <a:buChar char="●"/>
            </a:pPr>
            <a:r>
              <a:rPr lang="pt-BR" sz="1150"/>
              <a:t>Diferenciação no login de Compradores e Vendedores</a:t>
            </a:r>
            <a:endParaRPr sz="1150"/>
          </a:p>
          <a:p>
            <a:pPr indent="-301625" lvl="0" marL="457200" rtl="0" algn="l">
              <a:spcBef>
                <a:spcPts val="0"/>
              </a:spcBef>
              <a:spcAft>
                <a:spcPts val="0"/>
              </a:spcAft>
              <a:buSzPts val="1150"/>
              <a:buChar char="●"/>
            </a:pPr>
            <a:r>
              <a:rPr lang="pt-BR" sz="1150"/>
              <a:t>Cadastro de lista de compras para comparação de preços</a:t>
            </a:r>
            <a:endParaRPr sz="1150"/>
          </a:p>
          <a:p>
            <a:pPr indent="-301625" lvl="0" marL="457200" rtl="0" algn="l">
              <a:spcBef>
                <a:spcPts val="0"/>
              </a:spcBef>
              <a:spcAft>
                <a:spcPts val="0"/>
              </a:spcAft>
              <a:buSzPts val="1150"/>
              <a:buChar char="●"/>
            </a:pPr>
            <a:r>
              <a:rPr lang="pt-BR" sz="1150"/>
              <a:t>Permitir filtragem de produtos por categoria</a:t>
            </a:r>
            <a:endParaRPr sz="1150"/>
          </a:p>
          <a:p>
            <a:pPr indent="-301625" lvl="0" marL="457200" rtl="0" algn="l">
              <a:spcBef>
                <a:spcPts val="0"/>
              </a:spcBef>
              <a:spcAft>
                <a:spcPts val="0"/>
              </a:spcAft>
              <a:buSzPts val="1150"/>
              <a:buChar char="●"/>
            </a:pPr>
            <a:r>
              <a:rPr lang="pt-BR" sz="1150"/>
              <a:t>Plotar gráficos para exibir valores</a:t>
            </a:r>
            <a:endParaRPr sz="1150"/>
          </a:p>
          <a:p>
            <a:pPr indent="0" lvl="0" marL="0" rtl="0" algn="l">
              <a:spcBef>
                <a:spcPts val="1200"/>
              </a:spcBef>
              <a:spcAft>
                <a:spcPts val="0"/>
              </a:spcAft>
              <a:buNone/>
            </a:pPr>
            <a:r>
              <a:t/>
            </a:r>
            <a:endParaRPr sz="1450"/>
          </a:p>
          <a:p>
            <a:pPr indent="0" lvl="0" marL="0" rtl="0" algn="l">
              <a:spcBef>
                <a:spcPts val="1200"/>
              </a:spcBef>
              <a:spcAft>
                <a:spcPts val="0"/>
              </a:spcAft>
              <a:buNone/>
            </a:pPr>
            <a:r>
              <a:rPr b="1" lang="pt-BR"/>
              <a:t>RESTRIÇÕES</a:t>
            </a:r>
            <a:endParaRPr b="1"/>
          </a:p>
          <a:p>
            <a:pPr indent="-301625" lvl="0" marL="457200" rtl="0" algn="l">
              <a:spcBef>
                <a:spcPts val="1200"/>
              </a:spcBef>
              <a:spcAft>
                <a:spcPts val="0"/>
              </a:spcAft>
              <a:buSzPts val="1150"/>
              <a:buChar char="●"/>
            </a:pPr>
            <a:r>
              <a:rPr lang="pt-BR" sz="1150"/>
              <a:t>O projeto deverá ser entregue até o final do semestre</a:t>
            </a:r>
            <a:endParaRPr sz="1150"/>
          </a:p>
          <a:p>
            <a:pPr indent="-301625" lvl="0" marL="457200" rtl="0" algn="l">
              <a:spcBef>
                <a:spcPts val="0"/>
              </a:spcBef>
              <a:spcAft>
                <a:spcPts val="0"/>
              </a:spcAft>
              <a:buSzPts val="1150"/>
              <a:buChar char="●"/>
            </a:pPr>
            <a:r>
              <a:rPr lang="pt-BR" sz="1150"/>
              <a:t>Não pode ser desenvolvido um módulo de backend</a:t>
            </a:r>
            <a:endParaRPr sz="1150"/>
          </a:p>
          <a:p>
            <a:pPr indent="-301625" lvl="0" marL="457200" rtl="0" algn="l">
              <a:spcBef>
                <a:spcPts val="0"/>
              </a:spcBef>
              <a:spcAft>
                <a:spcPts val="0"/>
              </a:spcAft>
              <a:buSzPts val="1150"/>
              <a:buChar char="●"/>
            </a:pPr>
            <a:r>
              <a:rPr lang="pt-BR" sz="1150"/>
              <a:t>Deve ser uma solução nativa para WEB</a:t>
            </a:r>
            <a:endParaRPr sz="1150"/>
          </a:p>
          <a:p>
            <a:pPr indent="0" lvl="0" marL="0" rtl="0" algn="l">
              <a:spcBef>
                <a:spcPts val="1200"/>
              </a:spcBef>
              <a:spcAft>
                <a:spcPts val="1200"/>
              </a:spcAft>
              <a:buNone/>
            </a:pPr>
            <a:r>
              <a:t/>
            </a:r>
            <a:endParaRPr sz="14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Interface</a:t>
            </a:r>
            <a:endParaRPr/>
          </a:p>
        </p:txBody>
      </p:sp>
      <p:sp>
        <p:nvSpPr>
          <p:cNvPr id="174" name="Google Shape;174;p20"/>
          <p:cNvSpPr txBox="1"/>
          <p:nvPr>
            <p:ph idx="1" type="body"/>
          </p:nvPr>
        </p:nvSpPr>
        <p:spPr>
          <a:xfrm>
            <a:off x="1297500" y="1062900"/>
            <a:ext cx="1169700" cy="39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USER FLOW</a:t>
            </a:r>
            <a:endParaRPr/>
          </a:p>
        </p:txBody>
      </p:sp>
      <p:pic>
        <p:nvPicPr>
          <p:cNvPr id="175" name="Google Shape;175;p20"/>
          <p:cNvPicPr preferRelativeResize="0"/>
          <p:nvPr/>
        </p:nvPicPr>
        <p:blipFill>
          <a:blip r:embed="rId3">
            <a:alphaModFix/>
          </a:blip>
          <a:stretch>
            <a:fillRect/>
          </a:stretch>
        </p:blipFill>
        <p:spPr>
          <a:xfrm>
            <a:off x="2648600" y="1062900"/>
            <a:ext cx="5858150" cy="370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1"/>
          <p:cNvPicPr preferRelativeResize="0"/>
          <p:nvPr/>
        </p:nvPicPr>
        <p:blipFill>
          <a:blip r:embed="rId3">
            <a:alphaModFix/>
          </a:blip>
          <a:stretch>
            <a:fillRect/>
          </a:stretch>
        </p:blipFill>
        <p:spPr>
          <a:xfrm>
            <a:off x="2259975" y="652351"/>
            <a:ext cx="6794350" cy="3838801"/>
          </a:xfrm>
          <a:prstGeom prst="rect">
            <a:avLst/>
          </a:prstGeom>
          <a:noFill/>
          <a:ln>
            <a:noFill/>
          </a:ln>
        </p:spPr>
      </p:pic>
      <p:sp>
        <p:nvSpPr>
          <p:cNvPr id="181" name="Google Shape;181;p21"/>
          <p:cNvSpPr txBox="1"/>
          <p:nvPr>
            <p:ph idx="1" type="body"/>
          </p:nvPr>
        </p:nvSpPr>
        <p:spPr>
          <a:xfrm>
            <a:off x="1090275" y="1114700"/>
            <a:ext cx="1169700" cy="39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WIREFRAME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