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70" r:id="rId13"/>
    <p:sldId id="271" r:id="rId14"/>
    <p:sldId id="25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8585F-F6B4-4792-A305-AF286B0C56CA}" v="35" dt="2021-11-22T12:56:21.077"/>
    <p1510:client id="{45A55C57-D5B4-419A-88E7-05D0D7D5E632}" v="152" dt="2021-11-21T22:32:15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csharp-exercises/searching-and-sorting-algorithm/searching-and-sorting-algorithm-exercise-5.php" TargetMode="External"/><Relationship Id="rId2" Type="http://schemas.openxmlformats.org/officeDocument/2006/relationships/hyperlink" Target="https://www.cos.ufrj.br/~rfarias/cos121/aula_09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  <a:cs typeface="Calibri Light"/>
              </a:rPr>
              <a:t>Heap Sort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dirty="0">
                <a:ea typeface="+mn-lt"/>
                <a:cs typeface="+mn-lt"/>
              </a:rPr>
              <a:t>O algoritmo heap sort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pt-BR" sz="2400" dirty="0" smtClean="0">
                <a:solidFill>
                  <a:schemeClr val="bg1"/>
                </a:solidFill>
              </a:rPr>
              <a:t>Veja </a:t>
            </a:r>
            <a:r>
              <a:rPr lang="pt-BR" sz="2400" dirty="0">
                <a:solidFill>
                  <a:schemeClr val="bg1"/>
                </a:solidFill>
              </a:rPr>
              <a:t>o exemplo: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/>
          </a:bodyPr>
          <a:lstStyle/>
          <a:p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14578" r="29475" b="11822"/>
          <a:stretch/>
        </p:blipFill>
        <p:spPr>
          <a:xfrm>
            <a:off x="1796794" y="1597432"/>
            <a:ext cx="8598408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E10E19-14DF-4B69-8A4A-4FB99696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cs typeface="Calibri Light"/>
              </a:rPr>
              <a:t>Construção de um </a:t>
            </a:r>
            <a:r>
              <a:rPr lang="pt-BR" sz="4000">
                <a:solidFill>
                  <a:srgbClr val="FFFFFF"/>
                </a:solidFill>
                <a:cs typeface="Calibri Light"/>
              </a:rPr>
              <a:t>heap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E7ADC95-5AB2-4371-AC2D-7F89ECE3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288" y="649480"/>
            <a:ext cx="6458712" cy="6071360"/>
          </a:xfrm>
        </p:spPr>
        <p:txBody>
          <a:bodyPr anchor="ctr">
            <a:normAutofit lnSpcReduction="10000"/>
          </a:bodyPr>
          <a:lstStyle/>
          <a:p>
            <a:r>
              <a:rPr lang="pt-BR" sz="1400" dirty="0" err="1">
                <a:latin typeface="Consolas"/>
              </a:rPr>
              <a:t>using</a:t>
            </a:r>
            <a:r>
              <a:rPr lang="pt-BR" sz="1400" dirty="0">
                <a:latin typeface="Consolas"/>
              </a:rPr>
              <a:t> System</a:t>
            </a:r>
            <a:r>
              <a:rPr lang="pt-BR" sz="1400" dirty="0" smtClean="0">
                <a:latin typeface="Consolas"/>
              </a:rPr>
              <a:t>;</a:t>
            </a: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class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MyProgram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smtClean="0">
                <a:latin typeface="Consolas"/>
              </a:rPr>
              <a:t>{</a:t>
            </a:r>
          </a:p>
          <a:p>
            <a:r>
              <a:rPr lang="pt-BR" sz="1400" dirty="0" smtClean="0">
                <a:latin typeface="Consolas"/>
              </a:rPr>
              <a:t>// </a:t>
            </a:r>
            <a:r>
              <a:rPr lang="pt-BR" sz="1400" dirty="0">
                <a:latin typeface="Consolas"/>
              </a:rPr>
              <a:t>função para classificação de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que chama a função </a:t>
            </a:r>
            <a:r>
              <a:rPr lang="pt-BR" sz="1400" dirty="0" err="1" smtClean="0">
                <a:latin typeface="Consolas"/>
              </a:rPr>
              <a:t>heapify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// </a:t>
            </a:r>
            <a:r>
              <a:rPr lang="pt-BR" sz="1400" dirty="0">
                <a:latin typeface="Consolas"/>
              </a:rPr>
              <a:t>para construir o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máximo e, em seguida, trocar o último elemento com o primeiro elemento// exclui o último elemento do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e reconstrói o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static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void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heapsort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[]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)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{    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 n = </a:t>
            </a:r>
            <a:r>
              <a:rPr lang="pt-BR" sz="1400" dirty="0" err="1">
                <a:latin typeface="Consolas"/>
              </a:rPr>
              <a:t>Array.Length</a:t>
            </a:r>
            <a:r>
              <a:rPr lang="pt-BR" sz="1400" dirty="0">
                <a:latin typeface="Consolas"/>
              </a:rPr>
              <a:t>;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>
                <a:latin typeface="Consolas"/>
              </a:rPr>
              <a:t> </a:t>
            </a:r>
            <a:r>
              <a:rPr lang="pt-BR" sz="1400" dirty="0" smtClean="0">
                <a:latin typeface="Consolas"/>
              </a:rPr>
              <a:t>    </a:t>
            </a:r>
            <a:r>
              <a:rPr lang="pt-BR" sz="1400" dirty="0" err="1" smtClean="0">
                <a:latin typeface="Consolas"/>
              </a:rPr>
              <a:t>int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temp</a:t>
            </a:r>
            <a:r>
              <a:rPr lang="pt-BR" sz="1400" dirty="0">
                <a:latin typeface="Consolas"/>
              </a:rPr>
              <a:t>;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for(</a:t>
            </a:r>
            <a:r>
              <a:rPr lang="pt-BR" sz="1400" dirty="0" err="1" smtClean="0">
                <a:latin typeface="Consolas"/>
              </a:rPr>
              <a:t>int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i = n/2; i &gt;= 0; i--) {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heapify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, n-1, i);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}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for(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 i = n - 1; i &gt;= 0; i--) {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// troca o último elemento do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máximo com o primeiro elemento 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temp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=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[i];     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[i] =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[0];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[0] = </a:t>
            </a:r>
            <a:r>
              <a:rPr lang="pt-BR" sz="1400" dirty="0" err="1">
                <a:latin typeface="Consolas"/>
              </a:rPr>
              <a:t>temp</a:t>
            </a:r>
            <a:r>
              <a:rPr lang="pt-BR" sz="1400" dirty="0">
                <a:latin typeface="Consolas"/>
              </a:rPr>
              <a:t>; 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// </a:t>
            </a:r>
            <a:r>
              <a:rPr lang="pt-BR" sz="1400" dirty="0">
                <a:latin typeface="Consolas"/>
              </a:rPr>
              <a:t>excluir o último elemento do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e reconstruir o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 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heapify</a:t>
            </a:r>
            <a:r>
              <a:rPr lang="pt-BR" sz="1400" dirty="0" smtClean="0">
                <a:latin typeface="Consolas"/>
              </a:rPr>
              <a:t>(</a:t>
            </a:r>
            <a:r>
              <a:rPr lang="pt-BR" sz="1400" dirty="0" err="1" smtClean="0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, i-1, 0);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}  </a:t>
            </a:r>
          </a:p>
          <a:p>
            <a:r>
              <a:rPr lang="pt-BR" sz="1400" dirty="0" smtClean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8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E10E19-14DF-4B69-8A4A-4FB99696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cs typeface="Calibri Light"/>
              </a:rPr>
              <a:t>Construção de um </a:t>
            </a:r>
            <a:r>
              <a:rPr lang="pt-BR" sz="4000">
                <a:solidFill>
                  <a:srgbClr val="FFFFFF"/>
                </a:solidFill>
                <a:cs typeface="Calibri Light"/>
              </a:rPr>
              <a:t>heap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E7ADC95-5AB2-4371-AC2D-7F89ECE3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288" y="649480"/>
            <a:ext cx="6458712" cy="6071360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1400" dirty="0">
                <a:latin typeface="Consolas"/>
              </a:rPr>
              <a:t>// a função </a:t>
            </a:r>
            <a:r>
              <a:rPr lang="pt-BR" sz="1400" dirty="0" err="1">
                <a:latin typeface="Consolas"/>
              </a:rPr>
              <a:t>heapify</a:t>
            </a:r>
            <a:r>
              <a:rPr lang="pt-BR" sz="1400" dirty="0">
                <a:latin typeface="Consolas"/>
              </a:rPr>
              <a:t> é usada para construir o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máximo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//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máximo tem elemento máximo na raiz, o que significa que o primeiro elemento da matriz será o máximo no </a:t>
            </a:r>
            <a:r>
              <a:rPr lang="pt-BR" sz="1400" dirty="0" err="1">
                <a:latin typeface="Consolas"/>
              </a:rPr>
              <a:t>heap</a:t>
            </a:r>
            <a:r>
              <a:rPr lang="pt-BR" sz="1400" dirty="0">
                <a:latin typeface="Consolas"/>
              </a:rPr>
              <a:t> máximo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static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void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heapify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[]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, 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 n, 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 i) {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max</a:t>
            </a:r>
            <a:r>
              <a:rPr lang="pt-BR" sz="1400" dirty="0">
                <a:latin typeface="Consolas"/>
              </a:rPr>
              <a:t> = i;    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left</a:t>
            </a:r>
            <a:r>
              <a:rPr lang="pt-BR" sz="1400" dirty="0">
                <a:latin typeface="Consolas"/>
              </a:rPr>
              <a:t> = 2*i + 1;    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right</a:t>
            </a:r>
            <a:r>
              <a:rPr lang="pt-BR" sz="1400" dirty="0">
                <a:latin typeface="Consolas"/>
              </a:rPr>
              <a:t> = 2*i + 2;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//</a:t>
            </a:r>
            <a:r>
              <a:rPr lang="pt-BR" sz="1400" dirty="0">
                <a:latin typeface="Consolas"/>
              </a:rPr>
              <a:t>se o elemento esquerdo for maior que a raiz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if</a:t>
            </a:r>
            <a:r>
              <a:rPr lang="pt-BR" sz="1400" dirty="0" smtClean="0">
                <a:latin typeface="Consolas"/>
              </a:rPr>
              <a:t>(</a:t>
            </a:r>
            <a:r>
              <a:rPr lang="pt-BR" sz="1400" dirty="0" err="1" smtClean="0">
                <a:latin typeface="Consolas"/>
              </a:rPr>
              <a:t>left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&lt;= n &amp;&amp;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</a:t>
            </a:r>
            <a:r>
              <a:rPr lang="pt-BR" sz="1400" dirty="0" err="1">
                <a:latin typeface="Consolas"/>
              </a:rPr>
              <a:t>left</a:t>
            </a:r>
            <a:r>
              <a:rPr lang="pt-BR" sz="1400" dirty="0">
                <a:latin typeface="Consolas"/>
              </a:rPr>
              <a:t>] &gt;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</a:t>
            </a:r>
            <a:r>
              <a:rPr lang="pt-BR" sz="1400" dirty="0" err="1">
                <a:latin typeface="Consolas"/>
              </a:rPr>
              <a:t>max</a:t>
            </a:r>
            <a:r>
              <a:rPr lang="pt-BR" sz="1400" dirty="0">
                <a:latin typeface="Consolas"/>
              </a:rPr>
              <a:t>]) {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 </a:t>
            </a:r>
            <a:r>
              <a:rPr lang="pt-BR" sz="1400" dirty="0" err="1">
                <a:latin typeface="Consolas"/>
              </a:rPr>
              <a:t>max</a:t>
            </a:r>
            <a:r>
              <a:rPr lang="pt-BR" sz="1400" dirty="0">
                <a:latin typeface="Consolas"/>
              </a:rPr>
              <a:t> = </a:t>
            </a:r>
            <a:r>
              <a:rPr lang="pt-BR" sz="1400" dirty="0" err="1">
                <a:latin typeface="Consolas"/>
              </a:rPr>
              <a:t>left</a:t>
            </a:r>
            <a:r>
              <a:rPr lang="pt-BR" sz="1400" dirty="0">
                <a:latin typeface="Consolas"/>
              </a:rPr>
              <a:t>;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}    </a:t>
            </a:r>
          </a:p>
          <a:p>
            <a:r>
              <a:rPr lang="pt-BR" sz="1400" dirty="0" smtClean="0">
                <a:latin typeface="Consolas"/>
              </a:rPr>
              <a:t>// </a:t>
            </a:r>
            <a:r>
              <a:rPr lang="pt-BR" sz="1400" dirty="0">
                <a:latin typeface="Consolas"/>
              </a:rPr>
              <a:t>se o elemento direito for maior que a raiz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if</a:t>
            </a:r>
            <a:r>
              <a:rPr lang="pt-BR" sz="1400" dirty="0" smtClean="0">
                <a:latin typeface="Consolas"/>
              </a:rPr>
              <a:t>(</a:t>
            </a:r>
            <a:r>
              <a:rPr lang="pt-BR" sz="1400" dirty="0" err="1" smtClean="0">
                <a:latin typeface="Consolas"/>
              </a:rPr>
              <a:t>right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&lt;= n &amp;&amp;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</a:t>
            </a:r>
            <a:r>
              <a:rPr lang="pt-BR" sz="1400" dirty="0" err="1">
                <a:latin typeface="Consolas"/>
              </a:rPr>
              <a:t>right</a:t>
            </a:r>
            <a:r>
              <a:rPr lang="pt-BR" sz="1400" dirty="0">
                <a:latin typeface="Consolas"/>
              </a:rPr>
              <a:t>] &gt;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</a:t>
            </a:r>
            <a:r>
              <a:rPr lang="pt-BR" sz="1400" dirty="0" err="1">
                <a:latin typeface="Consolas"/>
              </a:rPr>
              <a:t>max</a:t>
            </a:r>
            <a:r>
              <a:rPr lang="pt-BR" sz="1400" dirty="0">
                <a:latin typeface="Consolas"/>
              </a:rPr>
              <a:t>]) </a:t>
            </a:r>
            <a:r>
              <a:rPr lang="pt-BR" sz="1400" dirty="0" smtClean="0">
                <a:latin typeface="Consolas"/>
              </a:rPr>
              <a:t>{     </a:t>
            </a: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max</a:t>
            </a:r>
            <a:r>
              <a:rPr lang="pt-BR" sz="1400" dirty="0">
                <a:latin typeface="Consolas"/>
              </a:rPr>
              <a:t> = </a:t>
            </a:r>
            <a:r>
              <a:rPr lang="pt-BR" sz="1400" dirty="0" err="1">
                <a:latin typeface="Consolas"/>
              </a:rPr>
              <a:t>right</a:t>
            </a:r>
            <a:r>
              <a:rPr lang="pt-BR" sz="1400" dirty="0">
                <a:latin typeface="Consolas"/>
              </a:rPr>
              <a:t>;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}    </a:t>
            </a:r>
          </a:p>
          <a:p>
            <a:r>
              <a:rPr lang="pt-BR" sz="1400" dirty="0" smtClean="0">
                <a:latin typeface="Consolas"/>
              </a:rPr>
              <a:t>// </a:t>
            </a:r>
            <a:r>
              <a:rPr lang="pt-BR" sz="1400" dirty="0">
                <a:latin typeface="Consolas"/>
              </a:rPr>
              <a:t>se o </a:t>
            </a:r>
            <a:r>
              <a:rPr lang="pt-BR" sz="1400" dirty="0" err="1">
                <a:latin typeface="Consolas"/>
              </a:rPr>
              <a:t>maximo</a:t>
            </a:r>
            <a:r>
              <a:rPr lang="pt-BR" sz="1400" dirty="0">
                <a:latin typeface="Consolas"/>
              </a:rPr>
              <a:t> for diferente de i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if</a:t>
            </a:r>
            <a:r>
              <a:rPr lang="pt-BR" sz="1400" dirty="0" smtClean="0">
                <a:latin typeface="Consolas"/>
              </a:rPr>
              <a:t>(</a:t>
            </a:r>
            <a:r>
              <a:rPr lang="pt-BR" sz="1400" dirty="0" err="1" smtClean="0">
                <a:latin typeface="Consolas"/>
              </a:rPr>
              <a:t>max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!= i) { 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int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temp</a:t>
            </a:r>
            <a:r>
              <a:rPr lang="pt-BR" sz="1400" dirty="0">
                <a:latin typeface="Consolas"/>
              </a:rPr>
              <a:t> =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[i];     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[i] =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</a:t>
            </a:r>
            <a:r>
              <a:rPr lang="pt-BR" sz="1400" dirty="0" err="1">
                <a:latin typeface="Consolas"/>
              </a:rPr>
              <a:t>max</a:t>
            </a:r>
            <a:r>
              <a:rPr lang="pt-BR" sz="1400" dirty="0">
                <a:latin typeface="Consolas"/>
              </a:rPr>
              <a:t>];     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</a:t>
            </a:r>
            <a:r>
              <a:rPr lang="pt-BR" sz="1400" dirty="0" err="1">
                <a:latin typeface="Consolas"/>
              </a:rPr>
              <a:t>max</a:t>
            </a:r>
            <a:r>
              <a:rPr lang="pt-BR" sz="1400" dirty="0">
                <a:latin typeface="Consolas"/>
              </a:rPr>
              <a:t>] = </a:t>
            </a:r>
            <a:r>
              <a:rPr lang="pt-BR" sz="1400" dirty="0" err="1">
                <a:latin typeface="Consolas"/>
              </a:rPr>
              <a:t>temp</a:t>
            </a:r>
            <a:r>
              <a:rPr lang="pt-BR" sz="1400" dirty="0">
                <a:latin typeface="Consolas"/>
              </a:rPr>
              <a:t>; 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// </a:t>
            </a:r>
            <a:r>
              <a:rPr lang="pt-BR" sz="1400" dirty="0">
                <a:latin typeface="Consolas"/>
              </a:rPr>
              <a:t>Montar recursivamente a </a:t>
            </a:r>
            <a:r>
              <a:rPr lang="pt-BR" sz="1400" dirty="0" err="1">
                <a:latin typeface="Consolas"/>
              </a:rPr>
              <a:t>subárvore</a:t>
            </a:r>
            <a:r>
              <a:rPr lang="pt-BR" sz="1400" dirty="0">
                <a:latin typeface="Consolas"/>
              </a:rPr>
              <a:t> afetada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heapify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, n, </a:t>
            </a:r>
            <a:r>
              <a:rPr lang="pt-BR" sz="1400" dirty="0" err="1">
                <a:latin typeface="Consolas"/>
              </a:rPr>
              <a:t>max</a:t>
            </a:r>
            <a:r>
              <a:rPr lang="pt-BR" sz="1400" dirty="0">
                <a:latin typeface="Consolas"/>
              </a:rPr>
              <a:t>);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}  </a:t>
            </a:r>
          </a:p>
          <a:p>
            <a:r>
              <a:rPr lang="pt-BR" sz="1400" dirty="0" smtClean="0">
                <a:latin typeface="Consolas"/>
              </a:rPr>
              <a:t>}       </a:t>
            </a:r>
          </a:p>
        </p:txBody>
      </p:sp>
    </p:spTree>
    <p:extLst>
      <p:ext uri="{BB962C8B-B14F-4D97-AF65-F5344CB8AC3E}">
        <p14:creationId xmlns:p14="http://schemas.microsoft.com/office/powerpoint/2010/main" val="1805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E10E19-14DF-4B69-8A4A-4FB99696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  <a:cs typeface="Calibri Light"/>
              </a:rPr>
              <a:t>Construção de um </a:t>
            </a:r>
            <a:r>
              <a:rPr lang="pt-BR" sz="4000">
                <a:solidFill>
                  <a:srgbClr val="FFFFFF"/>
                </a:solidFill>
                <a:cs typeface="Calibri Light"/>
              </a:rPr>
              <a:t>heap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E7ADC95-5AB2-4371-AC2D-7F89ECE3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288" y="649480"/>
            <a:ext cx="6458712" cy="6071360"/>
          </a:xfrm>
        </p:spPr>
        <p:txBody>
          <a:bodyPr anchor="ctr">
            <a:normAutofit/>
          </a:bodyPr>
          <a:lstStyle/>
          <a:p>
            <a:r>
              <a:rPr lang="pt-BR" sz="1400" dirty="0">
                <a:latin typeface="Consolas"/>
              </a:rPr>
              <a:t>// função para mostrar o vetor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static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void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PrintArray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[]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) {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int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n = </a:t>
            </a:r>
            <a:r>
              <a:rPr lang="pt-BR" sz="1400" dirty="0" err="1">
                <a:latin typeface="Consolas"/>
              </a:rPr>
              <a:t>Array.Length</a:t>
            </a:r>
            <a:r>
              <a:rPr lang="pt-BR" sz="1400" dirty="0">
                <a:latin typeface="Consolas"/>
              </a:rPr>
              <a:t>;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for 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 i=0; i&lt;n; i++)    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Console.Write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[i] + " "); 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Console.Write</a:t>
            </a:r>
            <a:r>
              <a:rPr lang="pt-BR" sz="1400" dirty="0">
                <a:latin typeface="Consolas"/>
              </a:rPr>
              <a:t>("\n");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 </a:t>
            </a:r>
            <a:r>
              <a:rPr lang="pt-BR" sz="1400" dirty="0">
                <a:latin typeface="Consolas"/>
              </a:rPr>
              <a:t>}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// </a:t>
            </a:r>
            <a:r>
              <a:rPr lang="pt-BR" sz="1400" dirty="0">
                <a:latin typeface="Consolas"/>
              </a:rPr>
              <a:t>testar o </a:t>
            </a:r>
            <a:r>
              <a:rPr lang="pt-BR" sz="1400" dirty="0" err="1">
                <a:latin typeface="Consolas"/>
              </a:rPr>
              <a:t>codigo</a:t>
            </a:r>
            <a:r>
              <a:rPr lang="pt-BR" sz="1400" dirty="0">
                <a:latin typeface="Consolas"/>
              </a:rPr>
              <a:t>(inserindo os valores no vetor)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static</a:t>
            </a:r>
            <a:r>
              <a:rPr lang="pt-BR" sz="1400" dirty="0" smtClean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void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Main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string</a:t>
            </a:r>
            <a:r>
              <a:rPr lang="pt-BR" sz="1400" dirty="0">
                <a:latin typeface="Consolas"/>
              </a:rPr>
              <a:t>[] </a:t>
            </a:r>
            <a:r>
              <a:rPr lang="pt-BR" sz="1400" dirty="0" err="1">
                <a:latin typeface="Consolas"/>
              </a:rPr>
              <a:t>args</a:t>
            </a:r>
            <a:r>
              <a:rPr lang="pt-BR" sz="1400" dirty="0">
                <a:latin typeface="Consolas"/>
              </a:rPr>
              <a:t>) {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int</a:t>
            </a:r>
            <a:r>
              <a:rPr lang="pt-BR" sz="1400" dirty="0">
                <a:latin typeface="Consolas"/>
              </a:rPr>
              <a:t>[] </a:t>
            </a:r>
            <a:r>
              <a:rPr lang="pt-BR" sz="1400" dirty="0" err="1">
                <a:latin typeface="Consolas"/>
              </a:rPr>
              <a:t>MyArray</a:t>
            </a:r>
            <a:r>
              <a:rPr lang="pt-BR" sz="1400" dirty="0">
                <a:latin typeface="Consolas"/>
              </a:rPr>
              <a:t> = {10, 1, 23, 50, 7, -4};   </a:t>
            </a:r>
            <a:r>
              <a:rPr lang="pt-BR" sz="1400" dirty="0" err="1">
                <a:latin typeface="Consolas"/>
              </a:rPr>
              <a:t>Console.Write</a:t>
            </a:r>
            <a:r>
              <a:rPr lang="pt-BR" sz="1400" dirty="0">
                <a:latin typeface="Consolas"/>
              </a:rPr>
              <a:t>("Original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\n");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PrintArray</a:t>
            </a:r>
            <a:r>
              <a:rPr lang="pt-BR" sz="1400" dirty="0" smtClean="0">
                <a:latin typeface="Consolas"/>
              </a:rPr>
              <a:t>(</a:t>
            </a:r>
            <a:r>
              <a:rPr lang="pt-BR" sz="1400" dirty="0" err="1" smtClean="0">
                <a:latin typeface="Consolas"/>
              </a:rPr>
              <a:t>MyArray</a:t>
            </a:r>
            <a:r>
              <a:rPr lang="pt-BR" sz="1400" dirty="0">
                <a:latin typeface="Consolas"/>
              </a:rPr>
              <a:t>);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heapsort</a:t>
            </a:r>
            <a:r>
              <a:rPr lang="pt-BR" sz="1400" dirty="0" smtClean="0">
                <a:latin typeface="Consolas"/>
              </a:rPr>
              <a:t>(</a:t>
            </a:r>
            <a:r>
              <a:rPr lang="pt-BR" sz="1400" dirty="0" err="1" smtClean="0">
                <a:latin typeface="Consolas"/>
              </a:rPr>
              <a:t>MyArray</a:t>
            </a:r>
            <a:r>
              <a:rPr lang="pt-BR" sz="1400" dirty="0">
                <a:latin typeface="Consolas"/>
              </a:rPr>
              <a:t>);   </a:t>
            </a:r>
            <a:endParaRPr lang="pt-BR" sz="1400" dirty="0" smtClean="0">
              <a:latin typeface="Consolas"/>
            </a:endParaRPr>
          </a:p>
          <a:p>
            <a:r>
              <a:rPr lang="pt-BR" sz="1400" dirty="0" err="1" smtClean="0">
                <a:latin typeface="Consolas"/>
              </a:rPr>
              <a:t>Console.Write</a:t>
            </a:r>
            <a:r>
              <a:rPr lang="pt-BR" sz="1400" dirty="0">
                <a:latin typeface="Consolas"/>
              </a:rPr>
              <a:t>("\</a:t>
            </a:r>
            <a:r>
              <a:rPr lang="pt-BR" sz="1400" dirty="0" err="1">
                <a:latin typeface="Consolas"/>
              </a:rPr>
              <a:t>nSorted</a:t>
            </a:r>
            <a:r>
              <a:rPr lang="pt-BR" sz="1400" dirty="0">
                <a:latin typeface="Consolas"/>
              </a:rPr>
              <a:t> </a:t>
            </a:r>
            <a:r>
              <a:rPr lang="pt-BR" sz="1400" dirty="0" err="1">
                <a:latin typeface="Consolas"/>
              </a:rPr>
              <a:t>Array</a:t>
            </a:r>
            <a:r>
              <a:rPr lang="pt-BR" sz="1400" dirty="0">
                <a:latin typeface="Consolas"/>
              </a:rPr>
              <a:t>\n");   </a:t>
            </a:r>
            <a:r>
              <a:rPr lang="pt-BR" sz="1400" dirty="0" err="1">
                <a:latin typeface="Consolas"/>
              </a:rPr>
              <a:t>PrintArray</a:t>
            </a:r>
            <a:r>
              <a:rPr lang="pt-BR" sz="1400" dirty="0">
                <a:latin typeface="Consolas"/>
              </a:rPr>
              <a:t>(</a:t>
            </a:r>
            <a:r>
              <a:rPr lang="pt-BR" sz="1400" dirty="0" err="1">
                <a:latin typeface="Consolas"/>
              </a:rPr>
              <a:t>MyArray</a:t>
            </a:r>
            <a:r>
              <a:rPr lang="pt-BR" sz="1400">
                <a:latin typeface="Consolas"/>
              </a:rPr>
              <a:t>);    </a:t>
            </a:r>
            <a:r>
              <a:rPr lang="pt-BR" sz="1400" smtClean="0">
                <a:latin typeface="Consolas"/>
              </a:rPr>
              <a:t>}</a:t>
            </a:r>
          </a:p>
          <a:p>
            <a:r>
              <a:rPr lang="pt-BR" sz="1400" smtClean="0">
                <a:latin typeface="Consolas"/>
              </a:rPr>
              <a:t>}</a:t>
            </a:r>
            <a:endParaRPr lang="pt-B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8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5D7688-E47C-4A56-8C2A-2FF2BB71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Fontes: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AAFEC5-0DEB-4C8D-90D5-6E846D7C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  <a:hlinkClick r:id="rId2"/>
              </a:rPr>
              <a:t>https://www.cos.ufrj.br/~rfarias/cos121/aula_09.html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cs typeface="Calibri"/>
                <a:hlinkClick r:id="rId3"/>
              </a:rPr>
              <a:t>https://</a:t>
            </a:r>
            <a:r>
              <a:rPr lang="pt-BR" dirty="0" smtClean="0">
                <a:cs typeface="Calibri"/>
                <a:hlinkClick r:id="rId3"/>
              </a:rPr>
              <a:t>www.w3resource.com/csharp-exercises/searching-and-sorting-algorithm/searching-and-sorting-algorithm-exercise-5.php</a:t>
            </a:r>
            <a:endParaRPr lang="pt-BR" dirty="0" smtClean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O algoritmo </a:t>
            </a:r>
            <a:r>
              <a:rPr lang="pt-BR" sz="4000" dirty="0" err="1">
                <a:solidFill>
                  <a:schemeClr val="bg1"/>
                </a:solidFill>
                <a:ea typeface="+mj-lt"/>
                <a:cs typeface="+mj-lt"/>
              </a:rPr>
              <a:t>heap</a:t>
            </a:r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pt-BR" sz="4000" dirty="0" err="1">
                <a:solidFill>
                  <a:schemeClr val="bg1"/>
                </a:solidFill>
                <a:ea typeface="+mj-lt"/>
                <a:cs typeface="+mj-lt"/>
              </a:rPr>
              <a:t>sort</a:t>
            </a:r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 lnSpcReduction="10000"/>
          </a:bodyPr>
          <a:lstStyle/>
          <a:p>
            <a:r>
              <a:rPr lang="pt-BR" sz="2000" dirty="0" err="1" smtClean="0">
                <a:cs typeface="Calibri"/>
              </a:rPr>
              <a:t>HeapSort</a:t>
            </a:r>
            <a:endParaRPr lang="pt-BR" sz="2000" dirty="0" smtClean="0">
              <a:cs typeface="Calibri"/>
            </a:endParaRPr>
          </a:p>
          <a:p>
            <a:r>
              <a:rPr lang="pt-BR" sz="2000" dirty="0" smtClean="0">
                <a:cs typeface="Calibri"/>
              </a:rPr>
              <a:t>Algoritmo </a:t>
            </a:r>
            <a:r>
              <a:rPr lang="pt-BR" sz="2000" dirty="0">
                <a:cs typeface="Calibri"/>
              </a:rPr>
              <a:t>bastante sofisticado</a:t>
            </a:r>
            <a:r>
              <a:rPr lang="pt-BR" sz="2000" dirty="0" smtClean="0">
                <a:cs typeface="Calibri"/>
              </a:rPr>
              <a:t>; Foi </a:t>
            </a:r>
            <a:r>
              <a:rPr lang="pt-BR" sz="2000" dirty="0">
                <a:cs typeface="Calibri"/>
              </a:rPr>
              <a:t>Desenvolvido em 1964 por </a:t>
            </a:r>
            <a:r>
              <a:rPr lang="pt-BR" sz="2000" dirty="0" err="1">
                <a:cs typeface="Calibri"/>
              </a:rPr>
              <a:t>por</a:t>
            </a:r>
            <a:r>
              <a:rPr lang="pt-BR" sz="2000" dirty="0">
                <a:cs typeface="Calibri"/>
              </a:rPr>
              <a:t> Robert W. Floyd e J.W.J </a:t>
            </a:r>
            <a:r>
              <a:rPr lang="pt-BR" sz="2000" dirty="0" err="1">
                <a:cs typeface="Calibri"/>
              </a:rPr>
              <a:t>Williams;É</a:t>
            </a:r>
            <a:r>
              <a:rPr lang="pt-BR" sz="2000" dirty="0">
                <a:cs typeface="Calibri"/>
              </a:rPr>
              <a:t> um método de seleção em arvore binaria do tipo 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, em forma ordenada em relação aos valores de suas chaves em forma de um </a:t>
            </a:r>
            <a:r>
              <a:rPr lang="pt-BR" sz="2000" dirty="0" err="1">
                <a:cs typeface="Calibri"/>
              </a:rPr>
              <a:t>vetor;Esse</a:t>
            </a:r>
            <a:r>
              <a:rPr lang="pt-BR" sz="2000" dirty="0">
                <a:cs typeface="Calibri"/>
              </a:rPr>
              <a:t> processo é dado em 2 fases</a:t>
            </a:r>
            <a:r>
              <a:rPr lang="pt-BR" sz="2000" dirty="0" smtClean="0">
                <a:cs typeface="Calibri"/>
              </a:rPr>
              <a:t>;</a:t>
            </a:r>
          </a:p>
          <a:p>
            <a:r>
              <a:rPr lang="pt-BR" sz="2000" dirty="0" smtClean="0">
                <a:cs typeface="Calibri"/>
              </a:rPr>
              <a:t>Fase </a:t>
            </a:r>
            <a:r>
              <a:rPr lang="pt-BR" sz="2000" dirty="0">
                <a:cs typeface="Calibri"/>
              </a:rPr>
              <a:t>1: construção do 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 (build-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 smtClean="0">
                <a:cs typeface="Calibri"/>
              </a:rPr>
              <a:t>);</a:t>
            </a:r>
          </a:p>
          <a:p>
            <a:r>
              <a:rPr lang="pt-BR" sz="2000" dirty="0" smtClean="0">
                <a:cs typeface="Calibri"/>
              </a:rPr>
              <a:t>Fase </a:t>
            </a:r>
            <a:r>
              <a:rPr lang="pt-BR" sz="2000" dirty="0">
                <a:cs typeface="Calibri"/>
              </a:rPr>
              <a:t>2: seleção dos elementos na ordem desejada (</a:t>
            </a:r>
            <a:r>
              <a:rPr lang="pt-BR" sz="2000" dirty="0" err="1">
                <a:cs typeface="Calibri"/>
              </a:rPr>
              <a:t>HeapSort</a:t>
            </a:r>
            <a:r>
              <a:rPr lang="pt-BR" sz="2000" dirty="0">
                <a:cs typeface="Calibri"/>
              </a:rPr>
              <a:t>);Esse algoritmo utiliza uma estrutura de dados chamada 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 binário para ordenar os elementos a medida que os insere na estrutura. Assim, ao final das inserções, os elementos podem ser sucessivamente removidos da raiz da 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, na ordem desejada</a:t>
            </a:r>
            <a:r>
              <a:rPr lang="pt-BR" sz="2000" dirty="0" smtClean="0">
                <a:cs typeface="Calibri"/>
              </a:rPr>
              <a:t>;</a:t>
            </a:r>
          </a:p>
          <a:p>
            <a:r>
              <a:rPr lang="pt-BR" sz="2000" dirty="0" smtClean="0">
                <a:cs typeface="Calibri"/>
              </a:rPr>
              <a:t>Para </a:t>
            </a:r>
            <a:r>
              <a:rPr lang="pt-BR" sz="2000" dirty="0">
                <a:cs typeface="Calibri"/>
              </a:rPr>
              <a:t>uma ordenação crescente, deve ser construído um 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 máximo (o maior elemento fica na raiz). Para uma ordenação decrescente, deve ser construído um 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 mínimo (o menor elemento fica na raiz</a:t>
            </a:r>
            <a:r>
              <a:rPr lang="pt-BR" sz="2000" dirty="0" smtClean="0">
                <a:cs typeface="Calibri"/>
              </a:rPr>
              <a:t>).</a:t>
            </a:r>
          </a:p>
          <a:p>
            <a:r>
              <a:rPr lang="pt-BR" sz="2000" dirty="0"/>
              <a:t>Embora um pouco mais lento na prática na maioria das máquinas do que um </a:t>
            </a:r>
            <a:r>
              <a:rPr lang="pt-BR" sz="2000" dirty="0" err="1"/>
              <a:t>quicksort</a:t>
            </a:r>
            <a:r>
              <a:rPr lang="pt-BR" sz="2000" dirty="0"/>
              <a:t> bem implementado, ele tem a vantagem de um tempo de execução O (n log n) de pior caso mais favorável. </a:t>
            </a:r>
            <a:r>
              <a:rPr lang="pt-BR" sz="2000" dirty="0" err="1"/>
              <a:t>Heapsort</a:t>
            </a:r>
            <a:r>
              <a:rPr lang="pt-BR" sz="2000" dirty="0"/>
              <a:t> é um algoritmo local, mas não é um tipo estável.</a:t>
            </a:r>
            <a:endParaRPr lang="pt-B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1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O algoritmo </a:t>
            </a:r>
            <a:r>
              <a:rPr lang="pt-BR" sz="4000" dirty="0" err="1">
                <a:solidFill>
                  <a:schemeClr val="bg1"/>
                </a:solidFill>
                <a:ea typeface="+mj-lt"/>
                <a:cs typeface="+mj-lt"/>
              </a:rPr>
              <a:t>heap</a:t>
            </a:r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pt-BR" sz="4000" dirty="0" err="1">
                <a:solidFill>
                  <a:schemeClr val="bg1"/>
                </a:solidFill>
                <a:ea typeface="+mj-lt"/>
                <a:cs typeface="+mj-lt"/>
              </a:rPr>
              <a:t>sort</a:t>
            </a:r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O </a:t>
            </a:r>
            <a:r>
              <a:rPr lang="pt-BR" sz="2000" b="1" dirty="0" err="1">
                <a:ea typeface="+mn-lt"/>
                <a:cs typeface="+mn-lt"/>
              </a:rPr>
              <a:t>heapsort</a:t>
            </a:r>
            <a:r>
              <a:rPr lang="pt-BR" sz="2000" dirty="0">
                <a:ea typeface="+mn-lt"/>
                <a:cs typeface="+mn-lt"/>
              </a:rPr>
              <a:t> utiliza uma estrutura de dados chamada </a:t>
            </a:r>
            <a:r>
              <a:rPr lang="pt-BR" sz="2000" b="1" dirty="0" err="1">
                <a:ea typeface="+mn-lt"/>
                <a:cs typeface="+mn-lt"/>
              </a:rPr>
              <a:t>heap</a:t>
            </a:r>
            <a:r>
              <a:rPr lang="pt-BR" sz="2000" dirty="0">
                <a:ea typeface="+mn-lt"/>
                <a:cs typeface="+mn-lt"/>
              </a:rPr>
              <a:t> binário para ordenar os elementos a medida que os insere na estrutura. Assim, ao final das inserções, os elementos podem ser sucessivamente removidos da raiz da </a:t>
            </a:r>
            <a:r>
              <a:rPr lang="pt-BR" sz="2000" b="1" dirty="0" err="1">
                <a:ea typeface="+mn-lt"/>
                <a:cs typeface="+mn-lt"/>
              </a:rPr>
              <a:t>heap</a:t>
            </a:r>
            <a:r>
              <a:rPr lang="pt-BR" sz="2000" dirty="0">
                <a:ea typeface="+mn-lt"/>
                <a:cs typeface="+mn-lt"/>
              </a:rPr>
              <a:t>, na ordem desejada. Um </a:t>
            </a:r>
            <a:r>
              <a:rPr lang="pt-BR" sz="2000" b="1" dirty="0" err="1">
                <a:ea typeface="+mn-lt"/>
                <a:cs typeface="+mn-lt"/>
              </a:rPr>
              <a:t>heap</a:t>
            </a:r>
            <a:r>
              <a:rPr lang="pt-BR" sz="2000" dirty="0">
                <a:ea typeface="+mn-lt"/>
                <a:cs typeface="+mn-lt"/>
              </a:rPr>
              <a:t> binário é uma árvore binária mantida na forma de um vetor.</a:t>
            </a:r>
          </a:p>
          <a:p>
            <a:r>
              <a:rPr lang="pt-BR" sz="2000" dirty="0">
                <a:cs typeface="Calibri"/>
              </a:rPr>
              <a:t>O 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 é gerado e mantido no próprio vetor a ser ordenado.</a:t>
            </a: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Para uma ordenação crescente, deve ser construído um 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 máximo (o maior elemento fica na raiz). Para uma ordenação decrescente, deve ser construído um </a:t>
            </a:r>
            <a:r>
              <a:rPr lang="pt-BR" sz="2000" dirty="0" err="1">
                <a:cs typeface="Calibri"/>
              </a:rPr>
              <a:t>heap</a:t>
            </a:r>
            <a:r>
              <a:rPr lang="pt-BR" sz="2000" dirty="0">
                <a:cs typeface="Calibri"/>
              </a:rPr>
              <a:t> mínimo (o menor elemento fica na raiz).</a:t>
            </a:r>
            <a:endParaRPr lang="pt-BR" sz="2000" dirty="0">
              <a:ea typeface="+mn-lt"/>
              <a:cs typeface="+mn-lt"/>
            </a:endParaRPr>
          </a:p>
          <a:p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xmlns="" id="{04993354-59BF-415C-81D2-4913C73F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4575195"/>
            <a:ext cx="4410075" cy="16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6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pt-BR" sz="2400" dirty="0" smtClean="0">
                <a:solidFill>
                  <a:schemeClr val="bg1"/>
                </a:solidFill>
              </a:rPr>
              <a:t>Veja </a:t>
            </a:r>
            <a:r>
              <a:rPr lang="pt-BR" sz="2400" dirty="0">
                <a:solidFill>
                  <a:schemeClr val="bg1"/>
                </a:solidFill>
              </a:rPr>
              <a:t>o exemplo: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Observe a figura: As </a:t>
            </a:r>
            <a:r>
              <a:rPr lang="pt-BR" sz="2400" dirty="0" err="1">
                <a:solidFill>
                  <a:schemeClr val="bg1"/>
                </a:solidFill>
              </a:rPr>
              <a:t>subárvores</a:t>
            </a:r>
            <a:r>
              <a:rPr lang="pt-BR" sz="2400" dirty="0">
                <a:solidFill>
                  <a:schemeClr val="bg1"/>
                </a:solidFill>
              </a:rPr>
              <a:t> são analisadas e o maior elemento da </a:t>
            </a:r>
            <a:r>
              <a:rPr lang="pt-BR" sz="2400" dirty="0" err="1">
                <a:solidFill>
                  <a:schemeClr val="bg1"/>
                </a:solidFill>
              </a:rPr>
              <a:t>subárvore</a:t>
            </a:r>
            <a:r>
              <a:rPr lang="pt-BR" sz="2400" dirty="0">
                <a:solidFill>
                  <a:schemeClr val="bg1"/>
                </a:solidFill>
              </a:rPr>
              <a:t> é colocado na raiz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/>
          </a:bodyPr>
          <a:lstStyle/>
          <a:p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-116" t="28447" r="5375" b="7911"/>
          <a:stretch/>
        </p:blipFill>
        <p:spPr>
          <a:xfrm>
            <a:off x="138224" y="2073348"/>
            <a:ext cx="11621386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pt-BR" sz="2400" dirty="0" smtClean="0">
                <a:solidFill>
                  <a:schemeClr val="bg1"/>
                </a:solidFill>
              </a:rPr>
              <a:t>Veja </a:t>
            </a:r>
            <a:r>
              <a:rPr lang="pt-BR" sz="2400" dirty="0">
                <a:solidFill>
                  <a:schemeClr val="bg1"/>
                </a:solidFill>
              </a:rPr>
              <a:t>o exemplo: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/>
          </a:bodyPr>
          <a:lstStyle/>
          <a:p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76" t="13644" r="1949" b="9688"/>
          <a:stretch/>
        </p:blipFill>
        <p:spPr>
          <a:xfrm>
            <a:off x="633219" y="1740006"/>
            <a:ext cx="10925558" cy="48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pt-BR" sz="2400" dirty="0" smtClean="0">
                <a:solidFill>
                  <a:schemeClr val="bg1"/>
                </a:solidFill>
              </a:rPr>
              <a:t>Veja </a:t>
            </a:r>
            <a:r>
              <a:rPr lang="pt-BR" sz="2400" dirty="0">
                <a:solidFill>
                  <a:schemeClr val="bg1"/>
                </a:solidFill>
              </a:rPr>
              <a:t>o exemplo: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/>
          </a:bodyPr>
          <a:lstStyle/>
          <a:p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5" t="21432" r="35324" b="15689"/>
          <a:stretch/>
        </p:blipFill>
        <p:spPr>
          <a:xfrm>
            <a:off x="1564694" y="1837944"/>
            <a:ext cx="9509760" cy="52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pt-BR" sz="2400" dirty="0" smtClean="0">
                <a:solidFill>
                  <a:schemeClr val="bg1"/>
                </a:solidFill>
              </a:rPr>
              <a:t>Veja </a:t>
            </a:r>
            <a:r>
              <a:rPr lang="pt-BR" sz="2400" dirty="0">
                <a:solidFill>
                  <a:schemeClr val="bg1"/>
                </a:solidFill>
              </a:rPr>
              <a:t>o exemplo: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/>
          </a:bodyPr>
          <a:lstStyle/>
          <a:p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125" t="15911" r="23399" b="8089"/>
          <a:stretch/>
        </p:blipFill>
        <p:spPr>
          <a:xfrm>
            <a:off x="1261872" y="1645920"/>
            <a:ext cx="9354312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pt-BR" sz="2400" dirty="0" smtClean="0">
                <a:solidFill>
                  <a:schemeClr val="bg1"/>
                </a:solidFill>
              </a:rPr>
              <a:t>Veja </a:t>
            </a:r>
            <a:r>
              <a:rPr lang="pt-BR" sz="2400" dirty="0">
                <a:solidFill>
                  <a:schemeClr val="bg1"/>
                </a:solidFill>
              </a:rPr>
              <a:t>o exemplo: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/>
          </a:bodyPr>
          <a:lstStyle/>
          <a:p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-350" t="14711" r="17249" b="13822"/>
          <a:stretch/>
        </p:blipFill>
        <p:spPr>
          <a:xfrm>
            <a:off x="1030222" y="1956816"/>
            <a:ext cx="10131552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41601-6834-4F1A-92D7-9C7077C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pt-BR" sz="2400" dirty="0" smtClean="0">
                <a:solidFill>
                  <a:schemeClr val="bg1"/>
                </a:solidFill>
              </a:rPr>
              <a:t>Veja </a:t>
            </a:r>
            <a:r>
              <a:rPr lang="pt-BR" sz="2400" dirty="0">
                <a:solidFill>
                  <a:schemeClr val="bg1"/>
                </a:solidFill>
              </a:rPr>
              <a:t>o exemplo: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821ECD7-CEDF-477C-8D44-3DF4828C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1746697"/>
            <a:ext cx="10743206" cy="4816833"/>
          </a:xfrm>
        </p:spPr>
        <p:txBody>
          <a:bodyPr anchor="ctr">
            <a:normAutofit/>
          </a:bodyPr>
          <a:lstStyle/>
          <a:p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50" t="16179" r="29100" b="13554"/>
          <a:stretch/>
        </p:blipFill>
        <p:spPr>
          <a:xfrm>
            <a:off x="1435608" y="1885279"/>
            <a:ext cx="8650224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634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do Office</vt:lpstr>
      <vt:lpstr>Heap Sort</vt:lpstr>
      <vt:lpstr>O algoritmo heap sort </vt:lpstr>
      <vt:lpstr>O algoritmo heap sort </vt:lpstr>
      <vt:lpstr> Veja o exemplo: Observe a figura: As subárvores são analisadas e o maior elemento da subárvore é colocado na raiz</vt:lpstr>
      <vt:lpstr> Veja o exemplo: </vt:lpstr>
      <vt:lpstr> Veja o exemplo: </vt:lpstr>
      <vt:lpstr> Veja o exemplo: </vt:lpstr>
      <vt:lpstr> Veja o exemplo: </vt:lpstr>
      <vt:lpstr> Veja o exemplo: </vt:lpstr>
      <vt:lpstr> Veja o exemplo: </vt:lpstr>
      <vt:lpstr>Construção de um heap</vt:lpstr>
      <vt:lpstr>Construção de um heap</vt:lpstr>
      <vt:lpstr>Construção de um heap</vt:lpstr>
      <vt:lpstr>Fontes: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Usuário do Windows</cp:lastModifiedBy>
  <cp:revision>81</cp:revision>
  <dcterms:created xsi:type="dcterms:W3CDTF">2021-11-21T22:15:10Z</dcterms:created>
  <dcterms:modified xsi:type="dcterms:W3CDTF">2021-11-22T21:46:12Z</dcterms:modified>
</cp:coreProperties>
</file>