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ACBCC"/>
          </a:solidFill>
        </a:fill>
      </a:tcStyle>
    </a:wholeTbl>
    <a:band2H>
      <a:tcTxStyle/>
      <a:tcStyle>
        <a:tcBdr/>
        <a:fill>
          <a:solidFill>
            <a:srgbClr val="F5E7E7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BEECF"/>
          </a:solidFill>
        </a:fill>
      </a:tcStyle>
    </a:wholeTbl>
    <a:band2H>
      <a:tcTxStyle/>
      <a:tcStyle>
        <a:tcBdr/>
        <a:fill>
          <a:solidFill>
            <a:srgbClr val="EEF6E8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ACBCC"/>
          </a:solidFill>
        </a:fill>
      </a:tcStyle>
    </a:wholeTbl>
    <a:band2H>
      <a:tcTxStyle/>
      <a:tcStyle>
        <a:tcBdr/>
        <a:fill>
          <a:solidFill>
            <a:srgbClr val="F5E7E7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2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21318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37;p22"/>
          <p:cNvSpPr/>
          <p:nvPr/>
        </p:nvSpPr>
        <p:spPr>
          <a:xfrm>
            <a:off x="-36725" y="-5751"/>
            <a:ext cx="6644100" cy="52218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719999" y="744423"/>
            <a:ext cx="3827102" cy="98310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9000" b="0">
                <a:latin typeface="Yanone Kaffeesatz SemiBold"/>
                <a:ea typeface="Yanone Kaffeesatz SemiBold"/>
                <a:cs typeface="Yanone Kaffeesatz SemiBold"/>
                <a:sym typeface="Yanone Kaffeesatz SemiBold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719999" y="1842312"/>
            <a:ext cx="3827102" cy="384001"/>
          </a:xfrm>
          <a:prstGeom prst="rect">
            <a:avLst/>
          </a:prstGeom>
        </p:spPr>
        <p:txBody>
          <a:bodyPr>
            <a:normAutofit/>
          </a:bodyPr>
          <a:lstStyle>
            <a:lvl1pPr marL="330200" indent="-203200">
              <a:buClrTx/>
              <a:buSzTx/>
              <a:buFontTx/>
              <a:buNone/>
              <a:defRPr sz="2500">
                <a:solidFill>
                  <a:schemeClr val="accent3"/>
                </a:solidFill>
                <a:latin typeface="Yanone Kaffeesatz SemiBold"/>
                <a:ea typeface="Yanone Kaffeesatz SemiBold"/>
                <a:cs typeface="Yanone Kaffeesatz SemiBold"/>
                <a:sym typeface="Yanone Kaffeesatz SemiBold"/>
              </a:defRPr>
            </a:lvl1pPr>
            <a:lvl2pPr marL="330200" indent="254000">
              <a:buClrTx/>
              <a:buSzTx/>
              <a:buFontTx/>
              <a:buNone/>
              <a:defRPr sz="2500">
                <a:solidFill>
                  <a:schemeClr val="accent3"/>
                </a:solidFill>
                <a:latin typeface="Yanone Kaffeesatz SemiBold"/>
                <a:ea typeface="Yanone Kaffeesatz SemiBold"/>
                <a:cs typeface="Yanone Kaffeesatz SemiBold"/>
                <a:sym typeface="Yanone Kaffeesatz SemiBold"/>
              </a:defRPr>
            </a:lvl2pPr>
            <a:lvl3pPr marL="330200" indent="711200">
              <a:buClrTx/>
              <a:buSzTx/>
              <a:buFontTx/>
              <a:buNone/>
              <a:defRPr sz="2500">
                <a:solidFill>
                  <a:schemeClr val="accent3"/>
                </a:solidFill>
                <a:latin typeface="Yanone Kaffeesatz SemiBold"/>
                <a:ea typeface="Yanone Kaffeesatz SemiBold"/>
                <a:cs typeface="Yanone Kaffeesatz SemiBold"/>
                <a:sym typeface="Yanone Kaffeesatz SemiBold"/>
              </a:defRPr>
            </a:lvl3pPr>
            <a:lvl4pPr marL="330200" indent="1168400">
              <a:buClrTx/>
              <a:buSzTx/>
              <a:buFontTx/>
              <a:buNone/>
              <a:defRPr sz="2500">
                <a:solidFill>
                  <a:schemeClr val="accent3"/>
                </a:solidFill>
                <a:latin typeface="Yanone Kaffeesatz SemiBold"/>
                <a:ea typeface="Yanone Kaffeesatz SemiBold"/>
                <a:cs typeface="Yanone Kaffeesatz SemiBold"/>
                <a:sym typeface="Yanone Kaffeesatz SemiBold"/>
              </a:defRPr>
            </a:lvl4pPr>
            <a:lvl5pPr marL="330200" indent="1625600">
              <a:buClrTx/>
              <a:buSzTx/>
              <a:buFontTx/>
              <a:buNone/>
              <a:defRPr sz="2500">
                <a:solidFill>
                  <a:schemeClr val="accent3"/>
                </a:solidFill>
                <a:latin typeface="Yanone Kaffeesatz SemiBold"/>
                <a:ea typeface="Yanone Kaffeesatz SemiBold"/>
                <a:cs typeface="Yanone Kaffeesatz SemiBold"/>
                <a:sym typeface="Yanone Kaffeesatz SemiBold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Google Shape;141;p22"/>
          <p:cNvSpPr txBox="1"/>
          <p:nvPr/>
        </p:nvSpPr>
        <p:spPr>
          <a:xfrm>
            <a:off x="728124" y="3814650"/>
            <a:ext cx="40377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spcBef>
                <a:spcPts val="300"/>
              </a:spcBef>
              <a:defRPr sz="1000" b="1">
                <a:solidFill>
                  <a:schemeClr val="accent3"/>
                </a:solidFill>
                <a:latin typeface="Metrophobic"/>
                <a:ea typeface="Metrophobic"/>
                <a:cs typeface="Metrophobic"/>
                <a:sym typeface="Metrophobic"/>
              </a:defRPr>
            </a:pPr>
            <a:r>
              <a:t>CREDITS:</a:t>
            </a:r>
            <a:r>
              <a:rPr b="0"/>
              <a:t> This presentation template was created by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Slidesgo</a:t>
            </a:r>
            <a:r>
              <a:rPr b="0"/>
              <a:t>, including icons by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/>
              </a:rPr>
              <a:t>Flaticon</a:t>
            </a:r>
            <a:r>
              <a:rPr b="0"/>
              <a:t>, and infographics &amp; images by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/>
              </a:rPr>
              <a:t>Freepik</a:t>
            </a:r>
            <a:r>
              <a:rPr b="0"/>
              <a:t> </a:t>
            </a:r>
          </a:p>
        </p:txBody>
      </p:sp>
      <p:sp>
        <p:nvSpPr>
          <p:cNvPr id="2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/>
          <p:cNvSpPr/>
          <p:nvPr/>
        </p:nvSpPr>
        <p:spPr>
          <a:xfrm>
            <a:off x="-19975" y="-79500"/>
            <a:ext cx="9224100" cy="12033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exto do Título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4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8229600" cy="375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3"/>
          </a:solidFill>
          <a:uFillTx/>
          <a:latin typeface="Yanone Kaffeesatz"/>
          <a:ea typeface="Yanone Kaffeesatz"/>
          <a:cs typeface="Yanone Kaffeesatz"/>
          <a:sym typeface="Yanone Kaffeesatz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3"/>
          </a:solidFill>
          <a:uFillTx/>
          <a:latin typeface="Yanone Kaffeesatz"/>
          <a:ea typeface="Yanone Kaffeesatz"/>
          <a:cs typeface="Yanone Kaffeesatz"/>
          <a:sym typeface="Yanone Kaffeesatz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3"/>
          </a:solidFill>
          <a:uFillTx/>
          <a:latin typeface="Yanone Kaffeesatz"/>
          <a:ea typeface="Yanone Kaffeesatz"/>
          <a:cs typeface="Yanone Kaffeesatz"/>
          <a:sym typeface="Yanone Kaffeesatz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3"/>
          </a:solidFill>
          <a:uFillTx/>
          <a:latin typeface="Yanone Kaffeesatz"/>
          <a:ea typeface="Yanone Kaffeesatz"/>
          <a:cs typeface="Yanone Kaffeesatz"/>
          <a:sym typeface="Yanone Kaffeesatz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3"/>
          </a:solidFill>
          <a:uFillTx/>
          <a:latin typeface="Yanone Kaffeesatz"/>
          <a:ea typeface="Yanone Kaffeesatz"/>
          <a:cs typeface="Yanone Kaffeesatz"/>
          <a:sym typeface="Yanone Kaffeesatz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3"/>
          </a:solidFill>
          <a:uFillTx/>
          <a:latin typeface="Yanone Kaffeesatz"/>
          <a:ea typeface="Yanone Kaffeesatz"/>
          <a:cs typeface="Yanone Kaffeesatz"/>
          <a:sym typeface="Yanone Kaffeesatz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3"/>
          </a:solidFill>
          <a:uFillTx/>
          <a:latin typeface="Yanone Kaffeesatz"/>
          <a:ea typeface="Yanone Kaffeesatz"/>
          <a:cs typeface="Yanone Kaffeesatz"/>
          <a:sym typeface="Yanone Kaffeesatz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3"/>
          </a:solidFill>
          <a:uFillTx/>
          <a:latin typeface="Yanone Kaffeesatz"/>
          <a:ea typeface="Yanone Kaffeesatz"/>
          <a:cs typeface="Yanone Kaffeesatz"/>
          <a:sym typeface="Yanone Kaffeesatz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chemeClr val="accent3"/>
          </a:solidFill>
          <a:uFillTx/>
          <a:latin typeface="Yanone Kaffeesatz"/>
          <a:ea typeface="Yanone Kaffeesatz"/>
          <a:cs typeface="Yanone Kaffeesatz"/>
          <a:sym typeface="Yanone Kaffeesatz"/>
        </a:defRPr>
      </a:lvl9pPr>
    </p:titleStyle>
    <p:bodyStyle>
      <a:lvl1pPr marL="4572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ts val="1600"/>
        <a:buFont typeface="Helvetica"/>
        <a:buChar char="●"/>
        <a:tabLst/>
        <a:defRPr sz="1600" b="0" i="0" u="none" strike="noStrike" cap="none" spc="0" baseline="0">
          <a:solidFill>
            <a:schemeClr val="accent2"/>
          </a:solidFill>
          <a:uFillTx/>
          <a:latin typeface="Metrophobic"/>
          <a:ea typeface="Metrophobic"/>
          <a:cs typeface="Metrophobic"/>
          <a:sym typeface="Metrophobic"/>
        </a:defRPr>
      </a:lvl1pPr>
      <a:lvl2pPr marL="9144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ts val="1600"/>
        <a:buFont typeface="Helvetica"/>
        <a:buChar char="○"/>
        <a:tabLst/>
        <a:defRPr sz="1600" b="0" i="0" u="none" strike="noStrike" cap="none" spc="0" baseline="0">
          <a:solidFill>
            <a:schemeClr val="accent2"/>
          </a:solidFill>
          <a:uFillTx/>
          <a:latin typeface="Metrophobic"/>
          <a:ea typeface="Metrophobic"/>
          <a:cs typeface="Metrophobic"/>
          <a:sym typeface="Metrophobic"/>
        </a:defRPr>
      </a:lvl2pPr>
      <a:lvl3pPr marL="13716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ts val="1600"/>
        <a:buFont typeface="Helvetica"/>
        <a:buChar char="■"/>
        <a:tabLst/>
        <a:defRPr sz="1600" b="0" i="0" u="none" strike="noStrike" cap="none" spc="0" baseline="0">
          <a:solidFill>
            <a:schemeClr val="accent2"/>
          </a:solidFill>
          <a:uFillTx/>
          <a:latin typeface="Metrophobic"/>
          <a:ea typeface="Metrophobic"/>
          <a:cs typeface="Metrophobic"/>
          <a:sym typeface="Metrophobic"/>
        </a:defRPr>
      </a:lvl3pPr>
      <a:lvl4pPr marL="18288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ts val="1600"/>
        <a:buFont typeface="Helvetica"/>
        <a:buChar char="●"/>
        <a:tabLst/>
        <a:defRPr sz="1600" b="0" i="0" u="none" strike="noStrike" cap="none" spc="0" baseline="0">
          <a:solidFill>
            <a:schemeClr val="accent2"/>
          </a:solidFill>
          <a:uFillTx/>
          <a:latin typeface="Metrophobic"/>
          <a:ea typeface="Metrophobic"/>
          <a:cs typeface="Metrophobic"/>
          <a:sym typeface="Metrophobic"/>
        </a:defRPr>
      </a:lvl4pPr>
      <a:lvl5pPr marL="22860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ts val="1600"/>
        <a:buFont typeface="Helvetica"/>
        <a:buChar char="○"/>
        <a:tabLst/>
        <a:defRPr sz="1600" b="0" i="0" u="none" strike="noStrike" cap="none" spc="0" baseline="0">
          <a:solidFill>
            <a:schemeClr val="accent2"/>
          </a:solidFill>
          <a:uFillTx/>
          <a:latin typeface="Metrophobic"/>
          <a:ea typeface="Metrophobic"/>
          <a:cs typeface="Metrophobic"/>
          <a:sym typeface="Metrophobic"/>
        </a:defRPr>
      </a:lvl5pPr>
      <a:lvl6pPr marL="27432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ts val="1600"/>
        <a:buFont typeface="Helvetica"/>
        <a:buChar char="■"/>
        <a:tabLst/>
        <a:defRPr sz="1600" b="0" i="0" u="none" strike="noStrike" cap="none" spc="0" baseline="0">
          <a:solidFill>
            <a:schemeClr val="accent2"/>
          </a:solidFill>
          <a:uFillTx/>
          <a:latin typeface="Metrophobic"/>
          <a:ea typeface="Metrophobic"/>
          <a:cs typeface="Metrophobic"/>
          <a:sym typeface="Metrophobic"/>
        </a:defRPr>
      </a:lvl6pPr>
      <a:lvl7pPr marL="32004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ts val="1600"/>
        <a:buFont typeface="Helvetica"/>
        <a:buChar char="●"/>
        <a:tabLst/>
        <a:defRPr sz="1600" b="0" i="0" u="none" strike="noStrike" cap="none" spc="0" baseline="0">
          <a:solidFill>
            <a:schemeClr val="accent2"/>
          </a:solidFill>
          <a:uFillTx/>
          <a:latin typeface="Metrophobic"/>
          <a:ea typeface="Metrophobic"/>
          <a:cs typeface="Metrophobic"/>
          <a:sym typeface="Metrophobic"/>
        </a:defRPr>
      </a:lvl7pPr>
      <a:lvl8pPr marL="36576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ts val="1600"/>
        <a:buFont typeface="Helvetica"/>
        <a:buChar char="○"/>
        <a:tabLst/>
        <a:defRPr sz="1600" b="0" i="0" u="none" strike="noStrike" cap="none" spc="0" baseline="0">
          <a:solidFill>
            <a:schemeClr val="accent2"/>
          </a:solidFill>
          <a:uFillTx/>
          <a:latin typeface="Metrophobic"/>
          <a:ea typeface="Metrophobic"/>
          <a:cs typeface="Metrophobic"/>
          <a:sym typeface="Metrophobic"/>
        </a:defRPr>
      </a:lvl8pPr>
      <a:lvl9pPr marL="41148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ts val="1600"/>
        <a:buFont typeface="Helvetica"/>
        <a:buChar char="■"/>
        <a:tabLst/>
        <a:defRPr sz="1600" b="0" i="0" u="none" strike="noStrike" cap="none" spc="0" baseline="0">
          <a:solidFill>
            <a:schemeClr val="accent2"/>
          </a:solidFill>
          <a:uFillTx/>
          <a:latin typeface="Metrophobic"/>
          <a:ea typeface="Metrophobic"/>
          <a:cs typeface="Metrophobic"/>
          <a:sym typeface="Metrophob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Introdução</a:t>
            </a:r>
          </a:p>
        </p:txBody>
      </p:sp>
      <p:sp>
        <p:nvSpPr>
          <p:cNvPr id="41" name="Google Shape;1075;p52"/>
          <p:cNvSpPr txBox="1"/>
          <p:nvPr/>
        </p:nvSpPr>
        <p:spPr>
          <a:xfrm>
            <a:off x="683567" y="1735822"/>
            <a:ext cx="4248474" cy="2682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A Educação Financeira está  presente na vida de todos os cidadãos e grande parte deles não tem conhecimento necessário para fazer um planejamento financeiro, tomar decisões como comprar a prazo ou guardar dinheiro para comprar à vista.</a:t>
            </a:r>
          </a:p>
        </p:txBody>
      </p:sp>
      <p:pic>
        <p:nvPicPr>
          <p:cNvPr id="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2160" y="2068815"/>
            <a:ext cx="2016225" cy="2016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Tela Home-Page</a:t>
            </a:r>
          </a:p>
        </p:txBody>
      </p:sp>
      <p:sp>
        <p:nvSpPr>
          <p:cNvPr id="77" name="Google Shape;1075;p52"/>
          <p:cNvSpPr txBox="1"/>
          <p:nvPr/>
        </p:nvSpPr>
        <p:spPr>
          <a:xfrm>
            <a:off x="107503" y="2293295"/>
            <a:ext cx="4248474" cy="122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pPr>
            <a:r>
              <a:t>A tela inicial da aplicação web é composta pelas estruturas de cabeçalho, conteúdo e rodapé</a:t>
            </a:r>
            <a:r>
              <a:rPr b="0">
                <a:solidFill>
                  <a:schemeClr val="accent3"/>
                </a:solidFill>
                <a:latin typeface="Yanone Kaffeesatz SemiBold"/>
                <a:ea typeface="Yanone Kaffeesatz SemiBold"/>
                <a:cs typeface="Yanone Kaffeesatz SemiBold"/>
                <a:sym typeface="Yanone Kaffeesatz SemiBold"/>
              </a:rPr>
              <a:t>.</a:t>
            </a:r>
          </a:p>
        </p:txBody>
      </p:sp>
      <p:pic>
        <p:nvPicPr>
          <p:cNvPr id="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1660" y="1635646"/>
            <a:ext cx="4124326" cy="293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316498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Tela Trilhas de aprendizado</a:t>
            </a:r>
          </a:p>
        </p:txBody>
      </p:sp>
      <p:sp>
        <p:nvSpPr>
          <p:cNvPr id="81" name="Google Shape;1075;p52"/>
          <p:cNvSpPr txBox="1"/>
          <p:nvPr/>
        </p:nvSpPr>
        <p:spPr>
          <a:xfrm>
            <a:off x="107503" y="2051997"/>
            <a:ext cx="4248474" cy="170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A tela trilhas de aprendizado apresenta todos os tópicos/assuntos em finanças pessoais disponíveis para se aprender na plataforma</a:t>
            </a:r>
          </a:p>
        </p:txBody>
      </p:sp>
      <p:pic>
        <p:nvPicPr>
          <p:cNvPr id="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1438573"/>
            <a:ext cx="4114800" cy="293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ítulo 2"/>
          <p:cNvSpPr txBox="1">
            <a:spLocks noGrp="1"/>
          </p:cNvSpPr>
          <p:nvPr>
            <p:ph type="title"/>
          </p:nvPr>
        </p:nvSpPr>
        <p:spPr>
          <a:xfrm>
            <a:off x="683567" y="267493"/>
            <a:ext cx="7704002" cy="572702"/>
          </a:xfrm>
          <a:prstGeom prst="rect">
            <a:avLst/>
          </a:prstGeom>
        </p:spPr>
        <p:txBody>
          <a:bodyPr/>
          <a:lstStyle>
            <a:lvl1pPr defTabSz="676655">
              <a:defRPr sz="2516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Tela Trilha de aprendizado (escolhida)</a:t>
            </a:r>
          </a:p>
        </p:txBody>
      </p:sp>
      <p:sp>
        <p:nvSpPr>
          <p:cNvPr id="85" name="Google Shape;1075;p52"/>
          <p:cNvSpPr txBox="1"/>
          <p:nvPr/>
        </p:nvSpPr>
        <p:spPr>
          <a:xfrm>
            <a:off x="107503" y="2173917"/>
            <a:ext cx="4248474" cy="146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A tela trilha de aprendizado(escolhida) representa a página dentro do tópico de estudo escolhido</a:t>
            </a:r>
          </a:p>
        </p:txBody>
      </p:sp>
      <p:pic>
        <p:nvPicPr>
          <p:cNvPr id="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9811" y="1438573"/>
            <a:ext cx="4114801" cy="293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Objetivo</a:t>
            </a:r>
          </a:p>
        </p:txBody>
      </p:sp>
      <p:sp>
        <p:nvSpPr>
          <p:cNvPr id="45" name="Google Shape;1075;p52"/>
          <p:cNvSpPr txBox="1"/>
          <p:nvPr/>
        </p:nvSpPr>
        <p:spPr>
          <a:xfrm>
            <a:off x="683567" y="2208472"/>
            <a:ext cx="4248474" cy="1950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O objetivo desse trabalho é ressaltar a importância do estudo da Educação Financeira para alunos de 13 à 15 anos, propondo o uso de uma ferramenta web educacional livre</a:t>
            </a:r>
          </a:p>
        </p:txBody>
      </p:sp>
      <p:pic>
        <p:nvPicPr>
          <p:cNvPr id="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0192" y="2126636"/>
            <a:ext cx="2114365" cy="2114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Publico Alvo</a:t>
            </a:r>
          </a:p>
        </p:txBody>
      </p:sp>
      <p:sp>
        <p:nvSpPr>
          <p:cNvPr id="49" name="Google Shape;1075;p52"/>
          <p:cNvSpPr txBox="1"/>
          <p:nvPr/>
        </p:nvSpPr>
        <p:spPr>
          <a:xfrm>
            <a:off x="683567" y="1598872"/>
            <a:ext cx="4248474" cy="316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A população jovem de 13 a 15 anos, foco do nosso estudo, sofre com o grande apelo consumista exercido pela sociedade atual, seja por meio da mídia ou pelos grupos ao qual pertence ou almeja pertencer. Isso a leva muitas vezes a pensar apenas no consumo presente e não no planejamento futuro</a:t>
            </a:r>
          </a:p>
        </p:txBody>
      </p:sp>
      <p:pic>
        <p:nvPicPr>
          <p:cNvPr id="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6176" y="1950221"/>
            <a:ext cx="2467195" cy="2467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Persona</a:t>
            </a:r>
          </a:p>
        </p:txBody>
      </p:sp>
      <p:sp>
        <p:nvSpPr>
          <p:cNvPr id="53" name="Google Shape;1075;p52"/>
          <p:cNvSpPr txBox="1"/>
          <p:nvPr/>
        </p:nvSpPr>
        <p:spPr>
          <a:xfrm>
            <a:off x="683567" y="1476952"/>
            <a:ext cx="4248474" cy="341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Pedro Henrique tem 14 anos, é estudante de escola pública. Ainda não sabe o que gostaria de fazer na graduação, mas gosta de jogos. Mora com sua mãe e tia e aprende diariamente com elas sobre reutilização de alimentos. Quando consegue algum dinheiro compra lanches, coisas de jogos e presente para sua mãe</a:t>
            </a:r>
          </a:p>
        </p:txBody>
      </p:sp>
      <p:pic>
        <p:nvPicPr>
          <p:cNvPr id="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5500" y="1360196"/>
            <a:ext cx="3168353" cy="3110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Histórias de usuários</a:t>
            </a:r>
          </a:p>
        </p:txBody>
      </p:sp>
      <p:sp>
        <p:nvSpPr>
          <p:cNvPr id="57" name="Google Shape;1075;p52"/>
          <p:cNvSpPr txBox="1"/>
          <p:nvPr/>
        </p:nvSpPr>
        <p:spPr>
          <a:xfrm>
            <a:off x="683567" y="2086551"/>
            <a:ext cx="4248474" cy="219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Após a criação das personas, foi possível entender um pouco mais sobre suas realidades, seus desafios e desejos sobre educação financeira. Destaca-se algumas histórias de usuários</a:t>
            </a:r>
          </a:p>
        </p:txBody>
      </p:sp>
      <p:pic>
        <p:nvPicPr>
          <p:cNvPr id="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9771" y="1500658"/>
            <a:ext cx="3483945" cy="3366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Requisitos funcionais</a:t>
            </a:r>
          </a:p>
        </p:txBody>
      </p:sp>
      <p:sp>
        <p:nvSpPr>
          <p:cNvPr id="61" name="Google Shape;1075;p52"/>
          <p:cNvSpPr txBox="1"/>
          <p:nvPr/>
        </p:nvSpPr>
        <p:spPr>
          <a:xfrm>
            <a:off x="650060" y="1598871"/>
            <a:ext cx="4248474" cy="316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Para que um projeto seja funcional, é necessário a definição dos requisitos funcionais, onde ocorre a materialização de uma necessidade do usuário ou solicitação realizada por um software, bem como os requisitos não funcionais que definem como o sistema fará o que lhe foi solicitado</a:t>
            </a:r>
          </a:p>
        </p:txBody>
      </p:sp>
      <p:pic>
        <p:nvPicPr>
          <p:cNvPr id="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088" y="1186803"/>
            <a:ext cx="3024337" cy="3872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Requisitos não funcionais</a:t>
            </a:r>
          </a:p>
        </p:txBody>
      </p:sp>
      <p:sp>
        <p:nvSpPr>
          <p:cNvPr id="65" name="Google Shape;1075;p52"/>
          <p:cNvSpPr txBox="1"/>
          <p:nvPr/>
        </p:nvSpPr>
        <p:spPr>
          <a:xfrm>
            <a:off x="539551" y="2186376"/>
            <a:ext cx="4248474" cy="170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Os requisitos não funcionais estão relacionados às propriedades emergentes do site, como confiabilidade, e ocupação da área</a:t>
            </a:r>
          </a:p>
        </p:txBody>
      </p:sp>
      <p:pic>
        <p:nvPicPr>
          <p:cNvPr id="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9557" y="1843614"/>
            <a:ext cx="3978628" cy="2680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Restrições</a:t>
            </a:r>
          </a:p>
        </p:txBody>
      </p:sp>
      <p:sp>
        <p:nvSpPr>
          <p:cNvPr id="69" name="Google Shape;1075;p52"/>
          <p:cNvSpPr txBox="1"/>
          <p:nvPr/>
        </p:nvSpPr>
        <p:spPr>
          <a:xfrm>
            <a:off x="539551" y="2308296"/>
            <a:ext cx="4248474" cy="146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Tendo em vista questões éticas, é descrito restrições para o desenvolvimento do projeto descrito nos itens mencionados a seguir</a:t>
            </a:r>
          </a:p>
        </p:txBody>
      </p:sp>
      <p:pic>
        <p:nvPicPr>
          <p:cNvPr id="1027" name="Picture 3" descr="D:\Gabriel Alves\Desktop\FLAASH\Puc\TIW\restrico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74587"/>
            <a:ext cx="3816424" cy="173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ítulo 2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576072">
              <a:defRPr sz="252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Projeto de interface</a:t>
            </a:r>
          </a:p>
        </p:txBody>
      </p:sp>
      <p:sp>
        <p:nvSpPr>
          <p:cNvPr id="73" name="Google Shape;1075;p52"/>
          <p:cNvSpPr txBox="1"/>
          <p:nvPr/>
        </p:nvSpPr>
        <p:spPr>
          <a:xfrm>
            <a:off x="294375" y="2006277"/>
            <a:ext cx="4248474" cy="179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lnSpc>
                <a:spcPct val="80000"/>
              </a:lnSpc>
              <a:defRPr sz="20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Fluxo de usuário</a:t>
            </a:r>
            <a:endParaRPr sz="9000">
              <a:solidFill>
                <a:schemeClr val="accent3"/>
              </a:solidFill>
              <a:latin typeface="Yanone Kaffeesatz SemiBold"/>
              <a:ea typeface="Yanone Kaffeesatz SemiBold"/>
              <a:cs typeface="Yanone Kaffeesatz SemiBold"/>
              <a:sym typeface="Yanone Kaffeesatz SemiBold"/>
            </a:endParaRPr>
          </a:p>
        </p:txBody>
      </p:sp>
      <p:pic>
        <p:nvPicPr>
          <p:cNvPr id="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6237" y="1203598"/>
            <a:ext cx="4763694" cy="3854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aste &amp; Smell Disorders by Slidesgo">
  <a:themeElements>
    <a:clrScheme name="Taste &amp; Smell Disorders by Slidesgo">
      <a:dk1>
        <a:srgbClr val="2B2B29"/>
      </a:dk1>
      <a:lt1>
        <a:srgbClr val="92D050"/>
      </a:lt1>
      <a:dk2>
        <a:srgbClr val="A7A7A7"/>
      </a:dk2>
      <a:lt2>
        <a:srgbClr val="535353"/>
      </a:lt2>
      <a:accent1>
        <a:srgbClr val="C42B2D"/>
      </a:accent1>
      <a:accent2>
        <a:srgbClr val="2B2B29"/>
      </a:accent2>
      <a:accent3>
        <a:srgbClr val="92D050"/>
      </a:accent3>
      <a:accent4>
        <a:srgbClr val="CACACC"/>
      </a:accent4>
      <a:accent5>
        <a:srgbClr val="FB2C91"/>
      </a:accent5>
      <a:accent6>
        <a:srgbClr val="6E1819"/>
      </a:accent6>
      <a:hlink>
        <a:srgbClr val="0000FF"/>
      </a:hlink>
      <a:folHlink>
        <a:srgbClr val="FF00FF"/>
      </a:folHlink>
    </a:clrScheme>
    <a:fontScheme name="Taste &amp; Smell Disorders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aste &amp; Smell Disorder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aste &amp; Smell Disorders by Slidesgo">
  <a:themeElements>
    <a:clrScheme name="Taste &amp; Smell Disorders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42B2D"/>
      </a:accent1>
      <a:accent2>
        <a:srgbClr val="2B2B29"/>
      </a:accent2>
      <a:accent3>
        <a:srgbClr val="92D050"/>
      </a:accent3>
      <a:accent4>
        <a:srgbClr val="CACACC"/>
      </a:accent4>
      <a:accent5>
        <a:srgbClr val="FB2C91"/>
      </a:accent5>
      <a:accent6>
        <a:srgbClr val="6E1819"/>
      </a:accent6>
      <a:hlink>
        <a:srgbClr val="0000FF"/>
      </a:hlink>
      <a:folHlink>
        <a:srgbClr val="FF00FF"/>
      </a:folHlink>
    </a:clrScheme>
    <a:fontScheme name="Taste &amp; Smell Disorders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aste &amp; Smell Disorder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383</Words>
  <Application>Microsoft Office PowerPoint</Application>
  <PresentationFormat>Apresentação na tela (16:9)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Taste &amp; Smell Disorders by Slidesgo</vt:lpstr>
      <vt:lpstr>Introdução</vt:lpstr>
      <vt:lpstr>Objetivo</vt:lpstr>
      <vt:lpstr>Publico Alvo</vt:lpstr>
      <vt:lpstr>Persona</vt:lpstr>
      <vt:lpstr>Histórias de usuários</vt:lpstr>
      <vt:lpstr>Requisitos funcionais</vt:lpstr>
      <vt:lpstr>Requisitos não funcionais</vt:lpstr>
      <vt:lpstr>Restrições</vt:lpstr>
      <vt:lpstr>Projeto de interface</vt:lpstr>
      <vt:lpstr>Tela Home-Page</vt:lpstr>
      <vt:lpstr>Tela Trilhas de aprendizado</vt:lpstr>
      <vt:lpstr>Tela Trilha de aprendizado (escolhida)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Gabriel Alves</dc:creator>
  <cp:lastModifiedBy>Gabriel Alves</cp:lastModifiedBy>
  <cp:revision>2</cp:revision>
  <dcterms:modified xsi:type="dcterms:W3CDTF">2021-09-30T00:17:47Z</dcterms:modified>
</cp:coreProperties>
</file>