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63" r:id="rId17"/>
    <p:sldId id="270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29E"/>
    <a:srgbClr val="C51C73"/>
    <a:srgbClr val="D90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8"/>
    <p:restoredTop sz="94707"/>
  </p:normalViewPr>
  <p:slideViewPr>
    <p:cSldViewPr snapToGrid="0" snapToObjects="1">
      <p:cViewPr varScale="1">
        <p:scale>
          <a:sx n="118" d="100"/>
          <a:sy n="11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3F775-A13E-7845-B212-18975CF87CB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82463-76CB-1E48-9DAE-44177698FBA9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6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82463-76CB-1E48-9DAE-44177698FBA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6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82463-76CB-1E48-9DAE-44177698FBA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44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82463-76CB-1E48-9DAE-44177698FBA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6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88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0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50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7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7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4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5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9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3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2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ADB7-25E3-F947-81A8-8E4A553F8A8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28DD-372E-8747-AF81-3ED49A875096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74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braecanvas.com/#/dashboard/canvas/615241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9"/>
          <a:stretch/>
        </p:blipFill>
        <p:spPr>
          <a:xfrm>
            <a:off x="0" y="1"/>
            <a:ext cx="12253909" cy="6857999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22020" y="2840992"/>
            <a:ext cx="3852041" cy="1153908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Trabalho Interdisciplinar II 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82909" y="5167481"/>
            <a:ext cx="4330262" cy="1593218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Daniella Rodrigues de Melo</a:t>
            </a:r>
          </a:p>
          <a:p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Isabel Pinheiro Matos</a:t>
            </a:r>
          </a:p>
          <a:p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Júlia Ferreira Gonçalves Prado</a:t>
            </a:r>
          </a:p>
          <a:p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Pedro Henrique Morais Marques</a:t>
            </a:r>
          </a:p>
          <a:p>
            <a:endParaRPr lang="pt-BR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" y="119052"/>
            <a:ext cx="1947396" cy="167281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7739843" y="3825587"/>
            <a:ext cx="4416394" cy="1153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Aplicação para Processos de Negócios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9642" y="5635685"/>
            <a:ext cx="7677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PONTIFÍCIA UNIVERSIDADE CATÓLICA DE MINAS GERAIS</a:t>
            </a:r>
          </a:p>
          <a:p>
            <a:pPr algn="ctr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Graduação em Engenharia de Software</a:t>
            </a:r>
          </a:p>
          <a:p>
            <a:pPr algn="ctr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2º Período – BH/Praça da Liberdade</a:t>
            </a:r>
            <a:endParaRPr lang="pt-BR" sz="2000" dirty="0">
              <a:solidFill>
                <a:schemeClr val="bg1">
                  <a:lumMod val="95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201CC55D-ED54-4C5C-95E6-10947BD11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pt-BR" sz="4000" dirty="0" smtClean="0"/>
              <a:t>Perfil 2: Quem Precisa?</a:t>
            </a:r>
            <a:endParaRPr lang="pt-BR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algn="just"/>
            <a:r>
              <a:rPr lang="pt-BR" sz="2000" dirty="0"/>
              <a:t>Pessoas que desejam </a:t>
            </a:r>
            <a:r>
              <a:rPr lang="pt-BR" sz="2000" dirty="0" smtClean="0"/>
              <a:t>aprender</a:t>
            </a:r>
            <a:r>
              <a:rPr lang="pt-BR" sz="2000" dirty="0"/>
              <a:t> </a:t>
            </a:r>
            <a:r>
              <a:rPr lang="pt-BR" sz="2000" dirty="0" smtClean="0"/>
              <a:t>e precisam de fontes de estudo (livros, apostilas, equipamentos eletrônicos).</a:t>
            </a:r>
          </a:p>
          <a:p>
            <a:pPr algn="just"/>
            <a:r>
              <a:rPr lang="pt-BR" sz="2000" dirty="0" smtClean="0"/>
              <a:t>Idade: Entre 15 e 24 anos.</a:t>
            </a:r>
          </a:p>
          <a:p>
            <a:pPr algn="just"/>
            <a:r>
              <a:rPr lang="pt-BR" sz="2000" dirty="0" smtClean="0"/>
              <a:t>Aspectos </a:t>
            </a:r>
            <a:r>
              <a:rPr lang="pt-BR" sz="2000" dirty="0"/>
              <a:t>culturais: classe baixa. </a:t>
            </a:r>
            <a:endParaRPr lang="pt-BR" sz="2000" dirty="0" smtClean="0"/>
          </a:p>
          <a:p>
            <a:pPr algn="just"/>
            <a:r>
              <a:rPr lang="pt-BR" sz="2000" dirty="0" smtClean="0"/>
              <a:t>Nível </a:t>
            </a:r>
            <a:r>
              <a:rPr lang="pt-BR" sz="2000" dirty="0"/>
              <a:t>de educação: Nível Médio e/ou Superior em andamento. </a:t>
            </a:r>
            <a:endParaRPr lang="pt-BR" sz="2000" dirty="0" smtClean="0"/>
          </a:p>
          <a:p>
            <a:pPr algn="just"/>
            <a:r>
              <a:rPr lang="pt-BR" sz="2000" dirty="0" smtClean="0"/>
              <a:t>Participação: alta importância</a:t>
            </a:r>
            <a:endParaRPr lang="pt-BR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" r="-2" b="946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201CC55D-ED54-4C5C-95E6-10947BD11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4000" dirty="0" smtClean="0"/>
              <a:t>Perfil 3: Voluntários</a:t>
            </a:r>
            <a:endParaRPr lang="pt-BR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algn="just"/>
            <a:r>
              <a:rPr lang="pt-BR" sz="2000" dirty="0" smtClean="0"/>
              <a:t>Voluntários de </a:t>
            </a:r>
            <a:r>
              <a:rPr lang="pt-BR" sz="2000" dirty="0" err="1" smtClean="0"/>
              <a:t>ONG’s</a:t>
            </a:r>
            <a:r>
              <a:rPr lang="pt-BR" sz="2000" dirty="0" smtClean="0"/>
              <a:t> </a:t>
            </a:r>
            <a:r>
              <a:rPr lang="pt-BR" sz="2000" dirty="0"/>
              <a:t>que arrecadam materiais para distribuição em comunidades carentes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Idade dos membros: </a:t>
            </a:r>
            <a:r>
              <a:rPr lang="pt-BR" sz="2000" dirty="0"/>
              <a:t>23 a 40 anos. </a:t>
            </a:r>
            <a:endParaRPr lang="pt-BR" sz="2000" dirty="0" smtClean="0"/>
          </a:p>
          <a:p>
            <a:pPr algn="just"/>
            <a:r>
              <a:rPr lang="pt-BR" sz="2000" dirty="0" smtClean="0"/>
              <a:t>Aspectos </a:t>
            </a:r>
            <a:r>
              <a:rPr lang="pt-BR" sz="2000" dirty="0"/>
              <a:t>culturais: </a:t>
            </a:r>
            <a:r>
              <a:rPr lang="pt-BR" sz="2000" dirty="0" smtClean="0"/>
              <a:t>Classe </a:t>
            </a:r>
            <a:r>
              <a:rPr lang="pt-BR" sz="2000" dirty="0"/>
              <a:t>média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Nível </a:t>
            </a:r>
            <a:r>
              <a:rPr lang="pt-BR" sz="2000" dirty="0"/>
              <a:t>de educação: Superior completo. </a:t>
            </a:r>
            <a:endParaRPr lang="pt-BR" sz="2000" dirty="0" smtClean="0"/>
          </a:p>
          <a:p>
            <a:pPr algn="just"/>
            <a:r>
              <a:rPr lang="pt-BR" sz="2000" dirty="0" smtClean="0"/>
              <a:t>Participação: Perfil apoiador </a:t>
            </a:r>
            <a:r>
              <a:rPr lang="pt-BR" sz="2000" dirty="0"/>
              <a:t>do </a:t>
            </a:r>
            <a:r>
              <a:rPr lang="pt-BR" sz="2000" dirty="0" smtClean="0"/>
              <a:t>projeto.</a:t>
            </a:r>
            <a:endParaRPr lang="pt-BR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" r="-2" b="946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201CC55D-ED54-4C5C-95E6-10947BD11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pt-BR" sz="4000" dirty="0" smtClean="0"/>
              <a:t>Perfil 4: Instituições de Ensino</a:t>
            </a:r>
            <a:endParaRPr lang="pt-BR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algn="just"/>
            <a:r>
              <a:rPr lang="pt-BR" sz="2000" dirty="0"/>
              <a:t>Escolas que recebem e realizam doação de materiais escolares e equipamentos eletrônicos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Aspectos</a:t>
            </a:r>
            <a:r>
              <a:rPr lang="pt-BR" sz="2000" dirty="0"/>
              <a:t>: escolas públicas e </a:t>
            </a:r>
            <a:r>
              <a:rPr lang="pt-BR" sz="2000" dirty="0" smtClean="0"/>
              <a:t>privadas com acervo disponível. </a:t>
            </a:r>
          </a:p>
          <a:p>
            <a:pPr algn="just"/>
            <a:r>
              <a:rPr lang="pt-BR" sz="2000" dirty="0" smtClean="0"/>
              <a:t>Esse </a:t>
            </a:r>
            <a:r>
              <a:rPr lang="pt-BR" sz="2000" dirty="0"/>
              <a:t>perfil pode também auxiliar no encontro de pessoas que se encontram no </a:t>
            </a:r>
            <a:r>
              <a:rPr lang="pt-BR" sz="2000" dirty="0" smtClean="0"/>
              <a:t>perfil </a:t>
            </a:r>
            <a:r>
              <a:rPr lang="pt-BR" sz="2000" dirty="0"/>
              <a:t>2. </a:t>
            </a:r>
            <a:endParaRPr lang="pt-BR" sz="2000" dirty="0" smtClean="0"/>
          </a:p>
          <a:p>
            <a:pPr algn="just"/>
            <a:r>
              <a:rPr lang="pt-BR" sz="2000" dirty="0" smtClean="0"/>
              <a:t>Participação: Perfil </a:t>
            </a:r>
            <a:r>
              <a:rPr lang="pt-BR" sz="2000" dirty="0" smtClean="0"/>
              <a:t>apoiador do projeto.</a:t>
            </a:r>
            <a:endParaRPr lang="pt-BR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" r="-2" b="946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231BF440-39FA-4087-84CC-2EEC0BBDAF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0681" b="-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xmlns="" id="{F04E4CBA-303B-48BD-8451-C2701CB0E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xmlns="" id="{F6CA58B3-AFCC-4A40-9882-50D50808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pt-BR" sz="3400" dirty="0"/>
              <a:t>Modelo de Negócios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5C56826-D4E5-42ED-8529-079651CB30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82095FCE-EF05-4443-B97A-85DEE3A5CA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A00AE6B-AA30-4CF8-BA6F-339B780AD7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F57F6D6-7D2D-499A-AF27-FC510BE3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Proposta</a:t>
            </a:r>
            <a:r>
              <a:rPr lang="en-US" sz="2000" b="1" dirty="0"/>
              <a:t> de Valor: </a:t>
            </a:r>
            <a:r>
              <a:rPr lang="en-US" sz="2000" dirty="0" err="1"/>
              <a:t>Oferecer</a:t>
            </a:r>
            <a:r>
              <a:rPr lang="en-US" sz="2000" dirty="0"/>
              <a:t> material Escolar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equipamentos</a:t>
            </a:r>
            <a:r>
              <a:rPr lang="en-US" sz="2000" dirty="0"/>
              <a:t> </a:t>
            </a:r>
            <a:r>
              <a:rPr lang="en-US" sz="2000" dirty="0" err="1"/>
              <a:t>eletrônicos</a:t>
            </a:r>
            <a:r>
              <a:rPr lang="en-US" sz="2000" dirty="0"/>
              <a:t> de forma </a:t>
            </a:r>
            <a:r>
              <a:rPr lang="en-US" sz="2000" dirty="0" err="1"/>
              <a:t>gratuita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barata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b="1" dirty="0" err="1" smtClean="0"/>
              <a:t>Segmentação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Clientes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Quem</a:t>
            </a:r>
            <a:r>
              <a:rPr lang="en-US" sz="2000" dirty="0" smtClean="0"/>
              <a:t> </a:t>
            </a:r>
            <a:r>
              <a:rPr lang="en-US" sz="2000" dirty="0" err="1" smtClean="0"/>
              <a:t>possui</a:t>
            </a:r>
            <a:r>
              <a:rPr lang="en-US" sz="2000" dirty="0" smtClean="0"/>
              <a:t> </a:t>
            </a:r>
            <a:r>
              <a:rPr lang="en-US" sz="2000" dirty="0" err="1" smtClean="0"/>
              <a:t>materiais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equipamentos</a:t>
            </a:r>
            <a:r>
              <a:rPr lang="en-US" sz="2000" dirty="0" smtClean="0"/>
              <a:t> de </a:t>
            </a:r>
            <a:r>
              <a:rPr lang="en-US" sz="2000" dirty="0" err="1" smtClean="0"/>
              <a:t>sobra</a:t>
            </a:r>
            <a:r>
              <a:rPr lang="en-US" sz="2000" dirty="0" smtClean="0"/>
              <a:t> e </a:t>
            </a:r>
            <a:r>
              <a:rPr lang="en-US" sz="2000" dirty="0" err="1" smtClean="0"/>
              <a:t>quer</a:t>
            </a:r>
            <a:r>
              <a:rPr lang="en-US" sz="2000" dirty="0" smtClean="0"/>
              <a:t> </a:t>
            </a:r>
            <a:r>
              <a:rPr lang="en-US" sz="2000" dirty="0" err="1" smtClean="0"/>
              <a:t>doá-los</a:t>
            </a:r>
            <a:r>
              <a:rPr lang="en-US" sz="2000" dirty="0" smtClean="0"/>
              <a:t>. </a:t>
            </a:r>
            <a:r>
              <a:rPr lang="en-US" sz="2000" dirty="0" smtClean="0"/>
              <a:t>E </a:t>
            </a:r>
            <a:r>
              <a:rPr lang="en-US" sz="2000" dirty="0" err="1" smtClean="0"/>
              <a:t>estudantes</a:t>
            </a:r>
            <a:r>
              <a:rPr lang="en-US" sz="2000" dirty="0"/>
              <a:t> </a:t>
            </a:r>
            <a:r>
              <a:rPr lang="en-US" sz="2000" dirty="0" smtClean="0"/>
              <a:t>de </a:t>
            </a:r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níveis</a:t>
            </a:r>
            <a:r>
              <a:rPr lang="en-US" sz="2000" dirty="0" smtClean="0"/>
              <a:t> de </a:t>
            </a:r>
            <a:r>
              <a:rPr lang="en-US" sz="2000" dirty="0" err="1" smtClean="0"/>
              <a:t>escolarização</a:t>
            </a:r>
            <a:r>
              <a:rPr lang="en-US" sz="2000" dirty="0" smtClean="0"/>
              <a:t> que </a:t>
            </a:r>
            <a:r>
              <a:rPr lang="en-US" sz="2000" dirty="0" err="1" smtClean="0"/>
              <a:t>precisam</a:t>
            </a:r>
            <a:r>
              <a:rPr lang="en-US" sz="2000" dirty="0" smtClean="0"/>
              <a:t> de </a:t>
            </a:r>
            <a:r>
              <a:rPr lang="en-US" sz="2000" dirty="0" err="1" smtClean="0"/>
              <a:t>tais</a:t>
            </a:r>
            <a:r>
              <a:rPr lang="en-US" sz="2000" dirty="0" smtClean="0"/>
              <a:t> </a:t>
            </a:r>
            <a:r>
              <a:rPr lang="en-US" sz="2000" dirty="0" err="1" smtClean="0"/>
              <a:t>materiais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Estrutura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Custos</a:t>
            </a:r>
            <a:r>
              <a:rPr lang="en-US" sz="2000" b="1" dirty="0" smtClean="0"/>
              <a:t>: </a:t>
            </a:r>
            <a:r>
              <a:rPr lang="en-US" sz="2000" dirty="0" err="1"/>
              <a:t>C</a:t>
            </a:r>
            <a:r>
              <a:rPr lang="en-US" sz="2000" dirty="0" err="1" smtClean="0"/>
              <a:t>usto</a:t>
            </a:r>
            <a:r>
              <a:rPr lang="en-US" sz="2000" dirty="0" smtClean="0"/>
              <a:t> </a:t>
            </a:r>
            <a:r>
              <a:rPr lang="en-US" sz="2000" dirty="0" err="1" smtClean="0"/>
              <a:t>Infraestrutura</a:t>
            </a:r>
            <a:r>
              <a:rPr lang="en-US" sz="2000" dirty="0" smtClean="0"/>
              <a:t> </a:t>
            </a:r>
            <a:r>
              <a:rPr lang="en-US" sz="2000" dirty="0"/>
              <a:t>do site, marketing, </a:t>
            </a:r>
            <a:r>
              <a:rPr lang="en-US" sz="2000" dirty="0" err="1"/>
              <a:t>expansão</a:t>
            </a:r>
            <a:r>
              <a:rPr lang="en-US" sz="2000" dirty="0"/>
              <a:t> da </a:t>
            </a:r>
            <a:r>
              <a:rPr lang="en-US" sz="2000" dirty="0" err="1"/>
              <a:t>plataforma</a:t>
            </a:r>
            <a:r>
              <a:rPr lang="en-US" sz="2000" dirty="0"/>
              <a:t>, </a:t>
            </a:r>
            <a:r>
              <a:rPr lang="en-US" sz="2000" dirty="0" err="1"/>
              <a:t>parcerias</a:t>
            </a:r>
            <a:r>
              <a:rPr lang="en-US" sz="2000" dirty="0"/>
              <a:t>  e </a:t>
            </a:r>
            <a:r>
              <a:rPr lang="en-US" sz="2000" dirty="0" err="1"/>
              <a:t>pagamento</a:t>
            </a:r>
            <a:r>
              <a:rPr lang="en-US" sz="2000" dirty="0"/>
              <a:t> da </a:t>
            </a:r>
            <a:r>
              <a:rPr lang="en-US" sz="2000" dirty="0" err="1"/>
              <a:t>equipe</a:t>
            </a:r>
            <a:r>
              <a:rPr lang="en-US" sz="2000" dirty="0"/>
              <a:t>. 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14" y="4241800"/>
            <a:ext cx="3203602" cy="31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231BF440-39FA-4087-84CC-2EEC0BBDAF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0681" b="-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xmlns="" id="{F04E4CBA-303B-48BD-8451-C2701CB0E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xmlns="" id="{F6CA58B3-AFCC-4A40-9882-50D50808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pt-BR" sz="3400" dirty="0"/>
              <a:t>Modelo de Negócios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5C56826-D4E5-42ED-8529-079651CB30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82095FCE-EF05-4443-B97A-85DEE3A5CA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A00AE6B-AA30-4CF8-BA6F-339B780AD7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F57F6D6-7D2D-499A-AF27-FC510BE3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Foco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relacionamento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cliente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de </a:t>
            </a:r>
            <a:r>
              <a:rPr lang="en-US" sz="2000" dirty="0" err="1" smtClean="0"/>
              <a:t>expandir</a:t>
            </a:r>
            <a:r>
              <a:rPr lang="en-US" sz="2000" dirty="0" smtClean="0"/>
              <a:t> o </a:t>
            </a:r>
            <a:r>
              <a:rPr lang="en-US" sz="2000" dirty="0" err="1" smtClean="0"/>
              <a:t>uso</a:t>
            </a:r>
            <a:r>
              <a:rPr lang="en-US" sz="2000" dirty="0" smtClean="0"/>
              <a:t>: </a:t>
            </a:r>
            <a:r>
              <a:rPr lang="en-US" sz="2000" dirty="0" err="1" smtClean="0"/>
              <a:t>Redes</a:t>
            </a:r>
            <a:r>
              <a:rPr lang="en-US" sz="2000" dirty="0" smtClean="0"/>
              <a:t> </a:t>
            </a:r>
            <a:r>
              <a:rPr lang="en-US" sz="2000" dirty="0" err="1" smtClean="0"/>
              <a:t>Sociais</a:t>
            </a:r>
            <a:r>
              <a:rPr lang="en-US" sz="2000" dirty="0" smtClean="0"/>
              <a:t>, email.</a:t>
            </a:r>
          </a:p>
          <a:p>
            <a:r>
              <a:rPr lang="en-US" sz="2000" b="1" dirty="0" err="1" smtClean="0"/>
              <a:t>Canais</a:t>
            </a:r>
            <a:r>
              <a:rPr lang="en-US" sz="2000" b="1" dirty="0" smtClean="0"/>
              <a:t>: </a:t>
            </a:r>
            <a:r>
              <a:rPr lang="pt-BR" sz="2000" dirty="0"/>
              <a:t>parcerias com outros sites para marketing e propaganda, </a:t>
            </a:r>
            <a:r>
              <a:rPr lang="pt-BR" sz="2000" dirty="0" err="1"/>
              <a:t>SEOs</a:t>
            </a:r>
            <a:r>
              <a:rPr lang="pt-BR" sz="2000" dirty="0"/>
              <a:t>, doações e financiamento de empresas grandes ou do </a:t>
            </a:r>
            <a:r>
              <a:rPr lang="pt-BR" sz="2000" dirty="0" smtClean="0"/>
              <a:t>governo.</a:t>
            </a:r>
          </a:p>
          <a:p>
            <a:pPr fontAlgn="base"/>
            <a:r>
              <a:rPr lang="pt-BR" sz="2000" b="1" dirty="0"/>
              <a:t>Principais Parceiros</a:t>
            </a:r>
            <a:r>
              <a:rPr lang="pt-BR" sz="2000" b="1" u="sng" dirty="0"/>
              <a:t>:</a:t>
            </a:r>
            <a:r>
              <a:rPr lang="pt-BR" sz="2000" dirty="0"/>
              <a:t> </a:t>
            </a:r>
            <a:r>
              <a:rPr lang="pt-BR" sz="2000" dirty="0" smtClean="0"/>
              <a:t> Empresas </a:t>
            </a:r>
            <a:r>
              <a:rPr lang="pt-BR" sz="2000" dirty="0"/>
              <a:t>de banco, empresas de transporte de produtos e sites </a:t>
            </a:r>
            <a:r>
              <a:rPr lang="pt-BR" sz="2000" dirty="0" err="1" smtClean="0"/>
              <a:t>demarketing</a:t>
            </a:r>
            <a:r>
              <a:rPr lang="pt-BR" sz="2000" dirty="0"/>
              <a:t>, livrarias, creches, escolas/universidades, ONGs e centros comunitários. </a:t>
            </a:r>
            <a:endParaRPr lang="pt-BR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14" y="4241800"/>
            <a:ext cx="3203602" cy="31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231BF440-39FA-4087-84CC-2EEC0BBDAF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0681" b="-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xmlns="" id="{F04E4CBA-303B-48BD-8451-C2701CB0E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xmlns="" id="{F6CA58B3-AFCC-4A40-9882-50D50808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pt-BR" sz="3400" dirty="0"/>
              <a:t>Modelo de Negócios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5C56826-D4E5-42ED-8529-079651CB30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82095FCE-EF05-4443-B97A-85DEE3A5CA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A00AE6B-AA30-4CF8-BA6F-339B780AD7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F57F6D6-7D2D-499A-AF27-FC510BE3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/>
              <a:t>Recursos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Chave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plataforma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trocas</a:t>
            </a:r>
            <a:r>
              <a:rPr lang="en-US" sz="2000" dirty="0"/>
              <a:t>, </a:t>
            </a:r>
            <a:r>
              <a:rPr lang="en-US" sz="2000" dirty="0" err="1"/>
              <a:t>envolvendo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área</a:t>
            </a:r>
            <a:r>
              <a:rPr lang="en-US" sz="2000" dirty="0"/>
              <a:t> de chat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usuários</a:t>
            </a:r>
            <a:r>
              <a:rPr lang="en-US" sz="2000" dirty="0"/>
              <a:t> e a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produtos</a:t>
            </a:r>
            <a:r>
              <a:rPr lang="en-US" sz="2000" dirty="0"/>
              <a:t> </a:t>
            </a:r>
            <a:r>
              <a:rPr lang="en-US" sz="2000" dirty="0" err="1"/>
              <a:t>disponíveis</a:t>
            </a:r>
            <a:r>
              <a:rPr lang="en-US" sz="2000" dirty="0"/>
              <a:t>, a </a:t>
            </a:r>
            <a:r>
              <a:rPr lang="en-US" sz="2000" dirty="0" err="1"/>
              <a:t>equipe</a:t>
            </a:r>
            <a:r>
              <a:rPr lang="en-US" sz="2000" dirty="0"/>
              <a:t> de </a:t>
            </a:r>
            <a:r>
              <a:rPr lang="en-US" sz="2000" dirty="0" err="1"/>
              <a:t>manutenção</a:t>
            </a:r>
            <a:r>
              <a:rPr lang="en-US" sz="2000" dirty="0"/>
              <a:t>, </a:t>
            </a:r>
            <a:r>
              <a:rPr lang="en-US" sz="2000" dirty="0" err="1"/>
              <a:t>servidores</a:t>
            </a:r>
            <a:r>
              <a:rPr lang="en-US" sz="2000" dirty="0"/>
              <a:t> e a base de </a:t>
            </a:r>
            <a:r>
              <a:rPr lang="en-US" sz="2000" dirty="0" err="1"/>
              <a:t>usuários</a:t>
            </a:r>
            <a:r>
              <a:rPr lang="en-US" sz="2000" dirty="0"/>
              <a:t>. </a:t>
            </a:r>
            <a:endParaRPr lang="en-US" sz="2000" dirty="0" smtClean="0"/>
          </a:p>
          <a:p>
            <a:r>
              <a:rPr lang="en-US" sz="2000" b="1" dirty="0" err="1" smtClean="0"/>
              <a:t>Atividades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Chave</a:t>
            </a:r>
            <a:r>
              <a:rPr lang="en-US" sz="2000" b="1" dirty="0" smtClean="0"/>
              <a:t>: </a:t>
            </a:r>
            <a:r>
              <a:rPr lang="en-US" sz="2000" dirty="0" err="1"/>
              <a:t>Procurar</a:t>
            </a:r>
            <a:r>
              <a:rPr lang="en-US" sz="2000" dirty="0"/>
              <a:t> </a:t>
            </a:r>
            <a:r>
              <a:rPr lang="en-US" sz="2000" dirty="0" err="1"/>
              <a:t>parceiros</a:t>
            </a:r>
            <a:r>
              <a:rPr lang="en-US" sz="2000" dirty="0"/>
              <a:t> para </a:t>
            </a:r>
            <a:r>
              <a:rPr lang="en-US" sz="2000" dirty="0" err="1"/>
              <a:t>encontrar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usuários</a:t>
            </a:r>
            <a:r>
              <a:rPr lang="en-US" sz="2000" dirty="0"/>
              <a:t> de </a:t>
            </a:r>
            <a:r>
              <a:rPr lang="en-US" sz="2000" dirty="0" err="1"/>
              <a:t>nossa</a:t>
            </a:r>
            <a:r>
              <a:rPr lang="en-US" sz="2000" dirty="0"/>
              <a:t> </a:t>
            </a:r>
            <a:r>
              <a:rPr lang="en-US" sz="2000" dirty="0" err="1"/>
              <a:t>plataforma</a:t>
            </a:r>
            <a:r>
              <a:rPr lang="en-US" sz="2000" dirty="0"/>
              <a:t>,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contato</a:t>
            </a:r>
            <a:r>
              <a:rPr lang="en-US" sz="2000" dirty="0"/>
              <a:t> com o </a:t>
            </a:r>
            <a:r>
              <a:rPr lang="en-US" sz="2000" dirty="0" err="1"/>
              <a:t>cliente</a:t>
            </a:r>
            <a:r>
              <a:rPr lang="en-US" sz="2000" dirty="0"/>
              <a:t>, </a:t>
            </a:r>
            <a:r>
              <a:rPr lang="en-US" sz="2000" dirty="0" err="1"/>
              <a:t>possibilitar</a:t>
            </a:r>
            <a:r>
              <a:rPr lang="en-US" sz="2000" dirty="0"/>
              <a:t> as </a:t>
            </a:r>
            <a:r>
              <a:rPr lang="en-US" sz="2000" dirty="0" err="1"/>
              <a:t>trocas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usuários</a:t>
            </a:r>
            <a:r>
              <a:rPr lang="en-US" sz="2000" dirty="0"/>
              <a:t>, </a:t>
            </a:r>
            <a:r>
              <a:rPr lang="en-US" sz="2000" dirty="0" err="1"/>
              <a:t>auxiliar</a:t>
            </a:r>
            <a:r>
              <a:rPr lang="en-US" sz="2000" dirty="0"/>
              <a:t> com </a:t>
            </a:r>
            <a:r>
              <a:rPr lang="en-US" sz="2000" dirty="0" err="1"/>
              <a:t>problemas</a:t>
            </a:r>
            <a:r>
              <a:rPr lang="en-US" sz="2000" dirty="0"/>
              <a:t> </a:t>
            </a:r>
            <a:r>
              <a:rPr lang="en-US" sz="2000" dirty="0" err="1"/>
              <a:t>envolvendo</a:t>
            </a:r>
            <a:r>
              <a:rPr lang="en-US" sz="2000" dirty="0"/>
              <a:t> as </a:t>
            </a:r>
            <a:r>
              <a:rPr lang="en-US" sz="2000" dirty="0" err="1"/>
              <a:t>trocas</a:t>
            </a:r>
            <a:r>
              <a:rPr lang="en-US" sz="2000" dirty="0"/>
              <a:t>, </a:t>
            </a:r>
            <a:r>
              <a:rPr lang="en-US" sz="2000" dirty="0" err="1"/>
              <a:t>gerenciar</a:t>
            </a:r>
            <a:r>
              <a:rPr lang="en-US" sz="2000" dirty="0"/>
              <a:t> as </a:t>
            </a:r>
            <a:r>
              <a:rPr lang="en-US" sz="2000" dirty="0" err="1"/>
              <a:t>parcerias</a:t>
            </a:r>
            <a:r>
              <a:rPr lang="en-US" sz="2000" dirty="0"/>
              <a:t> com as </a:t>
            </a:r>
            <a:r>
              <a:rPr lang="en-US" sz="2000" dirty="0" err="1"/>
              <a:t>empresas</a:t>
            </a:r>
            <a:r>
              <a:rPr lang="en-US" sz="2000" dirty="0"/>
              <a:t> de </a:t>
            </a:r>
            <a:r>
              <a:rPr lang="en-US" sz="2000" dirty="0" err="1"/>
              <a:t>correio</a:t>
            </a:r>
            <a:r>
              <a:rPr lang="en-US" sz="2000" dirty="0"/>
              <a:t> e </a:t>
            </a:r>
            <a:r>
              <a:rPr lang="en-US" sz="2000" dirty="0" err="1"/>
              <a:t>bancos</a:t>
            </a:r>
            <a:r>
              <a:rPr lang="en-US" sz="2000" dirty="0"/>
              <a:t> e </a:t>
            </a:r>
            <a:r>
              <a:rPr lang="en-US" sz="2000" dirty="0" err="1"/>
              <a:t>divulgação</a:t>
            </a:r>
            <a:r>
              <a:rPr lang="en-US" sz="2000" dirty="0"/>
              <a:t> do site. 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14" y="4241800"/>
            <a:ext cx="3203602" cy="31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EEF22E7-C7EB-4303-91B7-B38A2A46C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171453"/>
            <a:ext cx="10515600" cy="1481133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4000" dirty="0"/>
              <a:t>Business </a:t>
            </a:r>
            <a:r>
              <a:rPr lang="pt-BR" sz="4000" dirty="0" err="1"/>
              <a:t>Model</a:t>
            </a:r>
            <a:r>
              <a:rPr lang="pt-BR" sz="4000" dirty="0"/>
              <a:t> </a:t>
            </a:r>
            <a:r>
              <a:rPr lang="pt-BR" sz="4000" dirty="0" err="1"/>
              <a:t>Canvas</a:t>
            </a:r>
            <a:endParaRPr lang="pt-BR" sz="4000" dirty="0"/>
          </a:p>
        </p:txBody>
      </p:sp>
      <p:pic>
        <p:nvPicPr>
          <p:cNvPr id="16" name="Espaço Reservado para Conteúdo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763"/>
          <a:stretch/>
        </p:blipFill>
        <p:spPr>
          <a:xfrm>
            <a:off x="838200" y="1849440"/>
            <a:ext cx="6186485" cy="4270371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69CE1397-D9BB-4CA3-809F-EDC03DF0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35" y="1849440"/>
            <a:ext cx="3967165" cy="4270371"/>
          </a:xfrm>
          <a:solidFill>
            <a:schemeClr val="bg2">
              <a:lumMod val="90000"/>
              <a:alpha val="3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Utilizamos</a:t>
            </a:r>
            <a:r>
              <a:rPr lang="en-US" sz="2000" dirty="0" smtClean="0"/>
              <a:t> a </a:t>
            </a:r>
            <a:r>
              <a:rPr lang="en-US" sz="2000" dirty="0" err="1" smtClean="0"/>
              <a:t>ferramenta</a:t>
            </a:r>
            <a:r>
              <a:rPr lang="en-US" sz="2000" dirty="0" smtClean="0"/>
              <a:t> do SEBRAE.</a:t>
            </a:r>
          </a:p>
          <a:p>
            <a:r>
              <a:rPr lang="en-US" sz="2000" dirty="0" err="1" smtClean="0"/>
              <a:t>Versão</a:t>
            </a:r>
            <a:r>
              <a:rPr lang="en-US" sz="2000" dirty="0" smtClean="0"/>
              <a:t> </a:t>
            </a:r>
            <a:r>
              <a:rPr lang="en-US" sz="2000" dirty="0" smtClean="0"/>
              <a:t>Final:</a:t>
            </a:r>
            <a:endParaRPr lang="en-US" sz="2000" dirty="0">
              <a:hlinkClick r:id="rId3"/>
            </a:endParaRPr>
          </a:p>
          <a:p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err="1">
                <a:hlinkClick r:id="rId3"/>
              </a:rPr>
              <a:t>sebraecanvas.com</a:t>
            </a:r>
            <a:r>
              <a:rPr lang="en-US" sz="2000" dirty="0">
                <a:hlinkClick r:id="rId3"/>
              </a:rPr>
              <a:t>/#/dashboard/canvas/615241</a:t>
            </a:r>
            <a:endParaRPr lang="en-US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013809" y="1252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789" y="171453"/>
            <a:ext cx="2083016" cy="18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EBF06A5-4173-45DE-87B1-0791E098A3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r="14869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</p:pic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206E9F47-DC46-4A02-B5DB-26B56C39C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209" y="777549"/>
            <a:ext cx="3872313" cy="1095375"/>
          </a:xfrm>
        </p:spPr>
        <p:txBody>
          <a:bodyPr anchor="ctr">
            <a:normAutofit/>
          </a:bodyPr>
          <a:lstStyle/>
          <a:p>
            <a:pPr algn="ctr"/>
            <a:r>
              <a:rPr lang="pt-BR" b="1" dirty="0">
                <a:solidFill>
                  <a:srgbClr val="FFFF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Conclusão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12689" y="1695039"/>
            <a:ext cx="49499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pt-BR" sz="2400" dirty="0" smtClean="0"/>
              <a:t>Enfatizamos a </a:t>
            </a:r>
            <a:r>
              <a:rPr lang="pt-BR" sz="2400" dirty="0" smtClean="0"/>
              <a:t>importância da solução que queremos oferecer para o público alvo em questão e atuaremos com seriedade e afinco </a:t>
            </a:r>
            <a:r>
              <a:rPr lang="pt-BR" sz="2400" dirty="0" smtClean="0"/>
              <a:t>para a </a:t>
            </a:r>
            <a:r>
              <a:rPr lang="pt-BR" sz="2400" dirty="0" smtClean="0"/>
              <a:t>entrega de um resultado satisfatório.</a:t>
            </a:r>
          </a:p>
          <a:p>
            <a:pPr marL="285750" indent="-285750" algn="just">
              <a:buFont typeface="Arial" charset="0"/>
              <a:buChar char="•"/>
            </a:pPr>
            <a:endParaRPr lang="pt-BR" sz="2400" dirty="0"/>
          </a:p>
          <a:p>
            <a:pPr marL="285750" indent="-285750" algn="just">
              <a:buFont typeface="Arial" charset="0"/>
              <a:buChar char="•"/>
            </a:pPr>
            <a:r>
              <a:rPr lang="pt-BR" sz="2400" dirty="0" smtClean="0"/>
              <a:t>Em </a:t>
            </a:r>
            <a:r>
              <a:rPr lang="pt-BR" sz="2400" dirty="0"/>
              <a:t>b</a:t>
            </a:r>
            <a:r>
              <a:rPr lang="pt-BR" sz="2400" dirty="0" smtClean="0"/>
              <a:t>reve </a:t>
            </a:r>
            <a:r>
              <a:rPr lang="pt-BR" sz="2400" dirty="0" smtClean="0"/>
              <a:t>conheça a plataforma </a:t>
            </a:r>
            <a:r>
              <a:rPr lang="pt-BR" sz="2400" dirty="0" err="1" smtClean="0"/>
              <a:t>dEscolar</a:t>
            </a:r>
            <a:r>
              <a:rPr lang="pt-BR" sz="2400" dirty="0" smtClean="0"/>
              <a:t>, o site que prioriza a educação como direito básico de todos.</a:t>
            </a:r>
            <a:endParaRPr lang="pt-BR" sz="24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66" y="1499076"/>
            <a:ext cx="2025357" cy="1989191"/>
          </a:xfrm>
        </p:spPr>
      </p:pic>
    </p:spTree>
    <p:extLst>
      <p:ext uri="{BB962C8B-B14F-4D97-AF65-F5344CB8AC3E}">
        <p14:creationId xmlns:p14="http://schemas.microsoft.com/office/powerpoint/2010/main" val="3775650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28F64C6-FE22-4FC1-A763-DFCC514811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021821" y="3812954"/>
            <a:ext cx="6465287" cy="1516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NOSSO TIME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" b="1926"/>
          <a:stretch/>
        </p:blipFill>
        <p:spPr>
          <a:xfrm>
            <a:off x="317635" y="321733"/>
            <a:ext cx="4151681" cy="30268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" r="1" b="1"/>
          <a:stretch/>
        </p:blipFill>
        <p:spPr>
          <a:xfrm>
            <a:off x="4638955" y="321733"/>
            <a:ext cx="3539976" cy="3026834"/>
          </a:xfrm>
          <a:prstGeom prst="rect">
            <a:avLst/>
          </a:prstGeom>
        </p:spPr>
      </p:pic>
      <p:pic>
        <p:nvPicPr>
          <p:cNvPr id="10" name="Espaço Reservado para Conteúdo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1" b="-2"/>
          <a:stretch/>
        </p:blipFill>
        <p:spPr>
          <a:xfrm>
            <a:off x="8348570" y="321733"/>
            <a:ext cx="3535590" cy="302683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5C34627B-48E6-4F4D-B843-97717A86B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9" r="-1" b="-1"/>
          <a:stretch/>
        </p:blipFill>
        <p:spPr>
          <a:xfrm>
            <a:off x="317635" y="3509963"/>
            <a:ext cx="4151681" cy="302630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40" y="2894685"/>
            <a:ext cx="3217273" cy="312843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17509" y="5577331"/>
            <a:ext cx="652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Da esquerda para direita: Isabel Matos, Júlia Prado, Daniella Melo e Pedro Henrique Marques.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28734" y="6065794"/>
            <a:ext cx="241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Agosto de 2020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ECAB1E8-8195-4748-BE71-FF806D8689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57F6BDD4-E066-4008-8011-6CC31AEB45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Problema (O quê?)</a:t>
            </a:r>
            <a:endParaRPr lang="pt-BR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711A8FB-68FC-45FC-B01E-38F809E2D4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A865FE3-5FC9-4049-87CF-30019C46C0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Autofit/>
          </a:bodyPr>
          <a:lstStyle/>
          <a:p>
            <a:r>
              <a:rPr lang="pt-BR" sz="1800" dirty="0" smtClean="0"/>
              <a:t>Você tem materiais escolares de sobra ocupando espaço na sua casa?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Apostilas,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livros literários de pré-vestibular, livros de faculdade, equipamentos eletrônicos que não faz 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uso, etc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pt-BR" sz="1800" dirty="0"/>
          </a:p>
          <a:p>
            <a:r>
              <a:rPr lang="pt-BR" sz="1800" dirty="0"/>
              <a:t>Você tem dificuldade de </a:t>
            </a:r>
            <a:r>
              <a:rPr lang="pt-BR" sz="1800" dirty="0" smtClean="0"/>
              <a:t>encontrar esses </a:t>
            </a:r>
            <a:r>
              <a:rPr lang="pt-BR" sz="1800" dirty="0"/>
              <a:t>materiais com preços acessíveis</a:t>
            </a:r>
            <a:r>
              <a:rPr lang="pt-BR" sz="1800" dirty="0" smtClean="0"/>
              <a:t>?</a:t>
            </a:r>
            <a:endParaRPr lang="pt-BR" sz="1800" dirty="0"/>
          </a:p>
          <a:p>
            <a:r>
              <a:rPr lang="pt-BR" sz="1800" dirty="0" smtClean="0"/>
              <a:t>COVID-19 e a educação virtual.</a:t>
            </a:r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r="8284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ECAB1E8-8195-4748-BE71-FF806D8689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57F6BDD4-E066-4008-8011-6CC31AEB45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Público Alvo (Quem?)</a:t>
            </a:r>
            <a:endParaRPr lang="pt-BR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711A8FB-68FC-45FC-B01E-38F809E2D4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A865FE3-5FC9-4049-87CF-30019C46C0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Toda pessoa que possui esses materiais para dispor*.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 smtClean="0"/>
              <a:t>Quem precisa desses materiais com objetivos educacionais: Estudantes de todos os níveis de formação – Da pré-escola até a Universidade.</a:t>
            </a:r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r="8284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6B5E2835-4E47-45B3-9CFE-732FF7B054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8" r="7066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="" xmlns:a16="http://schemas.microsoft.com/office/drawing/2014/main" id="{5B45AD5D-AA52-4F7B-9362-576A39AD9E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="" xmlns:a16="http://schemas.microsoft.com/office/drawing/2014/main" id="{AEDD7960-4866-4399-BEF6-DD1431AB4E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pt-BR" sz="2800" dirty="0" smtClean="0"/>
              <a:t>Justificativa (Por Quê?)</a:t>
            </a:r>
            <a:endParaRPr lang="pt-BR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 smtClean="0"/>
              <a:t>Educação à distância e aulas online precisam de equipamentos específicos, não acessíveis para a parcela mais carente da população.</a:t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Tablets, Celulares, Notebooks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 smtClean="0"/>
              <a:t>Direito fundamental de acesso à educação.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123" y="231986"/>
            <a:ext cx="1724878" cy="14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AD21898E-86C0-4C8A-A76C-DF33E844C8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C8F04BD-D093-45D0-B54C-50FDB308B4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9352" y="2512664"/>
            <a:ext cx="7860863" cy="4024884"/>
          </a:xfrm>
        </p:spPr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pt-BR" sz="2400" dirty="0" smtClean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pt-BR" sz="24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400" dirty="0" smtClean="0"/>
              <a:t>Nossa solução para </a:t>
            </a:r>
            <a:r>
              <a:rPr lang="pt-BR" sz="2400" dirty="0"/>
              <a:t>o</a:t>
            </a:r>
            <a:r>
              <a:rPr lang="pt-BR" sz="2400" dirty="0" smtClean="0"/>
              <a:t> público alvo citado é, portanto,  </a:t>
            </a:r>
            <a:r>
              <a:rPr lang="pt-BR" sz="2400" dirty="0"/>
              <a:t>disponibilizar uma plataforma que </a:t>
            </a:r>
            <a:r>
              <a:rPr lang="pt-BR" sz="2400" dirty="0" smtClean="0"/>
              <a:t>facilite </a:t>
            </a:r>
            <a:r>
              <a:rPr lang="pt-BR" sz="2400" dirty="0"/>
              <a:t>a </a:t>
            </a:r>
            <a:r>
              <a:rPr lang="pt-BR" sz="2400" dirty="0" smtClean="0"/>
              <a:t>doação, venda </a:t>
            </a:r>
            <a:r>
              <a:rPr lang="pt-BR" sz="2400" dirty="0"/>
              <a:t>(mais barata) </a:t>
            </a:r>
            <a:r>
              <a:rPr lang="pt-BR" sz="2400" dirty="0" smtClean="0"/>
              <a:t>ou </a:t>
            </a:r>
            <a:r>
              <a:rPr lang="pt-BR" sz="2400" dirty="0"/>
              <a:t>troca de materiais escolares, </a:t>
            </a:r>
            <a:r>
              <a:rPr lang="pt-BR" sz="2400" dirty="0" smtClean="0"/>
              <a:t>livros e </a:t>
            </a:r>
            <a:r>
              <a:rPr lang="pt-BR" sz="2400" dirty="0"/>
              <a:t>equipamentos eletrônicos </a:t>
            </a:r>
            <a:r>
              <a:rPr lang="pt-BR" sz="2400" dirty="0" smtClean="0"/>
              <a:t>(usados ou não).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endParaRPr lang="pt-BR" sz="2400" dirty="0" smtClean="0"/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objetivo </a:t>
            </a:r>
            <a:r>
              <a:rPr lang="pt-BR" sz="2400" dirty="0" smtClean="0"/>
              <a:t>é </a:t>
            </a:r>
            <a:r>
              <a:rPr lang="pt-BR" sz="2400" dirty="0"/>
              <a:t>incentivar a </a:t>
            </a:r>
            <a:r>
              <a:rPr lang="pt-BR" sz="2400" dirty="0" smtClean="0"/>
              <a:t>educação em </a:t>
            </a:r>
            <a:r>
              <a:rPr lang="pt-BR" sz="2400" dirty="0"/>
              <a:t>todos os </a:t>
            </a:r>
            <a:r>
              <a:rPr lang="pt-BR" sz="2400" dirty="0" smtClean="0"/>
              <a:t>níveis e </a:t>
            </a:r>
            <a:r>
              <a:rPr lang="pt-BR" sz="2400" dirty="0"/>
              <a:t>promover a </a:t>
            </a:r>
            <a:r>
              <a:rPr lang="pt-BR" sz="2400" dirty="0" smtClean="0"/>
              <a:t>sustentabilidade (com a reutilização </a:t>
            </a:r>
            <a:r>
              <a:rPr lang="pt-BR" sz="2400" dirty="0"/>
              <a:t>de </a:t>
            </a:r>
            <a:r>
              <a:rPr lang="pt-BR" sz="2400" dirty="0" smtClean="0"/>
              <a:t>materiais).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29" y="819164"/>
            <a:ext cx="2719542" cy="23360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64966" y="295944"/>
            <a:ext cx="4449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SOLUÇÃO E OBJETIVO</a:t>
            </a:r>
            <a:endParaRPr lang="pt-BR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7FEAE179-C525-48F3-AD47-0E9E2B6F2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pt-BR" sz="3200" dirty="0"/>
              <a:t>Implementação da Solução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5C8260E-968F-44E8-A823-ABB4313119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E43805F-24A6-46A4-B19B-54F283473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/>
              <a:t>Página Web: Linguagem de marcação HTML, </a:t>
            </a:r>
            <a:r>
              <a:rPr lang="pt-BR" sz="2000" dirty="0" smtClean="0"/>
              <a:t>Estilos CSS, </a:t>
            </a:r>
            <a:r>
              <a:rPr lang="pt-BR" sz="2000" dirty="0" smtClean="0"/>
              <a:t>Linguagem de Programação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.</a:t>
            </a:r>
            <a:endParaRPr lang="pt-BR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/>
              <a:t>Banco de Dados, Modelagem de Processo de Negócios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99742" y="576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971606" y="1547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0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7FEAE179-C525-48F3-AD47-0E9E2B6F2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pt-BR" sz="3200" dirty="0" smtClean="0"/>
              <a:t>Principais Ferramentas</a:t>
            </a:r>
            <a:endParaRPr lang="pt-BR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5C8260E-968F-44E8-A823-ABB4313119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E43805F-24A6-46A4-B19B-54F283473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62719" y="4402667"/>
            <a:ext cx="6586915" cy="2454697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pt-BR" sz="15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/>
              <a:t>Visual Studio </a:t>
            </a:r>
            <a:r>
              <a:rPr lang="pt-BR" sz="2000" dirty="0" err="1" smtClean="0"/>
              <a:t>Code</a:t>
            </a:r>
            <a:r>
              <a:rPr lang="pt-BR" sz="2000" dirty="0" smtClean="0"/>
              <a:t> (Codificação)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 err="1" smtClean="0"/>
              <a:t>Github</a:t>
            </a:r>
            <a:r>
              <a:rPr lang="pt-BR" sz="2000" dirty="0" smtClean="0"/>
              <a:t> – Repositório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/>
              <a:t>Sebrae </a:t>
            </a:r>
            <a:r>
              <a:rPr lang="pt-BR" sz="2000" dirty="0" err="1" smtClean="0"/>
              <a:t>Canvas</a:t>
            </a:r>
            <a:endParaRPr lang="pt-BR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15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8693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91CC89A3-857A-4D53-ADCB-0A14B4B40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1" y="566316"/>
            <a:ext cx="5884334" cy="2785952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Participantes do </a:t>
            </a:r>
            <a:r>
              <a:rPr lang="pt-B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</a:t>
            </a:r>
            <a:br>
              <a:rPr lang="pt-B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Perfis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Stakeholders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Fictícios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377A586-E2D2-468D-9EF4-8BD8B054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469" y="545746"/>
            <a:ext cx="4992906" cy="278595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1: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Quem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Possui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2: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Quem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Precisa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3: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Voluntários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4: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Instituições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Ensino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r="-1" b="11683"/>
          <a:stretch/>
        </p:blipFill>
        <p:spPr>
          <a:xfrm>
            <a:off x="182881" y="3526300"/>
            <a:ext cx="11834494" cy="31576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513" y="0"/>
            <a:ext cx="2732732" cy="26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201CC55D-ED54-4C5C-95E6-10947BD11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pt-BR" sz="4000" dirty="0" smtClean="0"/>
              <a:t>Perfil 1: Quem Possui?</a:t>
            </a:r>
            <a:endParaRPr lang="pt-BR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algn="just"/>
            <a:r>
              <a:rPr lang="pt-BR" sz="2000" dirty="0" smtClean="0"/>
              <a:t>Materiais </a:t>
            </a:r>
            <a:r>
              <a:rPr lang="pt-BR" sz="2000" dirty="0"/>
              <a:t>escolares e equipamentos excedentes e desejam se dispor através de doação ou a baixo custo. </a:t>
            </a:r>
          </a:p>
          <a:p>
            <a:pPr algn="just"/>
            <a:r>
              <a:rPr lang="pt-BR" sz="2000" dirty="0"/>
              <a:t>Idade: entre 21 e 32 anos. </a:t>
            </a:r>
          </a:p>
          <a:p>
            <a:pPr algn="just"/>
            <a:r>
              <a:rPr lang="pt-BR" sz="2000" dirty="0"/>
              <a:t>Aspectos culturais: classe média a alta. </a:t>
            </a:r>
          </a:p>
          <a:p>
            <a:pPr algn="just"/>
            <a:r>
              <a:rPr lang="pt-BR" sz="2000" dirty="0"/>
              <a:t>Nível de educação: Ensino Médio e/ou Superior Completo. </a:t>
            </a:r>
          </a:p>
          <a:p>
            <a:pPr algn="just"/>
            <a:r>
              <a:rPr lang="pt-BR" sz="2000" dirty="0" smtClean="0"/>
              <a:t>Participação: </a:t>
            </a:r>
            <a:r>
              <a:rPr lang="pt-BR" sz="2000" dirty="0"/>
              <a:t>alta importância.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" r="-2" b="946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3843</TotalTime>
  <Words>691</Words>
  <Application>Microsoft Macintosh PowerPoint</Application>
  <PresentationFormat>Widescreen</PresentationFormat>
  <Paragraphs>98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 Rounded MT Bold</vt:lpstr>
      <vt:lpstr>Calibri</vt:lpstr>
      <vt:lpstr>Calibri Light</vt:lpstr>
      <vt:lpstr>Arial</vt:lpstr>
      <vt:lpstr>Tema do Office</vt:lpstr>
      <vt:lpstr>Trabalho Interdisciplinar II </vt:lpstr>
      <vt:lpstr>Problema (O quê?)</vt:lpstr>
      <vt:lpstr>Público Alvo (Quem?)</vt:lpstr>
      <vt:lpstr>Justificativa (Por Quê?)</vt:lpstr>
      <vt:lpstr>Apresentação do PowerPoint</vt:lpstr>
      <vt:lpstr>Implementação da Solução</vt:lpstr>
      <vt:lpstr>Principais Ferramentas</vt:lpstr>
      <vt:lpstr>Participantes do Processo Perfis Stakeholders Fictícios</vt:lpstr>
      <vt:lpstr>Perfil 1: Quem Possui?</vt:lpstr>
      <vt:lpstr>Perfil 2: Quem Precisa?</vt:lpstr>
      <vt:lpstr>Perfil 3: Voluntários</vt:lpstr>
      <vt:lpstr>Perfil 4: Instituições de Ensino</vt:lpstr>
      <vt:lpstr>Modelo de Negócios</vt:lpstr>
      <vt:lpstr>Modelo de Negócios</vt:lpstr>
      <vt:lpstr>Modelo de Negócios</vt:lpstr>
      <vt:lpstr>Business Model Canvas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Júlia Prado</dc:creator>
  <cp:lastModifiedBy>Júlia Ferreira Gonçalves Prado</cp:lastModifiedBy>
  <cp:revision>45</cp:revision>
  <cp:lastPrinted>2020-08-21T15:30:21Z</cp:lastPrinted>
  <dcterms:created xsi:type="dcterms:W3CDTF">2020-08-20T14:57:15Z</dcterms:created>
  <dcterms:modified xsi:type="dcterms:W3CDTF">2020-08-23T22:47:31Z</dcterms:modified>
</cp:coreProperties>
</file>