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pt-BR" sz="1400" spc="-1" strike="noStrike">
                <a:solidFill>
                  <a:srgbClr val="ffffff"/>
                </a:solidFill>
                <a:latin typeface="Arial"/>
              </a:defRPr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P: Você já teve algum problema relacionado a Infraestrutura Urbana ?</a:t>
            </a:r>
          </a:p>
        </c:rich>
      </c:tx>
      <c:overlay val="0"/>
      <c:spPr>
        <a:noFill/>
        <a:ln>
          <a:noFill/>
        </a:ln>
      </c:spPr>
    </c:title>
    <c:autoTitleDeleted val="0"/>
    <c:view3D>
      <c:rotX val="50"/>
      <c:rotY val="0"/>
      <c:rAngAx val="0"/>
      <c:perspective val="30"/>
    </c:view3D>
    <c:floor>
      <c:spPr>
        <a:solidFill>
          <a:srgbClr val="d9d9d9"/>
        </a:solidFill>
        <a:ln>
          <a:noFill/>
        </a:ln>
      </c:spPr>
    </c:floor>
    <c:sideWall>
      <c:spPr>
        <a:solidFill>
          <a:srgbClr val="d9d9d9"/>
        </a:solidFill>
        <a:ln>
          <a:noFill/>
        </a:ln>
      </c:spPr>
    </c:sideWall>
    <c:backWall>
      <c:spPr>
        <a:solidFill>
          <a:srgbClr val="d9d9d9"/>
        </a:solidFill>
        <a:ln>
          <a:noFill/>
        </a:ln>
      </c:spPr>
    </c:backWall>
    <c:plotArea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P: Você já teve algum problema relacionado a infraestrutura urbana ?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explosion val="0"/>
          <c:dPt>
            <c:idx val="0"/>
            <c:spPr>
              <a:solidFill>
                <a:srgbClr val="4472c4">
                  <a:alpha val="90000"/>
                </a:srgbClr>
              </a:solidFill>
              <a:ln w="19080">
                <a:solidFill>
                  <a:srgbClr val="2f5597"/>
                </a:solidFill>
                <a:round/>
              </a:ln>
            </c:spPr>
          </c:dPt>
          <c:dPt>
            <c:idx val="1"/>
            <c:spPr>
              <a:solidFill>
                <a:srgbClr val="ed7d31">
                  <a:alpha val="90000"/>
                </a:srgbClr>
              </a:solidFill>
              <a:ln w="19080">
                <a:solidFill>
                  <a:srgbClr val="c55a11"/>
                </a:solidFill>
                <a:round/>
              </a:ln>
            </c:spPr>
          </c:dPt>
          <c:dPt>
            <c:idx val="2"/>
            <c:spPr>
              <a:solidFill>
                <a:srgbClr val="a5a5a5">
                  <a:alpha val="90000"/>
                </a:srgbClr>
              </a:solidFill>
              <a:ln w="19080">
                <a:solidFill>
                  <a:srgbClr val="7c7c7c"/>
                </a:solidFill>
                <a:round/>
              </a:ln>
            </c:spPr>
          </c:dPt>
          <c:dLbls>
            <c:numFmt formatCode="0%" sourceLinked="0"/>
            <c:dLbl>
              <c:idx val="0"/>
              <c:numFmt formatCode="0%" sourceLinked="0"/>
              <c:txPr>
                <a:bodyPr/>
                <a:lstStyle/>
                <a:p>
                  <a:pPr>
                    <a:defRPr b="0" sz="1330" spc="-1" strike="noStrike">
                      <a:solidFill>
                        <a:srgbClr val="4472c4"/>
                      </a:solidFill>
                      <a:latin typeface="Calibri"/>
                    </a:defRPr>
                  </a:pPr>
                </a:p>
              </c:txPr>
              <c:spPr>
                <a:ln w="12600">
                  <a:solidFill>
                    <a:srgbClr val="4472C4"/>
                  </a:solidFill>
                </a:ln>
              </c:spPr>
              <c:dLblPos val="inEnd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1"/>
              <c:numFmt formatCode="0%" sourceLinked="0"/>
              <c:txPr>
                <a:bodyPr/>
                <a:lstStyle/>
                <a:p>
                  <a:pPr>
                    <a:defRPr b="0" sz="1330" spc="-1" strike="noStrike">
                      <a:solidFill>
                        <a:srgbClr val="ed7d31"/>
                      </a:solidFill>
                      <a:latin typeface="Calibri"/>
                    </a:defRPr>
                  </a:pPr>
                </a:p>
              </c:txPr>
              <c:spPr>
                <a:ln w="12600">
                  <a:solidFill>
                    <a:srgbClr val="4472C4"/>
                  </a:solidFill>
                </a:ln>
              </c:spPr>
              <c:dLblPos val="inEnd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2"/>
              <c:numFmt formatCode="0%" sourceLinked="0"/>
              <c:txPr>
                <a:bodyPr/>
                <a:lstStyle/>
                <a:p>
                  <a:pPr>
                    <a:defRPr b="0" sz="1330" spc="-1" strike="noStrike">
                      <a:solidFill>
                        <a:srgbClr val="a5a5a5"/>
                      </a:solidFill>
                      <a:latin typeface="Calibri"/>
                    </a:defRPr>
                  </a:pPr>
                </a:p>
              </c:txPr>
              <c:spPr>
                <a:ln w="12600">
                  <a:solidFill>
                    <a:srgbClr val="4472C4"/>
                  </a:solidFill>
                </a:ln>
              </c:spPr>
              <c:dLblPos val="inEnd"/>
              <c:showLegendKey val="0"/>
              <c:showVal val="0"/>
              <c:showCatName val="0"/>
              <c:showSerName val="0"/>
              <c:showPercent val="1"/>
              <c:separator>
</c:separator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pPr>
              <a:ln w="12600">
                <a:solidFill>
                  <a:srgbClr val="4472C4"/>
                </a:solidFill>
              </a:ln>
            </c:spPr>
            <c:dLblPos val="inEnd"/>
            <c:showLegendKey val="0"/>
            <c:showVal val="0"/>
            <c:showCatName val="0"/>
            <c:showSerName val="0"/>
            <c:showPercent val="1"/>
            <c:separator>
</c:separator>
            <c:showLeaderLines val="0"/>
          </c:dLbls>
          <c:cat>
            <c:strRef>
              <c:f>categories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Talvez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0.82</c:v>
                </c:pt>
                <c:pt idx="1">
                  <c:v>0.1</c:v>
                </c:pt>
                <c:pt idx="2">
                  <c:v>0.08</c:v>
                </c:pt>
              </c:numCache>
            </c:numRef>
          </c:val>
        </c:ser>
      </c:pie3DChart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ffffff"/>
              </a:solidFill>
              <a:latin typeface="Calibri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pt-BR" sz="1400" spc="-1" strike="noStrike">
                <a:solidFill>
                  <a:srgbClr val="ffffff"/>
                </a:solidFill>
                <a:latin typeface="Arial"/>
              </a:defRPr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P: Você já conseguiu denunciar estes problemas de maneira fácil ?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invertIfNegative val="0"/>
          <c:dPt>
            <c:idx val="0"/>
            <c:invertIfNegative val="0"/>
            <c:spPr>
              <a:solidFill>
                <a:srgbClr val="4472c4"/>
              </a:solidFill>
              <a:ln>
                <a:noFill/>
              </a:ln>
            </c:spPr>
          </c:dPt>
          <c:dLbls>
            <c:numFmt formatCode="0.00%" sourceLinked="0"/>
            <c:dLbl>
              <c:idx val="0"/>
              <c:numFmt formatCode="0.00%" sourceLinked="0"/>
              <c:txPr>
                <a:bodyPr/>
                <a:lstStyle/>
                <a:p>
                  <a:pPr>
                    <a:defRPr b="0" sz="1197" spc="-1" strike="noStrike">
                      <a:solidFill>
                        <a:srgbClr val="ffffff"/>
                      </a:solidFill>
                      <a:latin typeface="Calibri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txPr>
              <a:bodyPr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0"/>
          </c:dLbls>
          <c:val>
            <c:numRef>
              <c:f>0</c:f>
              <c:numCache>
                <c:formatCode>General</c:formatCode>
                <c:ptCount val="1"/>
                <c:pt idx="0">
                  <c:v>0.956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0"/>
          <c:dLbls>
            <c:numFmt formatCode="0.00%" sourceLinked="0"/>
            <c:txPr>
              <a:bodyPr/>
              <a:lstStyle/>
              <a:p>
                <a:pPr>
                  <a:defRPr b="0" sz="1197" spc="-1" strike="noStrik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0"/>
          </c:dLbls>
          <c:val>
            <c:numRef>
              <c:f>1</c:f>
              <c:numCache>
                <c:formatCode>General</c:formatCode>
                <c:ptCount val="1"/>
                <c:pt idx="0">
                  <c:v>0.048</c:v>
                </c:pt>
              </c:numCache>
            </c:numRef>
          </c:val>
        </c:ser>
        <c:gapWidth val="219"/>
        <c:overlap val="-27"/>
        <c:axId val="54712691"/>
        <c:axId val="42602157"/>
      </c:barChart>
      <c:catAx>
        <c:axId val="54712691"/>
        <c:scaling>
          <c:orientation val="minMax"/>
        </c:scaling>
        <c:delete val="1"/>
        <c:axPos val="b"/>
        <c:numFmt formatCode="[$-416]dd/mm/yyyy" sourceLinked="1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42602157"/>
        <c:auto val="1"/>
        <c:lblAlgn val="ctr"/>
        <c:lblOffset val="100"/>
        <c:noMultiLvlLbl val="0"/>
      </c:catAx>
      <c:valAx>
        <c:axId val="42602157"/>
        <c:scaling>
          <c:orientation val="minMax"/>
        </c:scaling>
        <c:delete val="1"/>
        <c:axPos val="l"/>
        <c:numFmt formatCode="0.00%" sourceLinked="0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54712691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ffffff"/>
              </a:solidFill>
              <a:latin typeface="Calibri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982CDC7-744C-43D7-B292-D9A462A86DB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12/15/20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F982AB0-4328-4181-9BFE-76A1E2A0378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chart" Target="../charts/chart3.xml"/><Relationship Id="rId3" Type="http://schemas.openxmlformats.org/officeDocument/2006/relationships/chart" Target="../charts/chart4.xml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5206320"/>
            <a:ext cx="9905760" cy="934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Disciplina: Trabalho Interdisciplinar: Aplicações para Processos de Negócios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Alunos: Guilherme Gabriel, Henrique Penna, José Maurício, Lucas Ângelo, Marco Tullio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1535760" y="2411280"/>
            <a:ext cx="9131760" cy="2024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8000" spc="-1" strike="noStrike">
                <a:solidFill>
                  <a:srgbClr val="ffffff"/>
                </a:solidFill>
                <a:latin typeface="Arial"/>
              </a:rPr>
              <a:t>CIT - Por uma cidade melhor</a:t>
            </a:r>
            <a:endParaRPr b="0" lang="pt-BR" sz="8000" spc="-1" strike="noStrike">
              <a:latin typeface="Arial"/>
            </a:endParaRPr>
          </a:p>
        </p:txBody>
      </p:sp>
      <p:pic>
        <p:nvPicPr>
          <p:cNvPr id="44" name="Picture 12" descr="Logo, company name&#10;&#10;Description automatically generated"/>
          <p:cNvPicPr/>
          <p:nvPr/>
        </p:nvPicPr>
        <p:blipFill>
          <a:blip r:embed="rId2"/>
          <a:stretch/>
        </p:blipFill>
        <p:spPr>
          <a:xfrm>
            <a:off x="10725120" y="2160"/>
            <a:ext cx="1421280" cy="120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233160" y="54000"/>
            <a:ext cx="572544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Avaliação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1354680" y="2209680"/>
            <a:ext cx="9829440" cy="31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Qualquer cidadão pode acessar o site, se cadastrar, entrar em sua conta, fazer denúncias, contribuir com denúncias de outros cidadãos e receber o feedback por meio da dashboard do cidadão</a:t>
            </a:r>
            <a:endParaRPr b="0" lang="pt-BR" sz="22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A aplicação pode ser utilizada perfeitamente, todos os requisitos foram implementados</a:t>
            </a:r>
            <a:endParaRPr b="0" lang="pt-BR" sz="22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As organizações podem se cadastrar no site para suas determinadas localizações e categorias. Podendo assim visualizar todas as denúncias que ela poderá atuar</a:t>
            </a:r>
            <a:endParaRPr b="0" lang="pt-BR" sz="22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Diante disso, nota-se que o software é viável para cumprir os processos que foram modelados anteriormente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233160" y="54000"/>
            <a:ext cx="572544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Conclusão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660240" y="2151720"/>
            <a:ext cx="10323360" cy="17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Por meio da aplicação WEB, o projeto CIT, conseguiu colocar a disposição dos cidadãos uma forma fácil de denunciar os problemas de infraestrutura urbana</a:t>
            </a:r>
            <a:endParaRPr b="0" lang="pt-BR" sz="22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A aplicação encontra-se online por meio da URL: </a:t>
            </a:r>
            <a:r>
              <a:rPr b="0" lang="pt-BR" sz="2200" spc="-1" strike="noStrike" u="sng">
                <a:solidFill>
                  <a:srgbClr val="00b0f0"/>
                </a:solidFill>
                <a:uFillTx/>
                <a:latin typeface="Calibri"/>
              </a:rPr>
              <a:t>http://projetocit.com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233160" y="285840"/>
            <a:ext cx="572544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Dúvidas ?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3274200" y="122400"/>
            <a:ext cx="564336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Contextualização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190520" y="1950120"/>
            <a:ext cx="9667440" cy="1764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Calibri"/>
              </a:rPr>
              <a:t>- A falta de infraestrutura é um grave empecilho para a vida dos cidadãos, e, mesmo assim, é algo comum na maioria das cidades do Brasil, gerando uma série de outros problemas relacionados à mobilidade.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br/>
            <a:endParaRPr b="0" lang="pt-BR" sz="2800" spc="-1" strike="noStrike">
              <a:latin typeface="Arial"/>
            </a:endParaRPr>
          </a:p>
        </p:txBody>
      </p:sp>
      <p:pic>
        <p:nvPicPr>
          <p:cNvPr id="47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sp>
        <p:nvSpPr>
          <p:cNvPr id="48" name="CustomShape 3"/>
          <p:cNvSpPr/>
          <p:nvPr/>
        </p:nvSpPr>
        <p:spPr>
          <a:xfrm>
            <a:off x="1190520" y="4011480"/>
            <a:ext cx="9667440" cy="17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66000"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Calibri"/>
              </a:rPr>
              <a:t>- Diante disso, torna-se fundamental que existam canais de divulgação de informação e mecanismos que permitam ao usuário acessar e divulger problemas que encontram em seus municípios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br/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3274200" y="122400"/>
            <a:ext cx="564336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Problema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198800" y="1923120"/>
            <a:ext cx="9667440" cy="15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- Está situado na falta de uma plataforma na qual, os cidadãos possam se manifestar e assim, poder cobrar das entidades governamentais um retorno dos altos impostos pagos.</a:t>
            </a:r>
            <a:br/>
            <a:endParaRPr b="0" lang="pt-BR" sz="2400" spc="-1" strike="noStrike">
              <a:latin typeface="Arial"/>
            </a:endParaRPr>
          </a:p>
        </p:txBody>
      </p:sp>
      <p:pic>
        <p:nvPicPr>
          <p:cNvPr id="51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1198800" y="3558600"/>
            <a:ext cx="9667440" cy="10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- As figuras públicas não conseguem encontrar uma plataforma onde possam divulgar os trabalhos realizados.</a:t>
            </a:r>
            <a:br/>
            <a:endParaRPr b="0" lang="pt-BR" sz="24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1198800" y="4763520"/>
            <a:ext cx="9667440" cy="10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- As Organizações Públicas têm certa dificuldade para rastrear onde os problemas se encontram.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3274200" y="122400"/>
            <a:ext cx="564336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Justificativa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5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graphicFrame>
        <p:nvGraphicFramePr>
          <p:cNvPr id="56" name="Gráfico 9"/>
          <p:cNvGraphicFramePr/>
          <p:nvPr/>
        </p:nvGraphicFramePr>
        <p:xfrm>
          <a:off x="0" y="2451600"/>
          <a:ext cx="5972400" cy="343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7" name="TextShape 2"/>
          <p:cNvSpPr txBox="1"/>
          <p:nvPr/>
        </p:nvSpPr>
        <p:spPr>
          <a:xfrm>
            <a:off x="1100880" y="1576440"/>
            <a:ext cx="10709640" cy="623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- Pesquisa realizada com 50 cidadãos de Belo Horizonte e região Metropolitana</a:t>
            </a:r>
            <a:endParaRPr b="0" lang="pt-BR" sz="2400" spc="-1" strike="noStrike">
              <a:latin typeface="Arial"/>
            </a:endParaRPr>
          </a:p>
        </p:txBody>
      </p:sp>
      <p:graphicFrame>
        <p:nvGraphicFramePr>
          <p:cNvPr id="58" name="Gráfico 13"/>
          <p:cNvGraphicFramePr/>
          <p:nvPr/>
        </p:nvGraphicFramePr>
        <p:xfrm>
          <a:off x="5972760" y="2451600"/>
          <a:ext cx="6219000" cy="343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3274200" y="122400"/>
            <a:ext cx="564336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Objetivos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198800" y="1923120"/>
            <a:ext cx="9667440" cy="15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- Fornecer aos cidadãos uma plataforma, de fácil acesso, para denunciarem problemas relacionados à infraestrutura urbana. Desta forma, efetuando uma divulgação do ranking das melhores cidades, para que tenha concorrência.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61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sp>
        <p:nvSpPr>
          <p:cNvPr id="62" name="CustomShape 3"/>
          <p:cNvSpPr/>
          <p:nvPr/>
        </p:nvSpPr>
        <p:spPr>
          <a:xfrm>
            <a:off x="1198800" y="3575160"/>
            <a:ext cx="966744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Objetivos Específicos: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1211760" y="1277640"/>
            <a:ext cx="3094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Objetivo Geral: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1198800" y="4259160"/>
            <a:ext cx="9667440" cy="22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80000"/>
          </a:bodyPr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Permitir cadastro de pessoas físicas, que possibilitará o envio de denúncias;</a:t>
            </a:r>
            <a:endParaRPr b="0" lang="pt-BR" sz="24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Fornecer funcionalidades que permitam a denúncia por meio da localização e envio de provas (fotos);</a:t>
            </a:r>
            <a:endParaRPr b="0" lang="pt-BR" sz="24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Permitir o cadastro de contas para organizações;</a:t>
            </a:r>
            <a:endParaRPr b="0" lang="pt-BR" sz="24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Criação automática de ranking das melhores cidades, por meio dos dados recebidos de problemas relacionados.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3274200" y="122400"/>
            <a:ext cx="736092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1000"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Modelagem de Processos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1198800" y="1923120"/>
            <a:ext cx="9667440" cy="15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Cidadão fazer a denúncia de um problema estrutural em área urbana</a:t>
            </a:r>
            <a:endParaRPr b="0" lang="pt-BR" sz="2400" spc="-1" strike="noStrike">
              <a:latin typeface="Arial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Órgão responsável por gerenciar denúncias feitas pelos cidadãos</a:t>
            </a:r>
            <a:endParaRPr b="0" lang="pt-BR" sz="2400" spc="-1" strike="noStrike">
              <a:latin typeface="Arial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Gerar um ranking dos municípios que mais solucionam problemas denunciados.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67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sp>
        <p:nvSpPr>
          <p:cNvPr id="68" name="CustomShape 3"/>
          <p:cNvSpPr/>
          <p:nvPr/>
        </p:nvSpPr>
        <p:spPr>
          <a:xfrm>
            <a:off x="1198800" y="3306240"/>
            <a:ext cx="966744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Processos de Suporte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1219320" y="1277640"/>
            <a:ext cx="42228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Processos Primários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70" name="CustomShape 5"/>
          <p:cNvSpPr/>
          <p:nvPr/>
        </p:nvSpPr>
        <p:spPr>
          <a:xfrm>
            <a:off x="1198800" y="3970800"/>
            <a:ext cx="9667440" cy="10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Sistema de cadastro e login do cidadão no site da CIT</a:t>
            </a:r>
            <a:endParaRPr b="0" lang="pt-BR" sz="24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Sistema de cadastro e login órgãos responsáveis no site da CIT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71" name="CustomShape 6"/>
          <p:cNvSpPr/>
          <p:nvPr/>
        </p:nvSpPr>
        <p:spPr>
          <a:xfrm>
            <a:off x="1198800" y="4958280"/>
            <a:ext cx="966744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Processo de Gerenciamento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72" name="CustomShape 7"/>
          <p:cNvSpPr/>
          <p:nvPr/>
        </p:nvSpPr>
        <p:spPr>
          <a:xfrm>
            <a:off x="1198800" y="5580360"/>
            <a:ext cx="9667440" cy="10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Monitorar as denúncias para impedir </a:t>
            </a:r>
            <a:r>
              <a:rPr b="0" i="1" lang="pt-BR" sz="2400" spc="-1" strike="noStrike">
                <a:solidFill>
                  <a:srgbClr val="ffffff"/>
                </a:solidFill>
                <a:latin typeface="Calibri"/>
              </a:rPr>
              <a:t>phishing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 e denúncias não corrigidas corretamente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1763640" y="0"/>
            <a:ext cx="1088532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Diagrama de Entidade-Relacionamento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4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pic>
        <p:nvPicPr>
          <p:cNvPr id="75" name="Picture 2" descr=""/>
          <p:cNvPicPr/>
          <p:nvPr/>
        </p:nvPicPr>
        <p:blipFill>
          <a:blip r:embed="rId2"/>
          <a:stretch/>
        </p:blipFill>
        <p:spPr>
          <a:xfrm>
            <a:off x="1121400" y="970920"/>
            <a:ext cx="10580400" cy="568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233160" y="121680"/>
            <a:ext cx="572544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Tecnologias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7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1360800" y="1787040"/>
            <a:ext cx="5725440" cy="20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HTML 5</a:t>
            </a:r>
            <a:endParaRPr b="0" lang="pt-BR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CSS3</a:t>
            </a:r>
            <a:endParaRPr b="0" lang="pt-BR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Bootstrap </a:t>
            </a: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	</a:t>
            </a:r>
            <a:endParaRPr b="0" lang="pt-BR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JavaScript</a:t>
            </a:r>
            <a:endParaRPr b="0" lang="pt-BR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NodeJS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357560" y="5270400"/>
            <a:ext cx="947016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Visual Studio Code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357560" y="4323600"/>
            <a:ext cx="56808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MariaDB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1357560" y="6158160"/>
            <a:ext cx="947016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Azure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1371960" y="1258560"/>
            <a:ext cx="34318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Front e back end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1364040" y="3800520"/>
            <a:ext cx="1357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SGBD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1379160" y="5630760"/>
            <a:ext cx="4786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Nuvem de Hospedagem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1362240" y="4713120"/>
            <a:ext cx="8593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IDE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6" name="Picture 4" descr="Curso de HTML e CSS | Cursos Online ao Vivo | RHB Informática"/>
          <p:cNvPicPr/>
          <p:nvPr/>
        </p:nvPicPr>
        <p:blipFill>
          <a:blip r:embed="rId2"/>
          <a:stretch/>
        </p:blipFill>
        <p:spPr>
          <a:xfrm>
            <a:off x="9598320" y="1092600"/>
            <a:ext cx="1721160" cy="1721160"/>
          </a:xfrm>
          <a:prstGeom prst="rect">
            <a:avLst/>
          </a:prstGeom>
          <a:ln>
            <a:noFill/>
          </a:ln>
        </p:spPr>
      </p:pic>
      <p:pic>
        <p:nvPicPr>
          <p:cNvPr id="87" name="Picture 6" descr="Bootstrap em Português · O mais popular framework front-end responsivo e  focado para dispositivos móveis do mundo."/>
          <p:cNvPicPr/>
          <p:nvPr/>
        </p:nvPicPr>
        <p:blipFill>
          <a:blip r:embed="rId3"/>
          <a:stretch/>
        </p:blipFill>
        <p:spPr>
          <a:xfrm>
            <a:off x="10558080" y="2748600"/>
            <a:ext cx="912240" cy="766080"/>
          </a:xfrm>
          <a:prstGeom prst="rect">
            <a:avLst/>
          </a:prstGeom>
          <a:ln>
            <a:noFill/>
          </a:ln>
        </p:spPr>
      </p:pic>
      <p:pic>
        <p:nvPicPr>
          <p:cNvPr id="88" name="Picture 8" descr="Depuração Avançada de JavaScript – State Of The Art"/>
          <p:cNvPicPr/>
          <p:nvPr/>
        </p:nvPicPr>
        <p:blipFill>
          <a:blip r:embed="rId4"/>
          <a:stretch/>
        </p:blipFill>
        <p:spPr>
          <a:xfrm>
            <a:off x="9555480" y="2653920"/>
            <a:ext cx="1002240" cy="1002240"/>
          </a:xfrm>
          <a:prstGeom prst="rect">
            <a:avLst/>
          </a:prstGeom>
          <a:ln>
            <a:noFill/>
          </a:ln>
        </p:spPr>
      </p:pic>
      <p:pic>
        <p:nvPicPr>
          <p:cNvPr id="89" name="Picture 12" descr="Manage Memory and Garbage Collection in Node.js from @wfbutton on @eggheadio"/>
          <p:cNvPicPr/>
          <p:nvPr/>
        </p:nvPicPr>
        <p:blipFill>
          <a:blip r:embed="rId5"/>
          <a:stretch/>
        </p:blipFill>
        <p:spPr>
          <a:xfrm>
            <a:off x="8476920" y="2175480"/>
            <a:ext cx="970560" cy="970560"/>
          </a:xfrm>
          <a:prstGeom prst="rect">
            <a:avLst/>
          </a:prstGeom>
          <a:ln>
            <a:noFill/>
          </a:ln>
        </p:spPr>
      </p:pic>
      <p:pic>
        <p:nvPicPr>
          <p:cNvPr id="90" name="Picture 16" descr="Amazon RDS for MariaDB – Amazon Web Services (AWS)"/>
          <p:cNvPicPr/>
          <p:nvPr/>
        </p:nvPicPr>
        <p:blipFill>
          <a:blip r:embed="rId6"/>
          <a:stretch/>
        </p:blipFill>
        <p:spPr>
          <a:xfrm>
            <a:off x="9766440" y="3753720"/>
            <a:ext cx="1805400" cy="929160"/>
          </a:xfrm>
          <a:prstGeom prst="rect">
            <a:avLst/>
          </a:prstGeom>
          <a:ln>
            <a:noFill/>
          </a:ln>
        </p:spPr>
      </p:pic>
      <p:pic>
        <p:nvPicPr>
          <p:cNvPr id="91" name="Picture 18" descr="Visual Studio Code - Wikipedia"/>
          <p:cNvPicPr/>
          <p:nvPr/>
        </p:nvPicPr>
        <p:blipFill>
          <a:blip r:embed="rId7"/>
          <a:stretch/>
        </p:blipFill>
        <p:spPr>
          <a:xfrm>
            <a:off x="8762040" y="3800520"/>
            <a:ext cx="835920" cy="835920"/>
          </a:xfrm>
          <a:prstGeom prst="rect">
            <a:avLst/>
          </a:prstGeom>
          <a:ln>
            <a:noFill/>
          </a:ln>
        </p:spPr>
      </p:pic>
      <p:pic>
        <p:nvPicPr>
          <p:cNvPr id="92" name="Picture 20" descr="Imobiliária ERA aposta na modernização digital | MaisTecnologia"/>
          <p:cNvPicPr/>
          <p:nvPr/>
        </p:nvPicPr>
        <p:blipFill>
          <a:blip r:embed="rId8"/>
          <a:stretch/>
        </p:blipFill>
        <p:spPr>
          <a:xfrm>
            <a:off x="8890200" y="4827240"/>
            <a:ext cx="2531160" cy="144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233160" y="54000"/>
            <a:ext cx="572544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Flow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pic>
        <p:nvPicPr>
          <p:cNvPr id="95" name="Picture 2" descr=""/>
          <p:cNvPicPr/>
          <p:nvPr/>
        </p:nvPicPr>
        <p:blipFill>
          <a:blip r:embed="rId2"/>
          <a:stretch/>
        </p:blipFill>
        <p:spPr>
          <a:xfrm>
            <a:off x="366840" y="1436400"/>
            <a:ext cx="4061880" cy="2190960"/>
          </a:xfrm>
          <a:prstGeom prst="rect">
            <a:avLst/>
          </a:prstGeom>
          <a:ln>
            <a:noFill/>
          </a:ln>
        </p:spPr>
      </p:pic>
      <p:pic>
        <p:nvPicPr>
          <p:cNvPr id="96" name="Picture 4" descr="Imagem15"/>
          <p:cNvPicPr/>
          <p:nvPr/>
        </p:nvPicPr>
        <p:blipFill>
          <a:blip r:embed="rId3"/>
          <a:stretch/>
        </p:blipFill>
        <p:spPr>
          <a:xfrm>
            <a:off x="5954400" y="1380240"/>
            <a:ext cx="4086360" cy="2190960"/>
          </a:xfrm>
          <a:prstGeom prst="rect">
            <a:avLst/>
          </a:prstGeom>
          <a:ln>
            <a:noFill/>
          </a:ln>
        </p:spPr>
      </p:pic>
      <p:pic>
        <p:nvPicPr>
          <p:cNvPr id="97" name="Picture 6" descr="Imagem16"/>
          <p:cNvPicPr/>
          <p:nvPr/>
        </p:nvPicPr>
        <p:blipFill>
          <a:blip r:embed="rId4"/>
          <a:stretch/>
        </p:blipFill>
        <p:spPr>
          <a:xfrm>
            <a:off x="6254640" y="4279680"/>
            <a:ext cx="4570920" cy="2190960"/>
          </a:xfrm>
          <a:prstGeom prst="rect">
            <a:avLst/>
          </a:prstGeom>
          <a:ln>
            <a:noFill/>
          </a:ln>
        </p:spPr>
      </p:pic>
      <p:pic>
        <p:nvPicPr>
          <p:cNvPr id="98" name="Picture 8" descr="Imagem17"/>
          <p:cNvPicPr/>
          <p:nvPr/>
        </p:nvPicPr>
        <p:blipFill>
          <a:blip r:embed="rId5"/>
          <a:stretch/>
        </p:blipFill>
        <p:spPr>
          <a:xfrm>
            <a:off x="379440" y="4394520"/>
            <a:ext cx="4543200" cy="2190960"/>
          </a:xfrm>
          <a:prstGeom prst="rect">
            <a:avLst/>
          </a:prstGeom>
          <a:ln>
            <a:noFill/>
          </a:ln>
        </p:spPr>
      </p:pic>
      <p:pic>
        <p:nvPicPr>
          <p:cNvPr id="99" name="Picture 18" descr="seta-vermelha-curva | Seta vermelha, Seta png, Idéias para vídeos do youtube"/>
          <p:cNvPicPr/>
          <p:nvPr/>
        </p:nvPicPr>
        <p:blipFill>
          <a:blip r:embed="rId6"/>
          <a:stretch/>
        </p:blipFill>
        <p:spPr>
          <a:xfrm rot="14058600">
            <a:off x="4836600" y="1719000"/>
            <a:ext cx="709560" cy="887040"/>
          </a:xfrm>
          <a:prstGeom prst="rect">
            <a:avLst/>
          </a:prstGeom>
          <a:ln>
            <a:noFill/>
          </a:ln>
        </p:spPr>
      </p:pic>
      <p:pic>
        <p:nvPicPr>
          <p:cNvPr id="100" name="Picture 20" descr="seta-vermelha-curva | Seta vermelha, Seta png, Idéias para vídeos do youtube"/>
          <p:cNvPicPr/>
          <p:nvPr/>
        </p:nvPicPr>
        <p:blipFill>
          <a:blip r:embed="rId7"/>
          <a:stretch/>
        </p:blipFill>
        <p:spPr>
          <a:xfrm>
            <a:off x="5227200" y="4694760"/>
            <a:ext cx="709560" cy="887040"/>
          </a:xfrm>
          <a:prstGeom prst="rect">
            <a:avLst/>
          </a:prstGeom>
          <a:ln>
            <a:noFill/>
          </a:ln>
        </p:spPr>
      </p:pic>
      <p:pic>
        <p:nvPicPr>
          <p:cNvPr id="101" name="Picture 18" descr="seta-vermelha-curva | Seta vermelha, Seta png, Idéias para vídeos do youtube"/>
          <p:cNvPicPr/>
          <p:nvPr/>
        </p:nvPicPr>
        <p:blipFill>
          <a:blip r:embed="rId8"/>
          <a:stretch/>
        </p:blipFill>
        <p:spPr>
          <a:xfrm rot="17647800">
            <a:off x="10388520" y="3201120"/>
            <a:ext cx="709560" cy="88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</TotalTime>
  <Application>LibreOffice/6.4.4.2$Windows_X86_64 LibreOffice_project/3d775be2011f3886db32dfd395a6a6d1ca2630ff</Application>
  <Words>538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2020-12-06T15:05:42Z</dcterms:created>
  <dc:creator>Jose Mauricio Guimaraes Franca</dc:creator>
  <dc:description/>
  <dc:language>pt-BR</dc:language>
  <cp:lastModifiedBy/>
  <dcterms:modified xsi:type="dcterms:W3CDTF">2020-12-15T14:55:30Z</dcterms:modified>
  <cp:revision>129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