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445"/>
    <a:srgbClr val="283D1A"/>
    <a:srgbClr val="374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P:</a:t>
            </a:r>
            <a:r>
              <a:rPr lang="pt-BR" sz="14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0" cap="non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já teve algum problema relacionado a Infraestrutura Urbana ?</a:t>
            </a:r>
            <a:endParaRPr lang="pt-BR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P: Você já teve algum problema relacionado a infraestrutura urbana ?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8BC-48E7-B025-FD2B1E5B047F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8BC-48E7-B025-FD2B1E5B047F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8BC-48E7-B025-FD2B1E5B047F}"/>
              </c:ext>
            </c:extLst>
          </c:dPt>
          <c:dLbls>
            <c:dLbl>
              <c:idx val="0"/>
              <c:spPr>
                <a:solidFill>
                  <a:prstClr val="white">
                    <a:alpha val="90000"/>
                  </a:prstClr>
                </a:solidFill>
                <a:ln w="12700" cap="flat" cmpd="sng" algn="ctr">
                  <a:solidFill>
                    <a:srgbClr val="4472C4"/>
                  </a:solidFill>
                  <a:round/>
                </a:ln>
                <a:effectLst>
                  <a:outerShdw blurRad="50800" dist="38100" dir="2700000" algn="tl" rotWithShape="0">
                    <a:srgbClr val="4472C4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8BC-48E7-B025-FD2B1E5B047F}"/>
                </c:ext>
              </c:extLst>
            </c:dLbl>
            <c:dLbl>
              <c:idx val="1"/>
              <c:spPr>
                <a:solidFill>
                  <a:prstClr val="white">
                    <a:alpha val="90000"/>
                  </a:prstClr>
                </a:solidFill>
                <a:ln w="12700" cap="flat" cmpd="sng" algn="ctr">
                  <a:solidFill>
                    <a:srgbClr val="4472C4"/>
                  </a:solidFill>
                  <a:round/>
                </a:ln>
                <a:effectLst>
                  <a:outerShdw blurRad="50800" dist="38100" dir="2700000" algn="tl" rotWithShape="0">
                    <a:srgbClr val="4472C4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8BC-48E7-B025-FD2B1E5B047F}"/>
                </c:ext>
              </c:extLst>
            </c:dLbl>
            <c:dLbl>
              <c:idx val="2"/>
              <c:spPr>
                <a:solidFill>
                  <a:prstClr val="white">
                    <a:alpha val="90000"/>
                  </a:prstClr>
                </a:solidFill>
                <a:ln w="12700" cap="flat" cmpd="sng" algn="ctr">
                  <a:solidFill>
                    <a:srgbClr val="4472C4"/>
                  </a:solidFill>
                  <a:round/>
                </a:ln>
                <a:effectLst>
                  <a:outerShdw blurRad="50800" dist="38100" dir="2700000" algn="tl" rotWithShape="0">
                    <a:srgbClr val="4472C4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8BC-48E7-B025-FD2B1E5B047F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Talvez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>
                  <c:v>0.82</c:v>
                </c:pt>
                <c:pt idx="1">
                  <c:v>0.1</c:v>
                </c:pt>
                <c:pt idx="2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C-48E7-B025-FD2B1E5B04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P: Você já conseguiu denunciar estes problemas de maneira fácil 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92E-4AC9-B6DC-CF4E5FBFDB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Planilha1!$B$2</c:f>
              <c:numCache>
                <c:formatCode>0.00%</c:formatCode>
                <c:ptCount val="1"/>
                <c:pt idx="0">
                  <c:v>0.95599999999999996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E-4AC9-B6DC-CF4E5FBFDB73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Planilha1!$C$2</c:f>
              <c:numCache>
                <c:formatCode>0.00%</c:formatCode>
                <c:ptCount val="1"/>
                <c:pt idx="0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2E-4AC9-B6DC-CF4E5FBFDB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4040640"/>
        <c:axId val="404038344"/>
      </c:barChart>
      <c:catAx>
        <c:axId val="4040406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4038344"/>
        <c:crosses val="autoZero"/>
        <c:auto val="1"/>
        <c:lblAlgn val="ctr"/>
        <c:lblOffset val="100"/>
        <c:noMultiLvlLbl val="0"/>
      </c:catAx>
      <c:valAx>
        <c:axId val="40403834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0404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06205"/>
            <a:ext cx="9905999" cy="935039"/>
          </a:xfrm>
        </p:spPr>
        <p:txBody>
          <a:bodyPr>
            <a:normAutofit/>
          </a:bodyPr>
          <a:lstStyle/>
          <a:p>
            <a:pPr algn="l"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Disciplina: Trabalho Interdisciplinar: Aplicações para Processos de Negócios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Arial"/>
                <a:cs typeface="Calibri Light"/>
              </a:rPr>
              <a:t>Alunos: Guilherme Gabriel, Henrique Penna, José Maurício, Lucas Ângelo, Marco Tullio</a:t>
            </a:r>
          </a:p>
        </p:txBody>
      </p: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E048B3-82FC-48EF-8895-1764AEC3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sp>
        <p:nvSpPr>
          <p:cNvPr id="11" name="Subtitle 10">
            <a:extLst>
              <a:ext uri="{FF2B5EF4-FFF2-40B4-BE49-F238E27FC236}">
                <a16:creationId xmlns:a16="http://schemas.microsoft.com/office/drawing/2014/main" id="{BBFA5D81-EB02-4161-852A-F63D9998B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906" y="2411415"/>
            <a:ext cx="9132094" cy="202485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8000" dirty="0">
                <a:solidFill>
                  <a:schemeClr val="bg1"/>
                </a:solidFill>
                <a:latin typeface="Arial"/>
                <a:cs typeface="Calibri"/>
              </a:rPr>
              <a:t>CIT - Por uma cidade melhor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7E3A7F96-A351-42BB-BDAC-A813912CE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149" y="2268"/>
            <a:ext cx="1421607" cy="12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3057" y="54107"/>
            <a:ext cx="5725886" cy="970757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chemeClr val="bg1"/>
                </a:solidFill>
                <a:cs typeface="Calibri Light"/>
              </a:rPr>
              <a:t>Avaliação</a:t>
            </a:r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F572F8E-E89C-4F66-A58C-0D3C8EF4EB0C}"/>
              </a:ext>
            </a:extLst>
          </p:cNvPr>
          <p:cNvSpPr txBox="1"/>
          <p:nvPr/>
        </p:nvSpPr>
        <p:spPr>
          <a:xfrm>
            <a:off x="1354666" y="2209799"/>
            <a:ext cx="98298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t-BR" sz="2200" dirty="0">
                <a:solidFill>
                  <a:schemeClr val="bg1"/>
                </a:solidFill>
                <a:cs typeface="Arial" panose="020B0604020202020204" pitchFamily="34" charset="0"/>
              </a:rPr>
              <a:t>Qualquer cidadão pode acessar o site, se cadastrar, entrar em sua conta, fazer denúncias, contribuir com denúncias de outros cidadãos e receber o feedback por meio da dashboard do cidadão</a:t>
            </a:r>
          </a:p>
          <a:p>
            <a:pPr marL="285750" indent="-285750" algn="just">
              <a:buFontTx/>
              <a:buChar char="-"/>
            </a:pPr>
            <a:r>
              <a:rPr lang="pt-BR" sz="2200" dirty="0">
                <a:solidFill>
                  <a:schemeClr val="bg1"/>
                </a:solidFill>
                <a:cs typeface="Arial" panose="020B0604020202020204" pitchFamily="34" charset="0"/>
              </a:rPr>
              <a:t>A aplicação pode ser utilizada perfeitamente, todos os requisitos foram implementados</a:t>
            </a:r>
          </a:p>
          <a:p>
            <a:pPr marL="285750" indent="-285750" algn="just">
              <a:buFontTx/>
              <a:buChar char="-"/>
            </a:pPr>
            <a:r>
              <a:rPr lang="pt-BR" sz="2200" dirty="0">
                <a:solidFill>
                  <a:schemeClr val="bg1"/>
                </a:solidFill>
                <a:cs typeface="Arial" panose="020B0604020202020204" pitchFamily="34" charset="0"/>
              </a:rPr>
              <a:t>As organizações podem se cadastrar no site para suas determinadas localizações e categorias. Podendo assim visualizar todas as denúncias que ela poderá atuar</a:t>
            </a:r>
          </a:p>
          <a:p>
            <a:pPr marL="285750" indent="-285750" algn="just">
              <a:buFontTx/>
              <a:buChar char="-"/>
            </a:pPr>
            <a:r>
              <a:rPr lang="pt-BR" sz="2200" dirty="0">
                <a:solidFill>
                  <a:schemeClr val="bg1"/>
                </a:solidFill>
                <a:cs typeface="Arial" panose="020B0604020202020204" pitchFamily="34" charset="0"/>
              </a:rPr>
              <a:t>Diante disso, nota-se que o software é viável para cumprir os processos que foram modelados anteriormente</a:t>
            </a:r>
          </a:p>
        </p:txBody>
      </p:sp>
    </p:spTree>
    <p:extLst>
      <p:ext uri="{BB962C8B-B14F-4D97-AF65-F5344CB8AC3E}">
        <p14:creationId xmlns:p14="http://schemas.microsoft.com/office/powerpoint/2010/main" val="184023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3057" y="54107"/>
            <a:ext cx="5725886" cy="970757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chemeClr val="bg1"/>
                </a:solidFill>
                <a:cs typeface="Calibri Light"/>
              </a:rPr>
              <a:t>Conclusão</a:t>
            </a:r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DB19EFB-33CD-4586-AC71-300AAC57853B}"/>
              </a:ext>
            </a:extLst>
          </p:cNvPr>
          <p:cNvSpPr txBox="1"/>
          <p:nvPr/>
        </p:nvSpPr>
        <p:spPr>
          <a:xfrm>
            <a:off x="660398" y="2151784"/>
            <a:ext cx="103236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BR" sz="2200" dirty="0">
                <a:solidFill>
                  <a:schemeClr val="bg1"/>
                </a:solidFill>
              </a:rPr>
              <a:t>Por meio da aplicação WEB, o projeto CIT, conseguiu colocar a disposição dos cidadãos uma forma fácil de denunciar os problemas de infraestrutura urbana</a:t>
            </a:r>
          </a:p>
          <a:p>
            <a:pPr marL="342900" indent="-342900" algn="just">
              <a:buFontTx/>
              <a:buChar char="-"/>
            </a:pPr>
            <a:r>
              <a:rPr lang="pt-BR" sz="2200" dirty="0">
                <a:solidFill>
                  <a:schemeClr val="bg1"/>
                </a:solidFill>
              </a:rPr>
              <a:t>A aplicação encontra-se online por meio da URL: </a:t>
            </a:r>
            <a:r>
              <a:rPr lang="pt-BR" sz="2200" u="sng" dirty="0">
                <a:solidFill>
                  <a:srgbClr val="00B0F0"/>
                </a:solidFill>
              </a:rPr>
              <a:t>http://projetocit.com</a:t>
            </a:r>
            <a:endParaRPr lang="pt-BR" sz="2200" dirty="0">
              <a:solidFill>
                <a:srgbClr val="00B0F0"/>
              </a:solidFill>
            </a:endParaRPr>
          </a:p>
          <a:p>
            <a:pPr marL="342900" indent="-342900">
              <a:buFontTx/>
              <a:buChar char="-"/>
            </a:pPr>
            <a:endParaRPr lang="pt-BR" sz="22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00164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3057" y="286014"/>
            <a:ext cx="5725886" cy="970757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chemeClr val="bg1"/>
                </a:solidFill>
                <a:cs typeface="Calibri Light"/>
              </a:rPr>
              <a:t>Dúvidas</a:t>
            </a:r>
            <a:r>
              <a:rPr lang="en-US" sz="4800" dirty="0">
                <a:solidFill>
                  <a:schemeClr val="bg1"/>
                </a:solidFill>
                <a:cs typeface="Calibri Light"/>
              </a:rPr>
              <a:t> ?</a:t>
            </a: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0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4219" y="122237"/>
            <a:ext cx="5643563" cy="97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Contextualização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1950161"/>
            <a:ext cx="9667874" cy="176483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- A falta de infraestrutura é um grave empecilho para a vida dos cidadãos, e,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mesmo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assim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é algo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comum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na maioria das cidades do Brasil, gerando uma série de outros problemas relacionados à mobilidade.</a:t>
            </a:r>
            <a:endParaRPr lang="en-US" sz="2800" dirty="0">
              <a:solidFill>
                <a:schemeClr val="bg1"/>
              </a:solidFill>
              <a:latin typeface="Arial"/>
              <a:cs typeface="Calibri"/>
            </a:endParaRPr>
          </a:p>
          <a:p>
            <a:pPr algn="l"/>
            <a:br>
              <a:rPr lang="en-US" dirty="0"/>
            </a:br>
            <a:endParaRPr lang="en-US" dirty="0">
              <a:solidFill>
                <a:schemeClr val="bg1"/>
              </a:solidFill>
              <a:latin typeface="Arial"/>
              <a:cs typeface="Calibri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C46390F-9A73-4656-848A-B4837B4EDBD1}"/>
              </a:ext>
            </a:extLst>
          </p:cNvPr>
          <p:cNvSpPr txBox="1">
            <a:spLocks/>
          </p:cNvSpPr>
          <p:nvPr/>
        </p:nvSpPr>
        <p:spPr>
          <a:xfrm>
            <a:off x="1190625" y="4011395"/>
            <a:ext cx="9667874" cy="17648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- Diante disso,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torna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-se fundamental que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existam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canais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divulgação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informação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e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mecanismos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que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permitam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ao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usuário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acessar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e divulger problemas que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encontram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em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seus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municípios</a:t>
            </a:r>
            <a:endParaRPr lang="en-US" sz="2800" dirty="0">
              <a:solidFill>
                <a:schemeClr val="bg1"/>
              </a:solidFill>
              <a:latin typeface="Arial"/>
              <a:cs typeface="Calibri"/>
            </a:endParaRPr>
          </a:p>
          <a:p>
            <a:pPr algn="l"/>
            <a:br>
              <a:rPr lang="en-US" dirty="0"/>
            </a:br>
            <a:endParaRPr lang="en-US" dirty="0">
              <a:solidFill>
                <a:schemeClr val="bg1"/>
              </a:solidFill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089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4219" y="122237"/>
            <a:ext cx="5643563" cy="97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Problema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809" y="1923039"/>
            <a:ext cx="9667874" cy="1505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Está situado na falta de uma plataforma na qual, os cidadãos possam se manifestar e assim, poder cobrar das entidades governamentais um retorno dos altos impostos pagos.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C46390F-9A73-4656-848A-B4837B4EDBD1}"/>
              </a:ext>
            </a:extLst>
          </p:cNvPr>
          <p:cNvSpPr txBox="1">
            <a:spLocks/>
          </p:cNvSpPr>
          <p:nvPr/>
        </p:nvSpPr>
        <p:spPr>
          <a:xfrm>
            <a:off x="1198809" y="3558438"/>
            <a:ext cx="9667874" cy="10755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As figuras públicas não conseguem encontrar uma plataforma onde possam divulgar os trabalhos realizados.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28026CF-C62A-49CF-B190-F3D16A1A3D89}"/>
              </a:ext>
            </a:extLst>
          </p:cNvPr>
          <p:cNvSpPr txBox="1">
            <a:spLocks/>
          </p:cNvSpPr>
          <p:nvPr/>
        </p:nvSpPr>
        <p:spPr>
          <a:xfrm>
            <a:off x="1198809" y="4763385"/>
            <a:ext cx="9667874" cy="1075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As Organizações Públicas têm certa dificuldade para rastrear onde os problemas se encontram.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6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4219" y="122237"/>
            <a:ext cx="5643563" cy="97075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 Light"/>
              </a:rPr>
              <a:t>Justificativa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A139249-583F-487B-A00B-E7DD0D9EA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203147"/>
              </p:ext>
            </p:extLst>
          </p:nvPr>
        </p:nvGraphicFramePr>
        <p:xfrm>
          <a:off x="0" y="2451544"/>
          <a:ext cx="5972629" cy="3438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Subtitle 2">
            <a:extLst>
              <a:ext uri="{FF2B5EF4-FFF2-40B4-BE49-F238E27FC236}">
                <a16:creationId xmlns:a16="http://schemas.microsoft.com/office/drawing/2014/main" id="{46F50CD4-6865-46B6-85A1-F191F037F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838" y="1576501"/>
            <a:ext cx="10710162" cy="62421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Pesquisa realizada com 50 cidadãos de Belo Horizonte e região Metropolitana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2761F320-5878-41F5-82B6-AC29A20F3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52947"/>
              </p:ext>
            </p:extLst>
          </p:nvPr>
        </p:nvGraphicFramePr>
        <p:xfrm>
          <a:off x="5972629" y="2451544"/>
          <a:ext cx="6219371" cy="3438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2786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4219" y="122237"/>
            <a:ext cx="5643563" cy="97075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 Light"/>
              </a:rPr>
              <a:t>Objetivos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809" y="1923039"/>
            <a:ext cx="9667874" cy="1505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Fornecer aos cidadãos uma plataforma, de fácil acesso, para denunciarem problemas relacionados à infraestrutura urbana. Desta forma, efetuando uma divulgação do ranking das melhores cidades, para que tenha concorrência.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C46390F-9A73-4656-848A-B4837B4EDBD1}"/>
              </a:ext>
            </a:extLst>
          </p:cNvPr>
          <p:cNvSpPr txBox="1">
            <a:spLocks/>
          </p:cNvSpPr>
          <p:nvPr/>
        </p:nvSpPr>
        <p:spPr>
          <a:xfrm>
            <a:off x="1198809" y="3575146"/>
            <a:ext cx="9667874" cy="537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7B55C1-101D-4A9A-B460-63F0A6044F48}"/>
              </a:ext>
            </a:extLst>
          </p:cNvPr>
          <p:cNvSpPr txBox="1"/>
          <p:nvPr/>
        </p:nvSpPr>
        <p:spPr>
          <a:xfrm>
            <a:off x="1198809" y="1277541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Geral: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5BBBB5B-1138-4756-B155-17588249FECC}"/>
              </a:ext>
            </a:extLst>
          </p:cNvPr>
          <p:cNvSpPr txBox="1">
            <a:spLocks/>
          </p:cNvSpPr>
          <p:nvPr/>
        </p:nvSpPr>
        <p:spPr>
          <a:xfrm>
            <a:off x="1198809" y="4259045"/>
            <a:ext cx="9667874" cy="22937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físicas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possibilitará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denúncias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Fornecer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permitam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denúncia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localização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organizações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automática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ranking das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cidades, por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dados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recebidos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problemas relacionados.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6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4219" y="122237"/>
            <a:ext cx="7361124" cy="9707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  <a:cs typeface="Calibri Light"/>
              </a:rPr>
              <a:t>Modelagem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de Negócios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809" y="1923039"/>
            <a:ext cx="9667874" cy="150596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Cidadão fazer a denúncia de um problema estrutural em área urbana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Órgão responsável por gerenciar denúncias feitas pelos cidadãos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Gerar um ranking dos municípios que mais solucionam problemas denunciados.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C46390F-9A73-4656-848A-B4837B4EDBD1}"/>
              </a:ext>
            </a:extLst>
          </p:cNvPr>
          <p:cNvSpPr txBox="1">
            <a:spLocks/>
          </p:cNvSpPr>
          <p:nvPr/>
        </p:nvSpPr>
        <p:spPr>
          <a:xfrm>
            <a:off x="1198809" y="3306269"/>
            <a:ext cx="9667874" cy="537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Processos de Suporte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7B55C1-101D-4A9A-B460-63F0A6044F48}"/>
              </a:ext>
            </a:extLst>
          </p:cNvPr>
          <p:cNvSpPr txBox="1"/>
          <p:nvPr/>
        </p:nvSpPr>
        <p:spPr>
          <a:xfrm>
            <a:off x="1198809" y="1277541"/>
            <a:ext cx="426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Processos Primários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5BBBB5B-1138-4756-B155-17588249FECC}"/>
              </a:ext>
            </a:extLst>
          </p:cNvPr>
          <p:cNvSpPr txBox="1">
            <a:spLocks/>
          </p:cNvSpPr>
          <p:nvPr/>
        </p:nvSpPr>
        <p:spPr>
          <a:xfrm>
            <a:off x="1198809" y="3970660"/>
            <a:ext cx="9667874" cy="105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Sistema de cadastro e login do cidadão no site da CIT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Sistema de cadastro e login órgãos responsáveis no site da CIT</a:t>
            </a: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47E4F6B-86B6-455A-9114-EDE22187A9C9}"/>
              </a:ext>
            </a:extLst>
          </p:cNvPr>
          <p:cNvSpPr txBox="1">
            <a:spLocks/>
          </p:cNvSpPr>
          <p:nvPr/>
        </p:nvSpPr>
        <p:spPr>
          <a:xfrm>
            <a:off x="1198809" y="4958375"/>
            <a:ext cx="9667874" cy="537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Gerenciamento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B202889-D2FA-4920-B96E-AE6F4AE1BFC2}"/>
              </a:ext>
            </a:extLst>
          </p:cNvPr>
          <p:cNvSpPr txBox="1">
            <a:spLocks/>
          </p:cNvSpPr>
          <p:nvPr/>
        </p:nvSpPr>
        <p:spPr>
          <a:xfrm>
            <a:off x="1198809" y="5580459"/>
            <a:ext cx="9667874" cy="105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Monitorar as denúncias para impedir </a:t>
            </a:r>
            <a:r>
              <a:rPr lang="pt-BR" i="1" dirty="0" err="1">
                <a:solidFill>
                  <a:schemeClr val="bg1"/>
                </a:solidFill>
              </a:rPr>
              <a:t>phishing</a:t>
            </a:r>
            <a:r>
              <a:rPr lang="pt-BR" dirty="0">
                <a:solidFill>
                  <a:schemeClr val="bg1"/>
                </a:solidFill>
              </a:rPr>
              <a:t> e denúncias não corrigidas corretamente</a:t>
            </a: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486" y="0"/>
            <a:ext cx="10885714" cy="970757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chemeClr val="bg1"/>
                </a:solidFill>
                <a:cs typeface="Calibri Light"/>
              </a:rPr>
              <a:t>Diagrama</a:t>
            </a:r>
            <a:r>
              <a:rPr lang="en-US" sz="48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4800" dirty="0" err="1">
                <a:solidFill>
                  <a:schemeClr val="bg1"/>
                </a:solidFill>
                <a:cs typeface="Calibri Light"/>
              </a:rPr>
              <a:t>Entidade-Relacionamento</a:t>
            </a:r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49F5BA1-EC81-4BCC-A5C4-E058DC04E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9" y="970757"/>
            <a:ext cx="10580914" cy="568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8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3057" y="121840"/>
            <a:ext cx="5725886" cy="970757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chemeClr val="bg1"/>
                </a:solidFill>
                <a:cs typeface="Calibri Light"/>
              </a:rPr>
              <a:t>Tecnologias</a:t>
            </a:r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8F4D937-504C-4CB2-B1CB-95873276803B}"/>
              </a:ext>
            </a:extLst>
          </p:cNvPr>
          <p:cNvSpPr txBox="1"/>
          <p:nvPr/>
        </p:nvSpPr>
        <p:spPr>
          <a:xfrm>
            <a:off x="1360714" y="1786931"/>
            <a:ext cx="57258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</a:rPr>
              <a:t>HTML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</a:rPr>
              <a:t>CSS3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err="1">
                <a:solidFill>
                  <a:schemeClr val="bg1"/>
                </a:solidFill>
              </a:rPr>
              <a:t>Bootstrap</a:t>
            </a:r>
            <a:r>
              <a:rPr lang="pt-BR" sz="2200" dirty="0">
                <a:solidFill>
                  <a:schemeClr val="bg1"/>
                </a:solidFill>
              </a:rPr>
              <a:t>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err="1">
                <a:solidFill>
                  <a:schemeClr val="bg1"/>
                </a:solidFill>
              </a:rPr>
              <a:t>JavaScript</a:t>
            </a:r>
            <a:endParaRPr lang="pt-BR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err="1">
                <a:solidFill>
                  <a:schemeClr val="bg1"/>
                </a:solidFill>
              </a:rPr>
              <a:t>NodeJS</a:t>
            </a:r>
            <a:endParaRPr lang="pt-BR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ED86D9-2EB4-45AC-8FF2-875F564A4F7C}"/>
              </a:ext>
            </a:extLst>
          </p:cNvPr>
          <p:cNvSpPr txBox="1"/>
          <p:nvPr/>
        </p:nvSpPr>
        <p:spPr>
          <a:xfrm>
            <a:off x="1357583" y="5270348"/>
            <a:ext cx="9470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</a:rPr>
              <a:t>Visual Studio </a:t>
            </a:r>
            <a:r>
              <a:rPr lang="pt-BR" sz="2200" dirty="0" err="1">
                <a:solidFill>
                  <a:schemeClr val="bg1"/>
                </a:solidFill>
              </a:rPr>
              <a:t>Code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DDBBC5-A451-4A6B-AB28-4099EEEE454D}"/>
              </a:ext>
            </a:extLst>
          </p:cNvPr>
          <p:cNvSpPr txBox="1"/>
          <p:nvPr/>
        </p:nvSpPr>
        <p:spPr>
          <a:xfrm>
            <a:off x="1357583" y="4323595"/>
            <a:ext cx="5681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err="1">
                <a:solidFill>
                  <a:schemeClr val="bg1"/>
                </a:solidFill>
              </a:rPr>
              <a:t>MariaDB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AA36120-EB75-4F79-985D-F2FDAC386A0D}"/>
              </a:ext>
            </a:extLst>
          </p:cNvPr>
          <p:cNvSpPr txBox="1"/>
          <p:nvPr/>
        </p:nvSpPr>
        <p:spPr>
          <a:xfrm>
            <a:off x="1357583" y="6158306"/>
            <a:ext cx="9470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</a:rPr>
              <a:t>Azure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E364D6-3E68-436B-92FC-84E0ED3E3A05}"/>
              </a:ext>
            </a:extLst>
          </p:cNvPr>
          <p:cNvSpPr txBox="1"/>
          <p:nvPr/>
        </p:nvSpPr>
        <p:spPr>
          <a:xfrm>
            <a:off x="1357583" y="1258575"/>
            <a:ext cx="3461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e </a:t>
            </a:r>
            <a:r>
              <a:rPr lang="pt-BR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27B822B-ECD4-4F4A-A0D0-9EC331352B6C}"/>
              </a:ext>
            </a:extLst>
          </p:cNvPr>
          <p:cNvSpPr txBox="1"/>
          <p:nvPr/>
        </p:nvSpPr>
        <p:spPr>
          <a:xfrm>
            <a:off x="1357583" y="3800420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SGBD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3AC6D2-AC56-45EE-9AB1-89F76FA1A426}"/>
              </a:ext>
            </a:extLst>
          </p:cNvPr>
          <p:cNvSpPr txBox="1"/>
          <p:nvPr/>
        </p:nvSpPr>
        <p:spPr>
          <a:xfrm>
            <a:off x="1357583" y="5630605"/>
            <a:ext cx="4830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Nuvem de Hospedagem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CF3FC9-24C3-4721-B0CE-5371C7AC7A29}"/>
              </a:ext>
            </a:extLst>
          </p:cNvPr>
          <p:cNvSpPr txBox="1"/>
          <p:nvPr/>
        </p:nvSpPr>
        <p:spPr>
          <a:xfrm>
            <a:off x="1357583" y="4713139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</a:p>
        </p:txBody>
      </p:sp>
      <p:pic>
        <p:nvPicPr>
          <p:cNvPr id="2052" name="Picture 4" descr="Curso de HTML e CSS | Cursos Online ao Vivo | RHB Informática">
            <a:extLst>
              <a:ext uri="{FF2B5EF4-FFF2-40B4-BE49-F238E27FC236}">
                <a16:creationId xmlns:a16="http://schemas.microsoft.com/office/drawing/2014/main" id="{594F5E80-6D06-4E3F-87BD-F470200C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440" y="1092597"/>
            <a:ext cx="1721493" cy="17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ootstrap em Português · O mais popular framework front-end responsivo e  focado para dispositivos móveis do mundo.">
            <a:extLst>
              <a:ext uri="{FF2B5EF4-FFF2-40B4-BE49-F238E27FC236}">
                <a16:creationId xmlns:a16="http://schemas.microsoft.com/office/drawing/2014/main" id="{69336174-28AB-4B85-B944-D8AD4AEED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048" y="2748547"/>
            <a:ext cx="912735" cy="76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puração Avançada de JavaScript – State Of The Art">
            <a:extLst>
              <a:ext uri="{FF2B5EF4-FFF2-40B4-BE49-F238E27FC236}">
                <a16:creationId xmlns:a16="http://schemas.microsoft.com/office/drawing/2014/main" id="{3CF8166B-F12F-45E5-B0AA-0346F326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402" y="2653965"/>
            <a:ext cx="1002646" cy="100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nage Memory and Garbage Collection in Node.js from @wfbutton on @eggheadio">
            <a:extLst>
              <a:ext uri="{FF2B5EF4-FFF2-40B4-BE49-F238E27FC236}">
                <a16:creationId xmlns:a16="http://schemas.microsoft.com/office/drawing/2014/main" id="{EB9F0EF9-4467-44F2-9F30-DDE3092F1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32" y="2175357"/>
            <a:ext cx="970758" cy="97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mazon RDS for MariaDB – Amazon Web Services (AWS)">
            <a:extLst>
              <a:ext uri="{FF2B5EF4-FFF2-40B4-BE49-F238E27FC236}">
                <a16:creationId xmlns:a16="http://schemas.microsoft.com/office/drawing/2014/main" id="{EA65A7FB-3ACF-4882-8726-A10786279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268" y="3753898"/>
            <a:ext cx="1805859" cy="92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Visual Studio Code - Wikipedia">
            <a:extLst>
              <a:ext uri="{FF2B5EF4-FFF2-40B4-BE49-F238E27FC236}">
                <a16:creationId xmlns:a16="http://schemas.microsoft.com/office/drawing/2014/main" id="{A21856FA-64DC-481D-90FF-06C7C0494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998" y="3800420"/>
            <a:ext cx="836442" cy="83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obiliária ERA aposta na modernização digital | MaisTecnologia">
            <a:extLst>
              <a:ext uri="{FF2B5EF4-FFF2-40B4-BE49-F238E27FC236}">
                <a16:creationId xmlns:a16="http://schemas.microsoft.com/office/drawing/2014/main" id="{AB7F0A6A-3879-4EF3-B2C7-09B9C3B6B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122" y="4827193"/>
            <a:ext cx="2531533" cy="144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59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3057" y="54107"/>
            <a:ext cx="5725886" cy="97075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Flow</a:t>
            </a:r>
          </a:p>
        </p:txBody>
      </p:sp>
      <p:pic>
        <p:nvPicPr>
          <p:cNvPr id="6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86D33-0483-4AFB-9834-AEE974BD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" y="-2381"/>
            <a:ext cx="2397918" cy="12192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05215B8-CF1F-47B5-B041-E238BED7F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1" y="1436463"/>
            <a:ext cx="4062134" cy="21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15">
            <a:extLst>
              <a:ext uri="{FF2B5EF4-FFF2-40B4-BE49-F238E27FC236}">
                <a16:creationId xmlns:a16="http://schemas.microsoft.com/office/drawing/2014/main" id="{71F78DBA-660D-4119-ABA5-F83E6A3A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88" y="1380255"/>
            <a:ext cx="4086792" cy="219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m16">
            <a:extLst>
              <a:ext uri="{FF2B5EF4-FFF2-40B4-BE49-F238E27FC236}">
                <a16:creationId xmlns:a16="http://schemas.microsoft.com/office/drawing/2014/main" id="{B4FB4D3C-84AA-45EB-BD95-D0A6B494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801" y="4279753"/>
            <a:ext cx="4571165" cy="219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m17">
            <a:extLst>
              <a:ext uri="{FF2B5EF4-FFF2-40B4-BE49-F238E27FC236}">
                <a16:creationId xmlns:a16="http://schemas.microsoft.com/office/drawing/2014/main" id="{2FD9FA2B-B2DD-4225-9381-1B0A28CCB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01" y="4394507"/>
            <a:ext cx="4543585" cy="21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eta-vermelha-curva | Seta vermelha, Seta png, Idéias para vídeos do youtube">
            <a:extLst>
              <a:ext uri="{FF2B5EF4-FFF2-40B4-BE49-F238E27FC236}">
                <a16:creationId xmlns:a16="http://schemas.microsoft.com/office/drawing/2014/main" id="{46752685-6713-4745-ABF1-DBBA4ECB6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58640">
            <a:off x="4836646" y="1718826"/>
            <a:ext cx="709930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seta-vermelha-curva | Seta vermelha, Seta png, Idéias para vídeos do youtube">
            <a:extLst>
              <a:ext uri="{FF2B5EF4-FFF2-40B4-BE49-F238E27FC236}">
                <a16:creationId xmlns:a16="http://schemas.microsoft.com/office/drawing/2014/main" id="{C6B3D84A-6659-4643-87C8-B188A9ED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71" y="4694593"/>
            <a:ext cx="709930" cy="8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seta-vermelha-curva | Seta vermelha, Seta png, Idéias para vídeos do youtube">
            <a:extLst>
              <a:ext uri="{FF2B5EF4-FFF2-40B4-BE49-F238E27FC236}">
                <a16:creationId xmlns:a16="http://schemas.microsoft.com/office/drawing/2014/main" id="{E97633FB-F652-4CF6-A845-09D892B97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8012">
            <a:off x="10388672" y="3201021"/>
            <a:ext cx="709930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16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</TotalTime>
  <Words>538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Disciplina: Trabalho Interdisciplinar: Aplicações para Processos de Negócios Alunos: Guilherme Gabriel, Henrique Penna, José Maurício, Lucas Ângelo, Marco Tullio</vt:lpstr>
      <vt:lpstr>Contextualização</vt:lpstr>
      <vt:lpstr>Problema</vt:lpstr>
      <vt:lpstr>Justificativa</vt:lpstr>
      <vt:lpstr>Objetivos</vt:lpstr>
      <vt:lpstr>Modelagem de Negócios</vt:lpstr>
      <vt:lpstr>Diagrama de Entidade-Relacionamento</vt:lpstr>
      <vt:lpstr>Tecnologias</vt:lpstr>
      <vt:lpstr>Flow</vt:lpstr>
      <vt:lpstr>Avaliação</vt:lpstr>
      <vt:lpstr>Conclusão</vt:lpstr>
      <vt:lpstr>Dúvidas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Mauricio Guimaraes Franca</dc:creator>
  <cp:lastModifiedBy>Franca, Jose Mauricio Guimaraes</cp:lastModifiedBy>
  <cp:revision>127</cp:revision>
  <dcterms:created xsi:type="dcterms:W3CDTF">2020-12-06T15:05:42Z</dcterms:created>
  <dcterms:modified xsi:type="dcterms:W3CDTF">2020-12-12T01:09:04Z</dcterms:modified>
</cp:coreProperties>
</file>