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atamaran"/>
      <p:regular r:id="rId17"/>
      <p:bold r:id="rId18"/>
    </p:embeddedFont>
    <p:embeddedFont>
      <p:font typeface="Fjalla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tamaran-regular.fntdata"/><Relationship Id="rId16" Type="http://schemas.openxmlformats.org/officeDocument/2006/relationships/slide" Target="slides/slide12.xml"/><Relationship Id="rId19" Type="http://schemas.openxmlformats.org/officeDocument/2006/relationships/font" Target="fonts/FjallaOne-regular.fntdata"/><Relationship Id="rId18" Type="http://schemas.openxmlformats.org/officeDocument/2006/relationships/font" Target="fonts/Catamar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0b6bc5e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0b6bc5e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0b6bc5e4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0b6bc5e4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0f5392e0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0f5392e0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3511fa6ba_0_15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3511fa6ba_0_15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0b91b337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0b91b33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511fa6ba_0_15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511fa6ba_0_15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09a190d6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09a190d6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09a190d6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09a190d6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09a190d6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09a190d6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0e2d7c8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0e2d7c8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0e2d7c8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0e2d7c8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0650" y="-34075"/>
            <a:ext cx="3192000" cy="523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330700" y="504850"/>
            <a:ext cx="25356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5200"/>
              <a:buNone/>
              <a:defRPr sz="5200">
                <a:solidFill>
                  <a:srgbClr val="E06666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67825" y="3451788"/>
            <a:ext cx="15984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None/>
              <a:defRPr>
                <a:solidFill>
                  <a:srgbClr val="E0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858193" y="385765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58193" y="12859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572226" y="26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-12525" y="-18500"/>
            <a:ext cx="4819500" cy="51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-12524" y="-18499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-12524" y="25531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858201" y="38866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908850" y="1233125"/>
            <a:ext cx="73263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908850" y="3279225"/>
            <a:ext cx="73263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1272600" y="-60450"/>
            <a:ext cx="6598800" cy="526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1602263" y="1336350"/>
            <a:ext cx="25977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1602263" y="1747100"/>
            <a:ext cx="25977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2" type="title"/>
          </p:nvPr>
        </p:nvSpPr>
        <p:spPr>
          <a:xfrm>
            <a:off x="1602263" y="787400"/>
            <a:ext cx="25977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3" type="title"/>
          </p:nvPr>
        </p:nvSpPr>
        <p:spPr>
          <a:xfrm>
            <a:off x="4944038" y="1336350"/>
            <a:ext cx="25977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4" type="subTitle"/>
          </p:nvPr>
        </p:nvSpPr>
        <p:spPr>
          <a:xfrm>
            <a:off x="4944038" y="1747100"/>
            <a:ext cx="25977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5" type="title"/>
          </p:nvPr>
        </p:nvSpPr>
        <p:spPr>
          <a:xfrm>
            <a:off x="4944038" y="787400"/>
            <a:ext cx="25977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6" type="title"/>
          </p:nvPr>
        </p:nvSpPr>
        <p:spPr>
          <a:xfrm>
            <a:off x="1602263" y="3409181"/>
            <a:ext cx="25977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3"/>
          <p:cNvSpPr txBox="1"/>
          <p:nvPr>
            <p:ph idx="7" type="subTitle"/>
          </p:nvPr>
        </p:nvSpPr>
        <p:spPr>
          <a:xfrm>
            <a:off x="1602263" y="3819931"/>
            <a:ext cx="25977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8" type="title"/>
          </p:nvPr>
        </p:nvSpPr>
        <p:spPr>
          <a:xfrm>
            <a:off x="1602263" y="2860231"/>
            <a:ext cx="25977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9" type="title"/>
          </p:nvPr>
        </p:nvSpPr>
        <p:spPr>
          <a:xfrm>
            <a:off x="4944038" y="3409181"/>
            <a:ext cx="25977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3"/>
          <p:cNvSpPr txBox="1"/>
          <p:nvPr>
            <p:ph idx="13" type="subTitle"/>
          </p:nvPr>
        </p:nvSpPr>
        <p:spPr>
          <a:xfrm>
            <a:off x="4944038" y="3819931"/>
            <a:ext cx="25977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14" type="title"/>
          </p:nvPr>
        </p:nvSpPr>
        <p:spPr>
          <a:xfrm>
            <a:off x="4944038" y="2860231"/>
            <a:ext cx="2597700" cy="5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APTION_ONLY_1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2" type="title"/>
          </p:nvPr>
        </p:nvSpPr>
        <p:spPr>
          <a:xfrm>
            <a:off x="995372" y="3199875"/>
            <a:ext cx="19782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995375" y="3686825"/>
            <a:ext cx="19782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3" type="title"/>
          </p:nvPr>
        </p:nvSpPr>
        <p:spPr>
          <a:xfrm>
            <a:off x="3582897" y="3199875"/>
            <a:ext cx="19782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4" type="subTitle"/>
          </p:nvPr>
        </p:nvSpPr>
        <p:spPr>
          <a:xfrm>
            <a:off x="3582900" y="3686825"/>
            <a:ext cx="19782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5" type="title"/>
          </p:nvPr>
        </p:nvSpPr>
        <p:spPr>
          <a:xfrm>
            <a:off x="6170422" y="3199875"/>
            <a:ext cx="19782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6" type="subTitle"/>
          </p:nvPr>
        </p:nvSpPr>
        <p:spPr>
          <a:xfrm>
            <a:off x="6170425" y="3686825"/>
            <a:ext cx="19782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APTION_ONLY_1_1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5286600" y="0"/>
            <a:ext cx="38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149675" y="1285800"/>
            <a:ext cx="2708400" cy="25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285801" y="38574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3859225" y="3103204"/>
            <a:ext cx="34854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3859225" y="1588812"/>
            <a:ext cx="35439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jalla One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APTION_ONLY_2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 ">
  <p:cSld name="CAPTION_ONLY_1_2_1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3168825"/>
            <a:ext cx="9144000" cy="197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2" type="title"/>
          </p:nvPr>
        </p:nvSpPr>
        <p:spPr>
          <a:xfrm>
            <a:off x="890000" y="1747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890000" y="2234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title"/>
          </p:nvPr>
        </p:nvSpPr>
        <p:spPr>
          <a:xfrm>
            <a:off x="3553950" y="1747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17"/>
          <p:cNvSpPr txBox="1"/>
          <p:nvPr>
            <p:ph idx="4" type="subTitle"/>
          </p:nvPr>
        </p:nvSpPr>
        <p:spPr>
          <a:xfrm>
            <a:off x="3553950" y="2234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title"/>
          </p:nvPr>
        </p:nvSpPr>
        <p:spPr>
          <a:xfrm>
            <a:off x="6217900" y="1747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217900" y="2234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890000" y="3370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890000" y="3857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553950" y="3370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553950" y="3857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6217900" y="3370475"/>
            <a:ext cx="2036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6217900" y="3857425"/>
            <a:ext cx="20361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CAPTION_ONLY_1_2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title"/>
          </p:nvPr>
        </p:nvSpPr>
        <p:spPr>
          <a:xfrm>
            <a:off x="5193991" y="3266475"/>
            <a:ext cx="23709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5193991" y="3829625"/>
            <a:ext cx="23709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8"/>
          <p:cNvSpPr txBox="1"/>
          <p:nvPr>
            <p:ph idx="3" type="title"/>
          </p:nvPr>
        </p:nvSpPr>
        <p:spPr>
          <a:xfrm>
            <a:off x="1579112" y="3266475"/>
            <a:ext cx="23709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1579114" y="3829625"/>
            <a:ext cx="23709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CAPTION_ONLY_1_3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2" type="title"/>
          </p:nvPr>
        </p:nvSpPr>
        <p:spPr>
          <a:xfrm>
            <a:off x="738426" y="1802125"/>
            <a:ext cx="22536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738426" y="2289075"/>
            <a:ext cx="2253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3" type="title"/>
          </p:nvPr>
        </p:nvSpPr>
        <p:spPr>
          <a:xfrm>
            <a:off x="6151974" y="1802125"/>
            <a:ext cx="22536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4" type="subTitle"/>
          </p:nvPr>
        </p:nvSpPr>
        <p:spPr>
          <a:xfrm>
            <a:off x="6151974" y="2289075"/>
            <a:ext cx="2253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5" type="title"/>
          </p:nvPr>
        </p:nvSpPr>
        <p:spPr>
          <a:xfrm>
            <a:off x="738426" y="3080781"/>
            <a:ext cx="22536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6" type="subTitle"/>
          </p:nvPr>
        </p:nvSpPr>
        <p:spPr>
          <a:xfrm>
            <a:off x="738426" y="3567731"/>
            <a:ext cx="2253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7" type="title"/>
          </p:nvPr>
        </p:nvSpPr>
        <p:spPr>
          <a:xfrm>
            <a:off x="6151974" y="3080781"/>
            <a:ext cx="22536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8" type="subTitle"/>
          </p:nvPr>
        </p:nvSpPr>
        <p:spPr>
          <a:xfrm>
            <a:off x="6151974" y="3567731"/>
            <a:ext cx="22536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APTION_ONLY_2_1"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/>
          <p:nvPr/>
        </p:nvSpPr>
        <p:spPr>
          <a:xfrm>
            <a:off x="0" y="1468625"/>
            <a:ext cx="1285800" cy="3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857400" y="1468625"/>
            <a:ext cx="5286600" cy="3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925925" y="2367075"/>
            <a:ext cx="453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925925" y="3203450"/>
            <a:ext cx="3126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925927" y="1205950"/>
            <a:ext cx="30081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5286600" y="1"/>
            <a:ext cx="385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858193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572393" y="12858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5207175" y="3857700"/>
            <a:ext cx="13653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714993" y="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APTION_ONLY_2_2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1"/>
          <p:cNvSpPr/>
          <p:nvPr/>
        </p:nvSpPr>
        <p:spPr>
          <a:xfrm>
            <a:off x="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APTION_ONLY_2_1_1"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4572000" y="1468625"/>
            <a:ext cx="4572000" cy="3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 1">
  <p:cSld name="CAPTION_ONLY_1_2_2"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2" type="title"/>
          </p:nvPr>
        </p:nvSpPr>
        <p:spPr>
          <a:xfrm>
            <a:off x="5526225" y="4043350"/>
            <a:ext cx="26475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5526200" y="3518950"/>
            <a:ext cx="26475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3"/>
          <p:cNvSpPr txBox="1"/>
          <p:nvPr>
            <p:ph idx="3" type="title"/>
          </p:nvPr>
        </p:nvSpPr>
        <p:spPr>
          <a:xfrm>
            <a:off x="5526225" y="2540975"/>
            <a:ext cx="26475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5526200" y="2016575"/>
            <a:ext cx="26475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CAPTION_ONLY_1_2_3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2" type="title"/>
          </p:nvPr>
        </p:nvSpPr>
        <p:spPr>
          <a:xfrm>
            <a:off x="3856126" y="3087825"/>
            <a:ext cx="27378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4571925" y="3574775"/>
            <a:ext cx="20220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4"/>
          <p:cNvSpPr txBox="1"/>
          <p:nvPr>
            <p:ph idx="3" type="title"/>
          </p:nvPr>
        </p:nvSpPr>
        <p:spPr>
          <a:xfrm>
            <a:off x="2550073" y="1764100"/>
            <a:ext cx="27378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24"/>
          <p:cNvSpPr txBox="1"/>
          <p:nvPr>
            <p:ph idx="4" type="subTitle"/>
          </p:nvPr>
        </p:nvSpPr>
        <p:spPr>
          <a:xfrm>
            <a:off x="2550075" y="2251050"/>
            <a:ext cx="20220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4"/>
          <p:cNvSpPr/>
          <p:nvPr/>
        </p:nvSpPr>
        <p:spPr>
          <a:xfrm>
            <a:off x="7072489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APTION_ONLY_1_2_2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5450250" y="2298100"/>
            <a:ext cx="2427600" cy="1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>
            <a:off x="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65724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5543725" y="3857600"/>
            <a:ext cx="36003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"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906250" y="497325"/>
            <a:ext cx="453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1" type="subTitle"/>
          </p:nvPr>
        </p:nvSpPr>
        <p:spPr>
          <a:xfrm>
            <a:off x="906250" y="1409900"/>
            <a:ext cx="31680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6"/>
          <p:cNvSpPr txBox="1"/>
          <p:nvPr/>
        </p:nvSpPr>
        <p:spPr>
          <a:xfrm>
            <a:off x="906250" y="3406725"/>
            <a:ext cx="30000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967025" y="1661425"/>
            <a:ext cx="38682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27"/>
          <p:cNvSpPr/>
          <p:nvPr/>
        </p:nvSpPr>
        <p:spPr>
          <a:xfrm>
            <a:off x="6572401" y="12858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AND_TWO_COLUMNS_1_1"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ONLY_1"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82700" y="3099425"/>
            <a:ext cx="9289500" cy="21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87225" y="1284500"/>
            <a:ext cx="67497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SECTION_TITLE_AND_DESCRIPTION_2"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>
            <a:off x="-76025" y="1740450"/>
            <a:ext cx="3784500" cy="340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-72449" y="38577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13224" y="1661425"/>
            <a:ext cx="36384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92375" y="1661475"/>
            <a:ext cx="3638400" cy="29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>
            <a:off x="-82700" y="3099425"/>
            <a:ext cx="9289500" cy="210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12858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716092" y="1285799"/>
            <a:ext cx="4428000" cy="385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5427325" y="1981163"/>
            <a:ext cx="2808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427325" y="2613550"/>
            <a:ext cx="28080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800" y="-9150"/>
            <a:ext cx="9147600" cy="5161800"/>
          </a:xfrm>
          <a:prstGeom prst="rect">
            <a:avLst/>
          </a:prstGeom>
          <a:solidFill>
            <a:srgbClr val="0C343D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-3" y="3214800"/>
            <a:ext cx="45720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621425" y="3213650"/>
            <a:ext cx="3950700" cy="131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>
            <a:off x="7858201" y="25719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6572401" y="38577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961975" y="1516200"/>
            <a:ext cx="2358600" cy="7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jalla One"/>
              <a:buNone/>
              <a:defRPr sz="18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961975" y="2294700"/>
            <a:ext cx="32136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6572400" y="1285800"/>
            <a:ext cx="1285800" cy="135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5196600" y="2644200"/>
            <a:ext cx="137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7858201" y="3857401"/>
            <a:ext cx="1285800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0"/>
          <p:cNvSpPr/>
          <p:nvPr/>
        </p:nvSpPr>
        <p:spPr>
          <a:xfrm>
            <a:off x="-82700" y="3099425"/>
            <a:ext cx="9289500" cy="210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7858201" y="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/>
          <p:nvPr/>
        </p:nvSpPr>
        <p:spPr>
          <a:xfrm>
            <a:off x="1285801" y="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22414" r="0" t="0"/>
          <a:stretch/>
        </p:blipFill>
        <p:spPr>
          <a:xfrm>
            <a:off x="3127950" y="-25587"/>
            <a:ext cx="6047326" cy="519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/>
          <p:nvPr/>
        </p:nvSpPr>
        <p:spPr>
          <a:xfrm>
            <a:off x="3127950" y="-25575"/>
            <a:ext cx="6061800" cy="5207700"/>
          </a:xfrm>
          <a:prstGeom prst="rect">
            <a:avLst/>
          </a:prstGeom>
          <a:solidFill>
            <a:srgbClr val="0C343D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type="ctrTitle"/>
          </p:nvPr>
        </p:nvSpPr>
        <p:spPr>
          <a:xfrm>
            <a:off x="330700" y="504850"/>
            <a:ext cx="2535600" cy="24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Localex Rent Car Point </a:t>
            </a:r>
            <a:endParaRPr/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418650" y="3788375"/>
            <a:ext cx="27093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Arthur Vítor Sapore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Paulo Victor Jesus de Sousa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Tarcísio Pais de Souza Júnior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Yghor Ribas Gomes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idx="4294967295" type="title"/>
          </p:nvPr>
        </p:nvSpPr>
        <p:spPr>
          <a:xfrm>
            <a:off x="311700" y="26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Indicadores de Desempenho</a:t>
            </a:r>
            <a:endParaRPr/>
          </a:p>
        </p:txBody>
      </p:sp>
      <p:sp>
        <p:nvSpPr>
          <p:cNvPr id="280" name="Google Shape;280;p41"/>
          <p:cNvSpPr txBox="1"/>
          <p:nvPr>
            <p:ph idx="4294967295" type="title"/>
          </p:nvPr>
        </p:nvSpPr>
        <p:spPr>
          <a:xfrm>
            <a:off x="3362650" y="2734863"/>
            <a:ext cx="4545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2.   Satisfação dos Clientes</a:t>
            </a:r>
            <a:endParaRPr sz="2300"/>
          </a:p>
        </p:txBody>
      </p:sp>
      <p:sp>
        <p:nvSpPr>
          <p:cNvPr id="281" name="Google Shape;281;p41"/>
          <p:cNvSpPr txBox="1"/>
          <p:nvPr>
            <p:ph idx="4294967295" type="title"/>
          </p:nvPr>
        </p:nvSpPr>
        <p:spPr>
          <a:xfrm>
            <a:off x="311688" y="1205575"/>
            <a:ext cx="4545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Crescimento Trimestral </a:t>
            </a:r>
            <a:endParaRPr sz="2300"/>
          </a:p>
        </p:txBody>
      </p:sp>
      <p:sp>
        <p:nvSpPr>
          <p:cNvPr id="282" name="Google Shape;282;p41"/>
          <p:cNvSpPr/>
          <p:nvPr/>
        </p:nvSpPr>
        <p:spPr>
          <a:xfrm>
            <a:off x="4207825" y="1153675"/>
            <a:ext cx="1401464" cy="684263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83" name="Google Shape;283;p41"/>
          <p:cNvGrpSpPr/>
          <p:nvPr/>
        </p:nvGrpSpPr>
        <p:grpSpPr>
          <a:xfrm>
            <a:off x="6952570" y="2354555"/>
            <a:ext cx="1001298" cy="901110"/>
            <a:chOff x="3300325" y="249875"/>
            <a:chExt cx="433725" cy="480900"/>
          </a:xfrm>
        </p:grpSpPr>
        <p:sp>
          <p:nvSpPr>
            <p:cNvPr id="284" name="Google Shape;284;p4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0" name="Google Shape;290;p41"/>
          <p:cNvSpPr txBox="1"/>
          <p:nvPr>
            <p:ph idx="4294967295" type="title"/>
          </p:nvPr>
        </p:nvSpPr>
        <p:spPr>
          <a:xfrm>
            <a:off x="403263" y="4327925"/>
            <a:ext cx="4545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</a:t>
            </a:r>
            <a:r>
              <a:rPr lang="en" sz="2300"/>
              <a:t>.   Gasto Médio Mensal pelos Clientes </a:t>
            </a:r>
            <a:endParaRPr sz="2300"/>
          </a:p>
        </p:txBody>
      </p:sp>
      <p:grpSp>
        <p:nvGrpSpPr>
          <p:cNvPr id="291" name="Google Shape;291;p41"/>
          <p:cNvGrpSpPr/>
          <p:nvPr/>
        </p:nvGrpSpPr>
        <p:grpSpPr>
          <a:xfrm>
            <a:off x="5196544" y="3772281"/>
            <a:ext cx="923430" cy="1076450"/>
            <a:chOff x="-62511900" y="4129100"/>
            <a:chExt cx="304050" cy="282000"/>
          </a:xfrm>
        </p:grpSpPr>
        <p:sp>
          <p:nvSpPr>
            <p:cNvPr id="292" name="Google Shape;292;p41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idx="4294967295" type="title"/>
          </p:nvPr>
        </p:nvSpPr>
        <p:spPr>
          <a:xfrm>
            <a:off x="1415513" y="682125"/>
            <a:ext cx="4545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4. Ranking dos Clientes </a:t>
            </a:r>
            <a:endParaRPr sz="2300"/>
          </a:p>
        </p:txBody>
      </p:sp>
      <p:grpSp>
        <p:nvGrpSpPr>
          <p:cNvPr id="302" name="Google Shape;302;p42"/>
          <p:cNvGrpSpPr/>
          <p:nvPr/>
        </p:nvGrpSpPr>
        <p:grpSpPr>
          <a:xfrm>
            <a:off x="4819224" y="399236"/>
            <a:ext cx="1256320" cy="803689"/>
            <a:chOff x="-62151950" y="4111775"/>
            <a:chExt cx="318225" cy="316650"/>
          </a:xfrm>
        </p:grpSpPr>
        <p:sp>
          <p:nvSpPr>
            <p:cNvPr id="303" name="Google Shape;303;p42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8" y="1856025"/>
            <a:ext cx="808672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idx="4294967295" type="title"/>
          </p:nvPr>
        </p:nvSpPr>
        <p:spPr>
          <a:xfrm>
            <a:off x="419287" y="299675"/>
            <a:ext cx="61911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5.   Renda Média por Categoria de Automóvel</a:t>
            </a:r>
            <a:endParaRPr sz="2300"/>
          </a:p>
        </p:txBody>
      </p:sp>
      <p:sp>
        <p:nvSpPr>
          <p:cNvPr id="313" name="Google Shape;313;p43"/>
          <p:cNvSpPr/>
          <p:nvPr/>
        </p:nvSpPr>
        <p:spPr>
          <a:xfrm>
            <a:off x="5868150" y="124323"/>
            <a:ext cx="969765" cy="871516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25" y="1214214"/>
            <a:ext cx="5845175" cy="350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987225" y="1284500"/>
            <a:ext cx="67497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Os  automóveis apesar de serem úteis, são muito custosos  para seus proprietários, tanto a aquisição quanto a manutenção. Decorrendo desse fato muitas pessoas optam pela locação, já que os custos desse tipo de serviços são extremamente ínfimos se comparados com a compra de um veículo.</a:t>
            </a:r>
            <a:endParaRPr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Grande expansão do setor de locação;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Aumento da movimentação monetária do setor;</a:t>
            </a:r>
            <a:endParaRPr sz="1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794300"/>
            <a:ext cx="79104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Fjalla One"/>
              <a:buChar char="●"/>
            </a:pPr>
            <a:r>
              <a:rPr lang="en" sz="1900"/>
              <a:t>O objetivo da LocaLex é ser uma locadora de automóveis, onde os processos de escolha, reserva de um veículo e o período de aluguel, serão realizados totalmente via Web, visando a diminuição de custos</a:t>
            </a:r>
            <a:r>
              <a:rPr lang="en" sz="1900"/>
              <a:t>.</a:t>
            </a:r>
            <a:endParaRPr sz="1900"/>
          </a:p>
        </p:txBody>
      </p:sp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idx="4294967295"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Processos</a:t>
            </a:r>
            <a:endParaRPr/>
          </a:p>
        </p:txBody>
      </p:sp>
      <p:sp>
        <p:nvSpPr>
          <p:cNvPr id="203" name="Google Shape;203;p35"/>
          <p:cNvSpPr txBox="1"/>
          <p:nvPr>
            <p:ph idx="4294967295" type="subTitle"/>
          </p:nvPr>
        </p:nvSpPr>
        <p:spPr>
          <a:xfrm>
            <a:off x="866749" y="3397025"/>
            <a:ext cx="2003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Cadastro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4" name="Google Shape;204;p35"/>
          <p:cNvSpPr txBox="1"/>
          <p:nvPr>
            <p:ph idx="4294967295" type="subTitle"/>
          </p:nvPr>
        </p:nvSpPr>
        <p:spPr>
          <a:xfrm>
            <a:off x="3570449" y="3397025"/>
            <a:ext cx="2003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Login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5" name="Google Shape;205;p35"/>
          <p:cNvSpPr txBox="1"/>
          <p:nvPr>
            <p:ph idx="4294967295" type="subTitle"/>
          </p:nvPr>
        </p:nvSpPr>
        <p:spPr>
          <a:xfrm>
            <a:off x="6274149" y="3397025"/>
            <a:ext cx="2003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Escolher carro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1607899" y="2704300"/>
            <a:ext cx="520800" cy="520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</a:t>
            </a:r>
            <a:endParaRPr sz="1800"/>
          </a:p>
        </p:txBody>
      </p:sp>
      <p:sp>
        <p:nvSpPr>
          <p:cNvPr id="207" name="Google Shape;207;p35"/>
          <p:cNvSpPr/>
          <p:nvPr/>
        </p:nvSpPr>
        <p:spPr>
          <a:xfrm>
            <a:off x="4311599" y="2704300"/>
            <a:ext cx="520800" cy="520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/>
          </a:p>
        </p:txBody>
      </p:sp>
      <p:sp>
        <p:nvSpPr>
          <p:cNvPr id="208" name="Google Shape;208;p35"/>
          <p:cNvSpPr/>
          <p:nvPr/>
        </p:nvSpPr>
        <p:spPr>
          <a:xfrm>
            <a:off x="7015299" y="2704300"/>
            <a:ext cx="520800" cy="520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/>
          </a:p>
        </p:txBody>
      </p:sp>
      <p:cxnSp>
        <p:nvCxnSpPr>
          <p:cNvPr id="209" name="Google Shape;209;p35"/>
          <p:cNvCxnSpPr>
            <a:stCxn id="206" idx="6"/>
            <a:endCxn id="207" idx="2"/>
          </p:cNvCxnSpPr>
          <p:nvPr/>
        </p:nvCxnSpPr>
        <p:spPr>
          <a:xfrm>
            <a:off x="2128699" y="2964700"/>
            <a:ext cx="21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5"/>
          <p:cNvCxnSpPr>
            <a:stCxn id="207" idx="6"/>
            <a:endCxn id="208" idx="2"/>
          </p:cNvCxnSpPr>
          <p:nvPr/>
        </p:nvCxnSpPr>
        <p:spPr>
          <a:xfrm>
            <a:off x="4832399" y="2964700"/>
            <a:ext cx="21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5"/>
          <p:cNvCxnSpPr>
            <a:stCxn id="208" idx="6"/>
          </p:cNvCxnSpPr>
          <p:nvPr/>
        </p:nvCxnSpPr>
        <p:spPr>
          <a:xfrm>
            <a:off x="7536099" y="2964700"/>
            <a:ext cx="16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idx="4294967295"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Processos</a:t>
            </a:r>
            <a:endParaRPr/>
          </a:p>
        </p:txBody>
      </p:sp>
      <p:sp>
        <p:nvSpPr>
          <p:cNvPr id="217" name="Google Shape;217;p36"/>
          <p:cNvSpPr txBox="1"/>
          <p:nvPr>
            <p:ph idx="4294967295" type="subTitle"/>
          </p:nvPr>
        </p:nvSpPr>
        <p:spPr>
          <a:xfrm>
            <a:off x="866749" y="3397025"/>
            <a:ext cx="2003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Escolher acessórios e seguro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8" name="Google Shape;218;p36"/>
          <p:cNvSpPr txBox="1"/>
          <p:nvPr>
            <p:ph idx="4294967295" type="subTitle"/>
          </p:nvPr>
        </p:nvSpPr>
        <p:spPr>
          <a:xfrm>
            <a:off x="3570449" y="3397025"/>
            <a:ext cx="2003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Resumo da reserva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9" name="Google Shape;219;p36"/>
          <p:cNvSpPr txBox="1"/>
          <p:nvPr>
            <p:ph idx="4294967295" type="subTitle"/>
          </p:nvPr>
        </p:nvSpPr>
        <p:spPr>
          <a:xfrm>
            <a:off x="6274149" y="3397025"/>
            <a:ext cx="20031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Avaliação do serviço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1607899" y="2704300"/>
            <a:ext cx="520800" cy="520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4311599" y="2704300"/>
            <a:ext cx="520800" cy="520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36"/>
          <p:cNvSpPr/>
          <p:nvPr/>
        </p:nvSpPr>
        <p:spPr>
          <a:xfrm>
            <a:off x="7015299" y="2704300"/>
            <a:ext cx="520800" cy="520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23" name="Google Shape;223;p36"/>
          <p:cNvCxnSpPr>
            <a:stCxn id="220" idx="6"/>
            <a:endCxn id="221" idx="2"/>
          </p:cNvCxnSpPr>
          <p:nvPr/>
        </p:nvCxnSpPr>
        <p:spPr>
          <a:xfrm>
            <a:off x="2128699" y="2964700"/>
            <a:ext cx="21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6"/>
          <p:cNvCxnSpPr>
            <a:stCxn id="221" idx="6"/>
            <a:endCxn id="222" idx="2"/>
          </p:cNvCxnSpPr>
          <p:nvPr/>
        </p:nvCxnSpPr>
        <p:spPr>
          <a:xfrm>
            <a:off x="4832399" y="2964700"/>
            <a:ext cx="21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6"/>
          <p:cNvCxnSpPr/>
          <p:nvPr/>
        </p:nvCxnSpPr>
        <p:spPr>
          <a:xfrm rot="10800000">
            <a:off x="-62201" y="2964700"/>
            <a:ext cx="1670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idx="4294967295"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Tecnologias Utilizadas</a:t>
            </a:r>
            <a:endParaRPr/>
          </a:p>
        </p:txBody>
      </p:sp>
      <p:sp>
        <p:nvSpPr>
          <p:cNvPr id="231" name="Google Shape;231;p37"/>
          <p:cNvSpPr txBox="1"/>
          <p:nvPr>
            <p:ph idx="4294967295" type="title"/>
          </p:nvPr>
        </p:nvSpPr>
        <p:spPr>
          <a:xfrm>
            <a:off x="1646222" y="2980688"/>
            <a:ext cx="1978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Jquery</a:t>
            </a:r>
            <a:endParaRPr/>
          </a:p>
        </p:txBody>
      </p:sp>
      <p:sp>
        <p:nvSpPr>
          <p:cNvPr id="232" name="Google Shape;232;p37"/>
          <p:cNvSpPr txBox="1"/>
          <p:nvPr>
            <p:ph idx="4294967295" type="title"/>
          </p:nvPr>
        </p:nvSpPr>
        <p:spPr>
          <a:xfrm>
            <a:off x="3623660" y="2980688"/>
            <a:ext cx="1978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API</a:t>
            </a:r>
            <a:endParaRPr/>
          </a:p>
        </p:txBody>
      </p:sp>
      <p:sp>
        <p:nvSpPr>
          <p:cNvPr id="233" name="Google Shape;233;p37"/>
          <p:cNvSpPr txBox="1"/>
          <p:nvPr>
            <p:ph idx="4294967295" type="title"/>
          </p:nvPr>
        </p:nvSpPr>
        <p:spPr>
          <a:xfrm>
            <a:off x="5519560" y="2980675"/>
            <a:ext cx="1978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1992424" y="1462913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3969861" y="1462913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/>
          <p:nvPr/>
        </p:nvSpPr>
        <p:spPr>
          <a:xfrm>
            <a:off x="5865761" y="14629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079" y="1576246"/>
            <a:ext cx="1059150" cy="10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963" y="1644314"/>
            <a:ext cx="2641237" cy="94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750" y="1576248"/>
            <a:ext cx="1059150" cy="10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4294967295"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Utilizadas</a:t>
            </a:r>
            <a:endParaRPr/>
          </a:p>
        </p:txBody>
      </p:sp>
      <p:sp>
        <p:nvSpPr>
          <p:cNvPr id="245" name="Google Shape;245;p38"/>
          <p:cNvSpPr txBox="1"/>
          <p:nvPr>
            <p:ph idx="4294967295" type="title"/>
          </p:nvPr>
        </p:nvSpPr>
        <p:spPr>
          <a:xfrm>
            <a:off x="1646222" y="2980688"/>
            <a:ext cx="1978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</a:t>
            </a:r>
            <a:endParaRPr/>
          </a:p>
        </p:txBody>
      </p:sp>
      <p:sp>
        <p:nvSpPr>
          <p:cNvPr id="246" name="Google Shape;246;p38"/>
          <p:cNvSpPr txBox="1"/>
          <p:nvPr>
            <p:ph idx="4294967295" type="title"/>
          </p:nvPr>
        </p:nvSpPr>
        <p:spPr>
          <a:xfrm>
            <a:off x="3623660" y="2980688"/>
            <a:ext cx="1978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247" name="Google Shape;247;p38"/>
          <p:cNvSpPr txBox="1"/>
          <p:nvPr>
            <p:ph idx="4294967295" type="title"/>
          </p:nvPr>
        </p:nvSpPr>
        <p:spPr>
          <a:xfrm>
            <a:off x="5865760" y="2980700"/>
            <a:ext cx="19782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</a:t>
            </a:r>
            <a:endParaRPr/>
          </a:p>
        </p:txBody>
      </p:sp>
      <p:sp>
        <p:nvSpPr>
          <p:cNvPr id="248" name="Google Shape;248;p38"/>
          <p:cNvSpPr/>
          <p:nvPr/>
        </p:nvSpPr>
        <p:spPr>
          <a:xfrm>
            <a:off x="1992424" y="1462913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/>
          <p:nvPr/>
        </p:nvSpPr>
        <p:spPr>
          <a:xfrm>
            <a:off x="3969861" y="1462913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5865761" y="1462901"/>
            <a:ext cx="1285800" cy="12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38"/>
          <p:cNvGrpSpPr/>
          <p:nvPr/>
        </p:nvGrpSpPr>
        <p:grpSpPr>
          <a:xfrm>
            <a:off x="6273875" y="1873541"/>
            <a:ext cx="469573" cy="464519"/>
            <a:chOff x="-64406125" y="3362225"/>
            <a:chExt cx="318225" cy="314800"/>
          </a:xfrm>
        </p:grpSpPr>
        <p:sp>
          <p:nvSpPr>
            <p:cNvPr id="252" name="Google Shape;252;p38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38"/>
          <p:cNvGrpSpPr/>
          <p:nvPr/>
        </p:nvGrpSpPr>
        <p:grpSpPr>
          <a:xfrm>
            <a:off x="4377975" y="1872189"/>
            <a:ext cx="469573" cy="467249"/>
            <a:chOff x="-63679950" y="3360375"/>
            <a:chExt cx="318225" cy="316650"/>
          </a:xfrm>
        </p:grpSpPr>
        <p:sp>
          <p:nvSpPr>
            <p:cNvPr id="255" name="Google Shape;255;p38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325" y="1690225"/>
            <a:ext cx="902355" cy="9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813" y="1680525"/>
            <a:ext cx="695721" cy="850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4097" y="1680524"/>
            <a:ext cx="850575" cy="8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0" y="534350"/>
            <a:ext cx="248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entidade relacionamento</a:t>
            </a:r>
            <a:endParaRPr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00" y="0"/>
            <a:ext cx="66593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263475"/>
            <a:ext cx="38925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table cliente(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cpf char(11),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cnh char(11), 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sexo char(1) not null, 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data_de_nascimento date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nome varchar(25)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email varchar(25) not null,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senha char(10) not null,</a:t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data_inscricao date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CONSTRAINT PK_cliente PRIMARY KEY (cpf)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);</a:t>
            </a:r>
            <a:endParaRPr sz="1400"/>
          </a:p>
        </p:txBody>
      </p:sp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5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tabelas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4939800" y="1263475"/>
            <a:ext cx="3892500" cy="33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table aluguel(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	 codAluguel integer not null primary key,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	 enderecoRetiradaEntrega varchar(50)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	status varchar(15)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	dataRetirada varchar(10)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	 horaRetirada varchar(4)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	 dataEntrega varchar(10)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	 horaEntrega varchar(4)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	nota integer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	valor float not null,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	cpf char(11) not null references cliente (cpf),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	 placa varchar(7) not null references automovel (placa)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);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r Rental by Slidesgo">
  <a:themeElements>
    <a:clrScheme name="Simple Light">
      <a:dk1>
        <a:srgbClr val="0C343D"/>
      </a:dk1>
      <a:lt1>
        <a:srgbClr val="FFFFFF"/>
      </a:lt1>
      <a:dk2>
        <a:srgbClr val="E06666"/>
      </a:dk2>
      <a:lt2>
        <a:srgbClr val="E69E9E"/>
      </a:lt2>
      <a:accent1>
        <a:srgbClr val="0C343D"/>
      </a:accent1>
      <a:accent2>
        <a:srgbClr val="E06666"/>
      </a:accent2>
      <a:accent3>
        <a:srgbClr val="E69E9E"/>
      </a:accent3>
      <a:accent4>
        <a:srgbClr val="F14747"/>
      </a:accent4>
      <a:accent5>
        <a:srgbClr val="40656D"/>
      </a:accent5>
      <a:accent6>
        <a:srgbClr val="01191F"/>
      </a:accent6>
      <a:hlink>
        <a:srgbClr val="E0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