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8" r:id="rId6"/>
    <p:sldId id="279" r:id="rId7"/>
    <p:sldId id="284" r:id="rId8"/>
    <p:sldId id="281" r:id="rId9"/>
    <p:sldId id="285" r:id="rId10"/>
    <p:sldId id="286" r:id="rId11"/>
    <p:sldId id="280" r:id="rId12"/>
    <p:sldId id="282" r:id="rId13"/>
    <p:sldId id="283" r:id="rId14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027DD-1FEC-7F77-B666-D67942CA3C85}" v="347" dt="2021-06-25T13:18:57.232"/>
    <p1510:client id="{8E4E1E29-9580-4450-9906-CE68ACF45FE8}" v="201" dt="2021-06-25T00:59:21.638"/>
    <p1510:client id="{B6A943D4-487D-5066-72A6-D309E5D4F084}" v="1" dt="2021-06-25T13:20:11.340"/>
    <p1510:client id="{FD98679C-084E-45FB-A9B5-D0B1CA515911}" v="628" dt="2021-06-24T21:52:48.9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5565" autoAdjust="0"/>
  </p:normalViewPr>
  <p:slideViewPr>
    <p:cSldViewPr snapToGrid="0">
      <p:cViewPr varScale="1">
        <p:scale>
          <a:sx n="93" d="100"/>
          <a:sy n="93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341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8DB59E-5FC4-4868-8FA1-70A7B9C043D7}" type="datetime1">
              <a:rPr lang="pt-BR" smtClean="0"/>
              <a:t>25/06/2021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D2113B-9DEB-4A4E-BD0D-4D90FBF86C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644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2383023-05C9-4991-A655-31AD6263FB6F}" type="datetime1">
              <a:rPr lang="pt-BR" noProof="0" smtClean="0"/>
              <a:t>25/06/2021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204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0BCA2AEB-DF33-46E5-87A9-7EF5AE7C4A8F}" type="datetime1">
              <a:rPr lang="pt-BR" noProof="0" smtClean="0"/>
              <a:t>25/06/2021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7BF6BA-0CB7-4D5B-AC5D-DDCD65A06990}" type="datetime1">
              <a:rPr lang="pt-BR" noProof="0" smtClean="0"/>
              <a:t>25/06/2021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71C333-3E6C-4ABE-AC9F-CBCA64982001}" type="datetime1">
              <a:rPr lang="pt-BR" noProof="0" smtClean="0"/>
              <a:t>25/06/2021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7" name="Conector re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434351-1D0C-4D3D-868C-59DEB84D593D}" type="datetime1">
              <a:rPr lang="pt-BR" noProof="0" smtClean="0"/>
              <a:t>25/06/2021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075F9D-839D-40E3-845A-CB166A7DBEED}" type="datetime1">
              <a:rPr lang="pt-BR" noProof="0" smtClean="0"/>
              <a:t>25/06/2021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5538A-4F80-4731-86DF-7DB7CAA9A61B}" type="datetime1">
              <a:rPr lang="pt-BR" noProof="0" smtClean="0"/>
              <a:t>25/06/2021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9BE5F9-2D95-4BD5-8A0F-BFFD588A4F3B}" type="datetime1">
              <a:rPr lang="pt-BR" noProof="0" smtClean="0"/>
              <a:t>25/06/2021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1CC833-4E87-47FF-8039-4122F5E9F4DF}" type="datetime1">
              <a:rPr lang="pt-BR" noProof="0" smtClean="0"/>
              <a:t>25/06/2021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195C01-70E1-4867-9ABC-08D4B01E1291}" type="datetime1">
              <a:rPr lang="pt-BR" noProof="0" smtClean="0"/>
              <a:t>25/06/2021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74310F-FCC6-4EEE-A99C-03CAB90DB8E4}" type="datetime1">
              <a:rPr lang="pt-BR" noProof="0" smtClean="0"/>
              <a:t>25/06/2021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FE4779-3613-495B-BB91-38F3377589A0}" type="datetime1">
              <a:rPr lang="pt-BR" noProof="0" smtClean="0"/>
              <a:t>25/06/2021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3221185C-1515-457D-8323-131B47B536A4}" type="datetime1">
              <a:rPr lang="pt-BR" noProof="0" smtClean="0"/>
              <a:t>25/06/2021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8119877" cy="1090938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t-BR" dirty="0">
                <a:solidFill>
                  <a:srgbClr val="FFFFFF"/>
                </a:solidFill>
              </a:rPr>
              <a:t>AGENDAMENTO DE CONSULTAS MÉDICAS - TRABALHO INTERDISCIPLINAR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Integrantes: Isabel Matos, Júlia Reis, Luiz Henrique Ramos, Rafael Augusto Vieira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34943-4890-4C68-B717-A49DD1D1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Apresentação da aplicação:</a:t>
            </a:r>
            <a:endParaRPr lang="pt-BR" dirty="0"/>
          </a:p>
        </p:txBody>
      </p:sp>
      <p:pic>
        <p:nvPicPr>
          <p:cNvPr id="4" name="Imagem 4" descr="Interface gráfica do usuário, Tabela&#10;&#10;Descrição gerada automaticamente">
            <a:extLst>
              <a:ext uri="{FF2B5EF4-FFF2-40B4-BE49-F238E27FC236}">
                <a16:creationId xmlns:a16="http://schemas.microsoft.com/office/drawing/2014/main" id="{758B7EFD-1520-4B90-8100-D6C0AF754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799" y="2357888"/>
            <a:ext cx="8712992" cy="4252762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465C129-FF98-4D73-BFD9-E06D1A486BDF}"/>
              </a:ext>
            </a:extLst>
          </p:cNvPr>
          <p:cNvSpPr txBox="1"/>
          <p:nvPr/>
        </p:nvSpPr>
        <p:spPr>
          <a:xfrm>
            <a:off x="1029419" y="1834551"/>
            <a:ext cx="9328030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/>
              <a:t>Interface que apresenta todos os dados necessários para cadastrar um novo paciente: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632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91B6B-ACED-42B8-97D3-E7C20A94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PROJETO 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BA3AF5-3772-482D-A68F-05DB28B78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algn="just"/>
            <a:r>
              <a:rPr lang="pt-BR" dirty="0">
                <a:ea typeface="+mn-lt"/>
                <a:cs typeface="+mn-lt"/>
              </a:rPr>
              <a:t>Este trabalho consiste no desenvolvimento de um sistema que auxilie o cliente a gerenciar com mais eficácia o consultório de endocrinologia. Este sistema deve possuir tudo o que ele precisa para que isso seja possível e deve sanar as insatisfações apresentadas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49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28F7C-6B03-43B1-B52F-7A17290B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CA1B10-7EDA-495C-91E5-EF082672B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algn="just">
              <a:buFont typeface="Arial" panose="020B0602020104020603" pitchFamily="34" charset="0"/>
              <a:buChar char="•"/>
            </a:pPr>
            <a:r>
              <a:rPr lang="pt-BR">
                <a:ea typeface="+mn-lt"/>
                <a:cs typeface="+mn-lt"/>
              </a:rPr>
              <a:t> Criar um sistema de agendamento e gerenciamento de consultas médicas e de pacientes de um  consultório de endocrinologia. </a:t>
            </a:r>
            <a:endParaRPr lang="pt-BR"/>
          </a:p>
          <a:p>
            <a:pPr algn="just">
              <a:buFont typeface="Arial" panose="020B0602020104020603" pitchFamily="34" charset="0"/>
              <a:buChar char="•"/>
            </a:pPr>
            <a:r>
              <a:rPr lang="pt-BR"/>
              <a:t> Análise</a:t>
            </a:r>
            <a:r>
              <a:rPr lang="pt-BR">
                <a:ea typeface="+mn-lt"/>
                <a:cs typeface="+mn-lt"/>
              </a:rPr>
              <a:t> do sistema atual (Hi </a:t>
            </a:r>
            <a:r>
              <a:rPr lang="pt-BR" err="1">
                <a:ea typeface="+mn-lt"/>
                <a:cs typeface="+mn-lt"/>
              </a:rPr>
              <a:t>Doctor</a:t>
            </a:r>
            <a:r>
              <a:rPr lang="pt-BR" dirty="0">
                <a:ea typeface="+mn-lt"/>
                <a:cs typeface="+mn-lt"/>
              </a:rPr>
              <a:t>) utilizado pelo médico; </a:t>
            </a:r>
          </a:p>
          <a:p>
            <a:pPr algn="just">
              <a:buFont typeface="Arial" panose="020B0602020104020603" pitchFamily="34" charset="0"/>
              <a:buChar char="•"/>
            </a:pPr>
            <a:r>
              <a:rPr lang="pt-BR">
                <a:ea typeface="+mn-lt"/>
                <a:cs typeface="+mn-lt"/>
              </a:rPr>
              <a:t> Identificar as funcionalidades utilizadas pelo médico e as podem ser descartadas;</a:t>
            </a:r>
          </a:p>
          <a:p>
            <a:pPr algn="just">
              <a:buFont typeface="Arial" panose="020B0602020104020603" pitchFamily="34" charset="0"/>
              <a:buChar char="•"/>
            </a:pPr>
            <a:r>
              <a:rPr lang="pt-BR">
                <a:ea typeface="+mn-lt"/>
                <a:cs typeface="+mn-lt"/>
              </a:rPr>
              <a:t> Identificar as insatisfações com o sistema.</a:t>
            </a:r>
            <a:endParaRPr lang="pt-BR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974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01143-9D81-4770-9F9E-551BC874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  <a:r>
              <a:rPr lang="pt-BR" dirty="0" err="1"/>
              <a:t>Hi</a:t>
            </a:r>
            <a:r>
              <a:rPr lang="pt-BR" dirty="0"/>
              <a:t> </a:t>
            </a:r>
            <a:r>
              <a:rPr lang="pt-BR" dirty="0" err="1"/>
              <a:t>DOCtor</a:t>
            </a:r>
            <a:r>
              <a:rPr lang="pt-BR" dirty="0"/>
              <a:t> </a:t>
            </a:r>
            <a:endParaRPr lang="pt-BR"/>
          </a:p>
        </p:txBody>
      </p:sp>
      <p:pic>
        <p:nvPicPr>
          <p:cNvPr id="4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752E7213-94BF-4C8B-A709-D3CD8E2F5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605" y="1912189"/>
            <a:ext cx="7489870" cy="4684083"/>
          </a:xfrm>
        </p:spPr>
      </p:pic>
    </p:spTree>
    <p:extLst>
      <p:ext uri="{BB962C8B-B14F-4D97-AF65-F5344CB8AC3E}">
        <p14:creationId xmlns:p14="http://schemas.microsoft.com/office/powerpoint/2010/main" val="17704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9C2D3-3214-4F2E-9366-B9A555DC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C9A5B5-17AE-4C87-BF5D-0FC40546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O médico apresentou as seguintes insatisfações: </a:t>
            </a:r>
          </a:p>
          <a:p>
            <a:pPr>
              <a:buFont typeface="Arial" panose="020B0602020104020603" pitchFamily="34" charset="0"/>
              <a:buChar char="•"/>
            </a:pPr>
            <a:r>
              <a:rPr lang="pt-BR">
                <a:ea typeface="+mn-lt"/>
                <a:cs typeface="+mn-lt"/>
              </a:rPr>
              <a:t> Não é possível localizar um cliente no sistema por meio de busca pela sua cidade;</a:t>
            </a:r>
          </a:p>
          <a:p>
            <a:pPr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 O software poderia ser mais atrativo;</a:t>
            </a:r>
            <a:endParaRPr lang="pt-BR"/>
          </a:p>
          <a:p>
            <a:pPr>
              <a:buFont typeface="Arial" panose="020B0602020104020603" pitchFamily="34" charset="0"/>
              <a:buChar char="•"/>
            </a:pPr>
            <a:r>
              <a:rPr lang="pt-BR">
                <a:ea typeface="+mn-lt"/>
                <a:cs typeface="+mn-lt"/>
              </a:rPr>
              <a:t> A necessidade de sincronizar aparelhos toda vez que o software é utilizado em </a:t>
            </a:r>
            <a:r>
              <a:rPr lang="pt-BR" dirty="0">
                <a:ea typeface="+mn-lt"/>
                <a:cs typeface="+mn-lt"/>
              </a:rPr>
              <a:t>outro dispositivo;</a:t>
            </a:r>
            <a:endParaRPr lang="pt-BR" dirty="0"/>
          </a:p>
          <a:p>
            <a:pPr>
              <a:buFont typeface="Arial" panose="020B0602020104020603" pitchFamily="34" charset="0"/>
              <a:buChar char="•"/>
            </a:pPr>
            <a:r>
              <a:rPr lang="pt-BR">
                <a:ea typeface="+mn-lt"/>
                <a:cs typeface="+mn-lt"/>
              </a:rPr>
              <a:t> Falta da opção de preenchimento de formulário para pedidos de exames.</a:t>
            </a:r>
            <a:endParaRPr lang="pt-BR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47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34308-A9D3-4C99-B5F5-726DFB8B5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D9426664-450F-42C7-8D25-E3B47EA747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899277"/>
              </p:ext>
            </p:extLst>
          </p:nvPr>
        </p:nvGraphicFramePr>
        <p:xfrm>
          <a:off x="848264" y="2372263"/>
          <a:ext cx="10434909" cy="3543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317">
                  <a:extLst>
                    <a:ext uri="{9D8B030D-6E8A-4147-A177-3AD203B41FA5}">
                      <a16:colId xmlns:a16="http://schemas.microsoft.com/office/drawing/2014/main" val="111800064"/>
                    </a:ext>
                  </a:extLst>
                </a:gridCol>
                <a:gridCol w="6078070">
                  <a:extLst>
                    <a:ext uri="{9D8B030D-6E8A-4147-A177-3AD203B41FA5}">
                      <a16:colId xmlns:a16="http://schemas.microsoft.com/office/drawing/2014/main" val="909045078"/>
                    </a:ext>
                  </a:extLst>
                </a:gridCol>
                <a:gridCol w="1532964">
                  <a:extLst>
                    <a:ext uri="{9D8B030D-6E8A-4147-A177-3AD203B41FA5}">
                      <a16:colId xmlns:a16="http://schemas.microsoft.com/office/drawing/2014/main" val="1622283996"/>
                    </a:ext>
                  </a:extLst>
                </a:gridCol>
                <a:gridCol w="1761558">
                  <a:extLst>
                    <a:ext uri="{9D8B030D-6E8A-4147-A177-3AD203B41FA5}">
                      <a16:colId xmlns:a16="http://schemas.microsoft.com/office/drawing/2014/main" val="6161805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pt-BR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1" i="0" u="none" strike="noStrike" noProof="0" dirty="0">
                          <a:effectLst/>
                          <a:latin typeface="Tw Cen MT"/>
                        </a:rPr>
                        <a:t>Descrição do Requisito</a:t>
                      </a:r>
                      <a:endParaRPr lang="pt-BR" dirty="0"/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1" i="0" u="none" strike="noStrike" noProof="0" dirty="0">
                          <a:effectLst/>
                          <a:latin typeface="Tw Cen MT"/>
                        </a:rPr>
                        <a:t>Prioridade</a:t>
                      </a:r>
                      <a:endParaRPr lang="pt-BR" dirty="0"/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1" i="0" u="none" strike="noStrike" noProof="0" dirty="0">
                          <a:latin typeface="Tw Cen MT"/>
                        </a:rPr>
                        <a:t>Complexidade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87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Cada usuário deverá possuir seu login e senha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alta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baixa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849873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Os dois usuários poderão cadastrar pacientes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alta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67234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Os dois usuários poderão marcar consultas na agenda do sistema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alta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alta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592015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Os dois usuários deverão ter acesso à lista de pacientes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alta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baixa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46741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Os dois usuários deverão conseguir localizar pacientes por meio de busca por nome, sobrenome, cidade, telefone, entre outros.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alta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alta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50938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O médico deverá cadastrar prontuários de pacientes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alta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551757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22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9C2E49E-5858-40A6-8C61-94248BEE213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Clique para adicionar texto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AFB2BA6D-C8B3-4C6B-9623-64DEB1B46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194405"/>
              </p:ext>
            </p:extLst>
          </p:nvPr>
        </p:nvGraphicFramePr>
        <p:xfrm>
          <a:off x="169807" y="1293533"/>
          <a:ext cx="11918559" cy="4046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867">
                  <a:extLst>
                    <a:ext uri="{9D8B030D-6E8A-4147-A177-3AD203B41FA5}">
                      <a16:colId xmlns:a16="http://schemas.microsoft.com/office/drawing/2014/main" val="2629148580"/>
                    </a:ext>
                  </a:extLst>
                </a:gridCol>
                <a:gridCol w="7597588">
                  <a:extLst>
                    <a:ext uri="{9D8B030D-6E8A-4147-A177-3AD203B41FA5}">
                      <a16:colId xmlns:a16="http://schemas.microsoft.com/office/drawing/2014/main" val="3703572868"/>
                    </a:ext>
                  </a:extLst>
                </a:gridCol>
                <a:gridCol w="1586752">
                  <a:extLst>
                    <a:ext uri="{9D8B030D-6E8A-4147-A177-3AD203B41FA5}">
                      <a16:colId xmlns:a16="http://schemas.microsoft.com/office/drawing/2014/main" val="1162720841"/>
                    </a:ext>
                  </a:extLst>
                </a:gridCol>
                <a:gridCol w="1685352">
                  <a:extLst>
                    <a:ext uri="{9D8B030D-6E8A-4147-A177-3AD203B41FA5}">
                      <a16:colId xmlns:a16="http://schemas.microsoft.com/office/drawing/2014/main" val="28860247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pt-BR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Descrição do Requisito</a:t>
                      </a:r>
                      <a:endParaRPr lang="pt-BR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Prioridade</a:t>
                      </a:r>
                      <a:endParaRPr lang="pt-BR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Complexidade</a:t>
                      </a:r>
                      <a:endParaRPr lang="pt-BR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63243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7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Os dois usuários deverão ter acesso ao perfil de cada paciente com seus dados pessoais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alta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03663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O médico deverá cadastrar pedidos de exame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alta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952934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9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Os dois usuários deverão ter acesso à uma agenda, com todas as consultas em suas respectivas datas e horários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alta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565393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Os dois usuários poderão excluir cadastros de pacientes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937377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11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Os dois usuários poderão desmarcar consultas na agenda do sistema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14868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Os dois usuários poderão remarcar consultas na agenda do sistema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56710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13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O médico poderá modificar prontuários já cadastrados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587963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14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O médico deverá ter acesso ao prontuário de cada paciente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média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066045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519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CB161-E974-478A-A324-056F8012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30ABD-832E-47C3-B522-50C728A1D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algn="just"/>
            <a:r>
              <a:rPr lang="pt-BR" dirty="0">
                <a:ea typeface="+mn-lt"/>
                <a:cs typeface="+mn-lt"/>
              </a:rPr>
              <a:t>O cliente aprovou o software desenvolvido pelo grupo e se mostrou satisfeito com o </a:t>
            </a:r>
            <a:r>
              <a:rPr lang="pt-BR">
                <a:ea typeface="+mn-lt"/>
                <a:cs typeface="+mn-lt"/>
              </a:rPr>
              <a:t>resultado alcançado. </a:t>
            </a:r>
            <a:endParaRPr lang="pt-BR" dirty="0">
              <a:ea typeface="+mn-lt"/>
              <a:cs typeface="+mn-lt"/>
            </a:endParaRPr>
          </a:p>
          <a:p>
            <a:pPr algn="just"/>
            <a:r>
              <a:rPr lang="pt-BR">
                <a:ea typeface="+mn-lt"/>
                <a:cs typeface="+mn-lt"/>
              </a:rPr>
              <a:t>As mudanças que foram solicitadas para </a:t>
            </a:r>
            <a:r>
              <a:rPr lang="pt-BR" dirty="0">
                <a:ea typeface="+mn-lt"/>
                <a:cs typeface="+mn-lt"/>
              </a:rPr>
              <a:t>o novo sistema foram resolvidas da melhor forma possível.</a:t>
            </a:r>
            <a:endParaRPr lang="pt-BR"/>
          </a:p>
          <a:p>
            <a:pPr algn="just"/>
            <a:r>
              <a:rPr lang="pt-BR" dirty="0">
                <a:ea typeface="+mn-lt"/>
                <a:cs typeface="+mn-lt"/>
              </a:rPr>
              <a:t>O trabalho foi uma oportunidade de crescimento tanto pessoal quanto para trabalho </a:t>
            </a:r>
            <a:r>
              <a:rPr lang="pt-BR">
                <a:ea typeface="+mn-lt"/>
                <a:cs typeface="+mn-lt"/>
              </a:rPr>
              <a:t>em equipe. </a:t>
            </a:r>
            <a:endParaRPr lang="pt-BR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4912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0C1EB-7597-4C80-B157-E0566E71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da aplicação: </a:t>
            </a:r>
          </a:p>
        </p:txBody>
      </p:sp>
      <p:pic>
        <p:nvPicPr>
          <p:cNvPr id="4" name="Imagem 4" descr="Calendário&#10;&#10;Descrição gerada automaticamente">
            <a:extLst>
              <a:ext uri="{FF2B5EF4-FFF2-40B4-BE49-F238E27FC236}">
                <a16:creationId xmlns:a16="http://schemas.microsoft.com/office/drawing/2014/main" id="{5376BE81-55BF-4B50-B733-2DABACD9C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545" y="2415397"/>
            <a:ext cx="8174446" cy="4023360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3766DCC-F169-443B-9BBF-E86700A96436}"/>
              </a:ext>
            </a:extLst>
          </p:cNvPr>
          <p:cNvSpPr txBox="1"/>
          <p:nvPr/>
        </p:nvSpPr>
        <p:spPr>
          <a:xfrm>
            <a:off x="1029419" y="1877683"/>
            <a:ext cx="832161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/>
              <a:t>Interface que apresenta o calendário que exibe as consultas dos pacientes: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26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0BD21B179B1749B10B6700D890B8C6" ma:contentTypeVersion="0" ma:contentTypeDescription="Create a new document." ma:contentTypeScope="" ma:versionID="0b203c93e0e26a3a984f780d2ba223a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B44E49-C0E3-42CF-8025-6AA2314C5C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444707-9632-47A0-9AF9-0B6588002B7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A47F9CD-CEC7-4184-A11F-7BE050B859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TM22378848</Template>
  <TotalTime>0</TotalTime>
  <Words>42</Words>
  <Application>Microsoft Office PowerPoint</Application>
  <PresentationFormat>Widescreen</PresentationFormat>
  <Paragraphs>8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Integral</vt:lpstr>
      <vt:lpstr>AGENDAMENTO DE CONSULTAS MÉDICAS - TRABALHO INTERDISCIPLINAR</vt:lpstr>
      <vt:lpstr>Introdução AO PROJETO </vt:lpstr>
      <vt:lpstr>Objetivo</vt:lpstr>
      <vt:lpstr> Hi DOCtor </vt:lpstr>
      <vt:lpstr>problema</vt:lpstr>
      <vt:lpstr>Requisitos funcionais</vt:lpstr>
      <vt:lpstr>Apresentação do PowerPoint</vt:lpstr>
      <vt:lpstr>Conclusão</vt:lpstr>
      <vt:lpstr>Apresentação da aplicação: </vt:lpstr>
      <vt:lpstr>Apresentação da aplicação: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/>
  <cp:lastModifiedBy/>
  <cp:revision>196</cp:revision>
  <dcterms:created xsi:type="dcterms:W3CDTF">2021-06-24T21:22:21Z</dcterms:created>
  <dcterms:modified xsi:type="dcterms:W3CDTF">2021-06-25T13:21:41Z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0x010100F70BD21B179B1749B10B6700D890B8C6</vt:lpwstr>
  </property>
</Properties>
</file>