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 Thin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Didact Gothic"/>
      <p:regular r:id="rId37"/>
    </p:embeddedFont>
    <p:embeddedFont>
      <p:font typeface="Roboto Mono Thin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Bree Serif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LHREtRLHjyrQ7YI8fNvl2yY3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2EBC8-E533-4504-9D89-91289BA35176}">
  <a:tblStyle styleId="{4B02EBC8-E533-4504-9D89-91289BA351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italic.fntdata"/><Relationship Id="rId20" Type="http://schemas.openxmlformats.org/officeDocument/2006/relationships/slide" Target="slides/slide15.xml"/><Relationship Id="rId42" Type="http://schemas.openxmlformats.org/officeDocument/2006/relationships/font" Target="fonts/RobotoLight-regular.fntdata"/><Relationship Id="rId41" Type="http://schemas.openxmlformats.org/officeDocument/2006/relationships/font" Target="fonts/RobotoMonoThin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Light-bold.fntdata"/><Relationship Id="rId24" Type="http://schemas.openxmlformats.org/officeDocument/2006/relationships/slide" Target="slides/slide19.xml"/><Relationship Id="rId46" Type="http://schemas.openxmlformats.org/officeDocument/2006/relationships/font" Target="fonts/BreeSerif-regular.fntdata"/><Relationship Id="rId23" Type="http://schemas.openxmlformats.org/officeDocument/2006/relationships/slide" Target="slides/slide18.xml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DidactGothic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Thin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Thi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8bdb8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cf8bdb8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f8bdb86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cf8bdb86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3" name="Google Shape;73;p34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4" name="Google Shape;74;p34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5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3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3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9" name="Google Shape;49;p2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4903750" y="983350"/>
            <a:ext cx="39825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Sistema de Gerenciamento de Lançamento de Horas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756650" y="3928098"/>
            <a:ext cx="3129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500"/>
              <a:t>Trabalho de Conclusão de Curso</a:t>
            </a:r>
            <a:br>
              <a:rPr lang="es" sz="1500"/>
            </a:br>
            <a:r>
              <a:rPr lang="es" sz="1500"/>
              <a:t>Engenharia de Software</a:t>
            </a:r>
            <a:br>
              <a:rPr lang="es" sz="1500"/>
            </a:br>
            <a:r>
              <a:rPr lang="es" sz="1500"/>
              <a:t>PUC MINAS — 2021/2</a:t>
            </a:r>
            <a:endParaRPr sz="1500"/>
          </a:p>
        </p:txBody>
      </p:sp>
      <p:sp>
        <p:nvSpPr>
          <p:cNvPr id="103" name="Google Shape;103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63586" y="9956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844010" y="186940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950956" y="186636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36278" y="27377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484495" y="27377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620499" y="27377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861937" y="27377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>
            <p:ph type="ctrTitle"/>
          </p:nvPr>
        </p:nvSpPr>
        <p:spPr>
          <a:xfrm>
            <a:off x="5355850" y="2762782"/>
            <a:ext cx="3530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1800">
                <a:solidFill>
                  <a:srgbClr val="E1E7EC"/>
                </a:solidFill>
              </a:rPr>
              <a:t>Uma proposta de desenvolvimento para a empresa SYDLE</a:t>
            </a:r>
            <a:endParaRPr sz="1800">
              <a:solidFill>
                <a:srgbClr val="E1E7E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/>
        </p:nvSpPr>
        <p:spPr>
          <a:xfrm>
            <a:off x="673650" y="1341775"/>
            <a:ext cx="779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 3.     Os usuários precisam enviar o lançamento de horas 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de cada mês para aprovação.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2" name="Google Shape;352;p1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Necessidades</a:t>
            </a:r>
            <a:endParaRPr/>
          </a:p>
        </p:txBody>
      </p:sp>
      <p:cxnSp>
        <p:nvCxnSpPr>
          <p:cNvPr id="353" name="Google Shape;353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4" name="Google Shape;354;p11"/>
          <p:cNvGrpSpPr/>
          <p:nvPr/>
        </p:nvGrpSpPr>
        <p:grpSpPr>
          <a:xfrm>
            <a:off x="1722239" y="2863045"/>
            <a:ext cx="841853" cy="911277"/>
            <a:chOff x="-34003850" y="3227275"/>
            <a:chExt cx="291450" cy="291450"/>
          </a:xfrm>
        </p:grpSpPr>
        <p:sp>
          <p:nvSpPr>
            <p:cNvPr id="355" name="Google Shape;355;p11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11"/>
          <p:cNvSpPr/>
          <p:nvPr/>
        </p:nvSpPr>
        <p:spPr>
          <a:xfrm rot="5400000">
            <a:off x="5735233" y="2964338"/>
            <a:ext cx="350746" cy="67735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4201067" y="2878721"/>
            <a:ext cx="741928" cy="879939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 rot="5400000">
            <a:off x="3207195" y="2980001"/>
            <a:ext cx="350746" cy="67735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1"/>
          <p:cNvGrpSpPr/>
          <p:nvPr/>
        </p:nvGrpSpPr>
        <p:grpSpPr>
          <a:xfrm>
            <a:off x="6877959" y="2878847"/>
            <a:ext cx="841855" cy="911278"/>
            <a:chOff x="-2670575" y="3956600"/>
            <a:chExt cx="293800" cy="293025"/>
          </a:xfrm>
        </p:grpSpPr>
        <p:sp>
          <p:nvSpPr>
            <p:cNvPr id="364" name="Google Shape;364;p11"/>
            <p:cNvSpPr/>
            <p:nvPr/>
          </p:nvSpPr>
          <p:spPr>
            <a:xfrm>
              <a:off x="-2670575" y="3975525"/>
              <a:ext cx="116575" cy="34675"/>
            </a:xfrm>
            <a:custGeom>
              <a:rect b="b" l="l" r="r" t="t"/>
              <a:pathLst>
                <a:path extrusionOk="0" h="1387" w="4663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-2669800" y="4026700"/>
              <a:ext cx="170950" cy="136300"/>
            </a:xfrm>
            <a:custGeom>
              <a:rect b="b" l="l" r="r" t="t"/>
              <a:pathLst>
                <a:path extrusionOk="0" h="5452" w="6838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-2669800" y="4179500"/>
              <a:ext cx="170950" cy="70125"/>
            </a:xfrm>
            <a:custGeom>
              <a:rect b="b" l="l" r="r" t="t"/>
              <a:pathLst>
                <a:path extrusionOk="0" h="2805" w="6838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2566625" y="3956600"/>
              <a:ext cx="189850" cy="190650"/>
            </a:xfrm>
            <a:custGeom>
              <a:rect b="b" l="l" r="r" t="t"/>
              <a:pathLst>
                <a:path extrusionOk="0" h="7626" w="7594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 txBox="1"/>
          <p:nvPr/>
        </p:nvSpPr>
        <p:spPr>
          <a:xfrm>
            <a:off x="311775" y="1341775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 4.     O aplicativo deve emitir notificações para os usuários 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incentivando a marcação do lançamento de horas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5.     O aplicativo deve fornecer opções de configuração das notificações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3" name="Google Shape;373;p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Necessidades</a:t>
            </a:r>
            <a:endParaRPr/>
          </a:p>
        </p:txBody>
      </p:sp>
      <p:cxnSp>
        <p:nvCxnSpPr>
          <p:cNvPr id="374" name="Google Shape;374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12"/>
          <p:cNvSpPr/>
          <p:nvPr/>
        </p:nvSpPr>
        <p:spPr>
          <a:xfrm>
            <a:off x="2398403" y="290784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2516594" y="305144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3054163" y="462731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2849601" y="3650835"/>
            <a:ext cx="594707" cy="389237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849601" y="3563727"/>
            <a:ext cx="415676" cy="476344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5306290" y="290784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424482" y="305144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5962051" y="462731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6025594" y="327129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5555379" y="337297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5673570" y="378091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/>
        </p:nvSpPr>
        <p:spPr>
          <a:xfrm>
            <a:off x="673650" y="1341775"/>
            <a:ext cx="77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 6.     O Gestor dos Usuários deve conseguir </a:t>
            </a:r>
            <a:b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manipular os usuários do aplicativo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1" name="Google Shape;391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Necessidades</a:t>
            </a:r>
            <a:endParaRPr/>
          </a:p>
        </p:txBody>
      </p:sp>
      <p:cxnSp>
        <p:nvCxnSpPr>
          <p:cNvPr id="392" name="Google Shape;392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3" name="Google Shape;393;p13"/>
          <p:cNvGrpSpPr/>
          <p:nvPr/>
        </p:nvGrpSpPr>
        <p:grpSpPr>
          <a:xfrm>
            <a:off x="5901425" y="3496617"/>
            <a:ext cx="808795" cy="860181"/>
            <a:chOff x="3497300" y="3227275"/>
            <a:chExt cx="296175" cy="296175"/>
          </a:xfrm>
        </p:grpSpPr>
        <p:sp>
          <p:nvSpPr>
            <p:cNvPr id="394" name="Google Shape;394;p13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3"/>
          <p:cNvGrpSpPr/>
          <p:nvPr/>
        </p:nvGrpSpPr>
        <p:grpSpPr>
          <a:xfrm>
            <a:off x="2426499" y="3496623"/>
            <a:ext cx="808811" cy="860181"/>
            <a:chOff x="6553275" y="3604550"/>
            <a:chExt cx="296975" cy="296175"/>
          </a:xfrm>
        </p:grpSpPr>
        <p:sp>
          <p:nvSpPr>
            <p:cNvPr id="403" name="Google Shape;403;p13"/>
            <p:cNvSpPr/>
            <p:nvPr/>
          </p:nvSpPr>
          <p:spPr>
            <a:xfrm>
              <a:off x="6657250" y="3604550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6553275" y="3777825"/>
              <a:ext cx="296975" cy="122900"/>
            </a:xfrm>
            <a:custGeom>
              <a:rect b="b" l="l" r="r" t="t"/>
              <a:pathLst>
                <a:path extrusionOk="0" h="4916" w="11879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67557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65706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6707650" y="3688025"/>
              <a:ext cx="70925" cy="70925"/>
            </a:xfrm>
            <a:custGeom>
              <a:rect b="b" l="l" r="r" t="t"/>
              <a:pathLst>
                <a:path extrusionOk="0" h="2837" w="2837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621025" y="3688825"/>
              <a:ext cx="70900" cy="73275"/>
            </a:xfrm>
            <a:custGeom>
              <a:rect b="b" l="l" r="r" t="t"/>
              <a:pathLst>
                <a:path extrusionOk="0" h="2931" w="2836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3"/>
          <p:cNvSpPr/>
          <p:nvPr/>
        </p:nvSpPr>
        <p:spPr>
          <a:xfrm>
            <a:off x="5575269" y="3189680"/>
            <a:ext cx="1461072" cy="1474064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2000350" y="2677500"/>
            <a:ext cx="1661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Gestor</a:t>
            </a:r>
            <a:endParaRPr b="0" i="0" sz="2100" u="none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11" name="Google Shape;411;p13"/>
          <p:cNvSpPr/>
          <p:nvPr/>
        </p:nvSpPr>
        <p:spPr>
          <a:xfrm rot="5400000">
            <a:off x="4392983" y="3588026"/>
            <a:ext cx="350746" cy="67735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3"/>
          <p:cNvSpPr txBox="1"/>
          <p:nvPr/>
        </p:nvSpPr>
        <p:spPr>
          <a:xfrm>
            <a:off x="4109350" y="3001725"/>
            <a:ext cx="9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Controla o Acesso</a:t>
            </a:r>
            <a:endParaRPr b="0" i="0" sz="1400" u="none" cap="none" strike="noStrike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5475238" y="2677500"/>
            <a:ext cx="1661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Usuários</a:t>
            </a:r>
            <a:endParaRPr b="0" i="0" sz="2100" u="none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 Modelagem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19" name="Google Shape;419;p1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0" name="Google Shape;4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25" y="1576999"/>
            <a:ext cx="4095000" cy="19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Casos de Uso</a:t>
            </a:r>
            <a:endParaRPr sz="3000"/>
          </a:p>
        </p:txBody>
      </p:sp>
      <p:cxnSp>
        <p:nvCxnSpPr>
          <p:cNvPr id="426" name="Google Shape;426;p15"/>
          <p:cNvCxnSpPr/>
          <p:nvPr/>
        </p:nvCxnSpPr>
        <p:spPr>
          <a:xfrm flipH="1" rot="10800000">
            <a:off x="311700" y="1187500"/>
            <a:ext cx="25368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7" name="Google Shape;4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125" y="236475"/>
            <a:ext cx="5704026" cy="46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5"/>
          <p:cNvSpPr txBox="1"/>
          <p:nvPr/>
        </p:nvSpPr>
        <p:spPr>
          <a:xfrm>
            <a:off x="0" y="1251150"/>
            <a:ext cx="31836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-"/>
            </a:pP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Lançamento de horas</a:t>
            </a:r>
            <a:b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UCs 1 – 6</a:t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-"/>
            </a:pP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Notificações</a:t>
            </a:r>
            <a:b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UCs 7 – 9</a:t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-"/>
            </a:pP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Recomendações</a:t>
            </a:r>
            <a:b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UCs 10 – 14</a:t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-"/>
            </a:pP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Gestão de Usuários</a:t>
            </a:r>
            <a:b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16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UCs 15 – 18</a:t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Diagrama de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componentes</a:t>
            </a:r>
            <a:endParaRPr sz="3000"/>
          </a:p>
        </p:txBody>
      </p:sp>
      <p:cxnSp>
        <p:nvCxnSpPr>
          <p:cNvPr id="434" name="Google Shape;434;p16"/>
          <p:cNvCxnSpPr/>
          <p:nvPr/>
        </p:nvCxnSpPr>
        <p:spPr>
          <a:xfrm flipH="1" rot="10800000">
            <a:off x="311700" y="1187500"/>
            <a:ext cx="25368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6"/>
          <p:cNvSpPr txBox="1"/>
          <p:nvPr/>
        </p:nvSpPr>
        <p:spPr>
          <a:xfrm>
            <a:off x="0" y="1251150"/>
            <a:ext cx="31836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Aplicativo </a:t>
            </a:r>
            <a:r>
              <a:rPr b="0" i="1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mobile</a:t>
            </a:r>
            <a:endParaRPr b="0" i="1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API Rest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Banco de Dados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Serviço de mensageria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6" name="Google Shape;4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675" y="134475"/>
            <a:ext cx="5362625" cy="48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4. Protótipos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2" name="Google Shape;442;p17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17"/>
          <p:cNvSpPr/>
          <p:nvPr/>
        </p:nvSpPr>
        <p:spPr>
          <a:xfrm>
            <a:off x="1461600" y="907050"/>
            <a:ext cx="2037085" cy="3329386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1624663" y="1151026"/>
            <a:ext cx="1712766" cy="2549960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2366320" y="3828362"/>
            <a:ext cx="255971" cy="270279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7"/>
          <p:cNvSpPr/>
          <p:nvPr/>
        </p:nvSpPr>
        <p:spPr>
          <a:xfrm rot="5400000">
            <a:off x="1620898" y="1161960"/>
            <a:ext cx="1689300" cy="1713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7"/>
          <p:cNvSpPr/>
          <p:nvPr/>
        </p:nvSpPr>
        <p:spPr>
          <a:xfrm>
            <a:off x="1632439" y="3242297"/>
            <a:ext cx="1683000" cy="458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17"/>
          <p:cNvCxnSpPr/>
          <p:nvPr/>
        </p:nvCxnSpPr>
        <p:spPr>
          <a:xfrm rot="5400000">
            <a:off x="1625514" y="1203820"/>
            <a:ext cx="1680300" cy="163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17"/>
          <p:cNvCxnSpPr/>
          <p:nvPr/>
        </p:nvCxnSpPr>
        <p:spPr>
          <a:xfrm flipH="1" rot="-5400000">
            <a:off x="1624574" y="1172025"/>
            <a:ext cx="1672500" cy="170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7"/>
          <p:cNvCxnSpPr/>
          <p:nvPr/>
        </p:nvCxnSpPr>
        <p:spPr>
          <a:xfrm>
            <a:off x="1637380" y="3321621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17"/>
          <p:cNvCxnSpPr/>
          <p:nvPr/>
        </p:nvCxnSpPr>
        <p:spPr>
          <a:xfrm>
            <a:off x="1637380" y="3376462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17"/>
          <p:cNvCxnSpPr/>
          <p:nvPr/>
        </p:nvCxnSpPr>
        <p:spPr>
          <a:xfrm>
            <a:off x="1637380" y="3428817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17"/>
          <p:cNvCxnSpPr/>
          <p:nvPr/>
        </p:nvCxnSpPr>
        <p:spPr>
          <a:xfrm>
            <a:off x="1637380" y="3471633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17"/>
          <p:cNvCxnSpPr/>
          <p:nvPr/>
        </p:nvCxnSpPr>
        <p:spPr>
          <a:xfrm>
            <a:off x="1637380" y="3516503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17"/>
          <p:cNvCxnSpPr/>
          <p:nvPr/>
        </p:nvCxnSpPr>
        <p:spPr>
          <a:xfrm>
            <a:off x="1637380" y="3558874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17"/>
          <p:cNvCxnSpPr/>
          <p:nvPr/>
        </p:nvCxnSpPr>
        <p:spPr>
          <a:xfrm>
            <a:off x="1637380" y="3596272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7" name="Google Shape;457;p17"/>
          <p:cNvGrpSpPr/>
          <p:nvPr/>
        </p:nvGrpSpPr>
        <p:grpSpPr>
          <a:xfrm>
            <a:off x="1634634" y="2863111"/>
            <a:ext cx="1691115" cy="379200"/>
            <a:chOff x="-1460171" y="1822350"/>
            <a:chExt cx="1412204" cy="379200"/>
          </a:xfrm>
        </p:grpSpPr>
        <p:sp>
          <p:nvSpPr>
            <p:cNvPr id="458" name="Google Shape;458;p17"/>
            <p:cNvSpPr/>
            <p:nvPr/>
          </p:nvSpPr>
          <p:spPr>
            <a:xfrm>
              <a:off x="-1460171" y="1822350"/>
              <a:ext cx="4500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-1001415" y="1822350"/>
              <a:ext cx="5034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-497967" y="1822350"/>
              <a:ext cx="4500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1" name="Google Shape;461;p17"/>
          <p:cNvCxnSpPr/>
          <p:nvPr/>
        </p:nvCxnSpPr>
        <p:spPr>
          <a:xfrm>
            <a:off x="1629017" y="3653152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17"/>
          <p:cNvCxnSpPr/>
          <p:nvPr/>
        </p:nvCxnSpPr>
        <p:spPr>
          <a:xfrm>
            <a:off x="1624661" y="3281292"/>
            <a:ext cx="16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 txBox="1"/>
          <p:nvPr>
            <p:ph type="ctrTitle"/>
          </p:nvPr>
        </p:nvSpPr>
        <p:spPr>
          <a:xfrm>
            <a:off x="234552" y="644550"/>
            <a:ext cx="5273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>
                <a:solidFill>
                  <a:schemeClr val="accent1"/>
                </a:solidFill>
              </a:rPr>
              <a:t>Dashboard</a:t>
            </a:r>
            <a:endParaRPr sz="3000">
              <a:solidFill>
                <a:schemeClr val="accent1"/>
              </a:solidFill>
            </a:endParaRPr>
          </a:p>
        </p:txBody>
      </p:sp>
      <p:cxnSp>
        <p:nvCxnSpPr>
          <p:cNvPr id="468" name="Google Shape;468;p18"/>
          <p:cNvCxnSpPr/>
          <p:nvPr/>
        </p:nvCxnSpPr>
        <p:spPr>
          <a:xfrm>
            <a:off x="525952" y="1198975"/>
            <a:ext cx="4865100" cy="1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8"/>
          <p:cNvSpPr txBox="1"/>
          <p:nvPr/>
        </p:nvSpPr>
        <p:spPr>
          <a:xfrm>
            <a:off x="353950" y="2120075"/>
            <a:ext cx="50343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Visualização do relatório consolidado de lançamento de horas</a:t>
            </a:r>
            <a:endParaRPr b="0" i="1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Visualização dos dias que possuem pendências de lançamento de horas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70" name="Google Shape;4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475" y="187112"/>
            <a:ext cx="2208443" cy="47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 txBox="1"/>
          <p:nvPr>
            <p:ph type="ctrTitle"/>
          </p:nvPr>
        </p:nvSpPr>
        <p:spPr>
          <a:xfrm>
            <a:off x="234552" y="644550"/>
            <a:ext cx="5273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>
                <a:solidFill>
                  <a:schemeClr val="accent6"/>
                </a:solidFill>
              </a:rPr>
              <a:t>Lançamento de horas</a:t>
            </a:r>
            <a:endParaRPr sz="3000">
              <a:solidFill>
                <a:schemeClr val="accent6"/>
              </a:solidFill>
            </a:endParaRPr>
          </a:p>
        </p:txBody>
      </p:sp>
      <p:cxnSp>
        <p:nvCxnSpPr>
          <p:cNvPr id="476" name="Google Shape;476;p19"/>
          <p:cNvCxnSpPr/>
          <p:nvPr/>
        </p:nvCxnSpPr>
        <p:spPr>
          <a:xfrm>
            <a:off x="525952" y="1198975"/>
            <a:ext cx="4865100" cy="1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19"/>
          <p:cNvSpPr txBox="1"/>
          <p:nvPr/>
        </p:nvSpPr>
        <p:spPr>
          <a:xfrm>
            <a:off x="353952" y="1251150"/>
            <a:ext cx="50343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Acesso aos dias do mês com um toque ao selecionar o dia no calendário</a:t>
            </a:r>
            <a:endParaRPr b="0" i="1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Visualização do acumulado de horas lançadas no dia selecionado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Char char="-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dos registros de ponto do dia selecionado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78" name="Google Shape;4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475" y="187112"/>
            <a:ext cx="2208443" cy="47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475" y="187100"/>
            <a:ext cx="2208450" cy="47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f8bdb8660_0_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5. Cronograma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85" name="Google Shape;485;gcf8bdb8660_0_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6" name="Google Shape;486;gcf8bdb86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00" y="1385888"/>
            <a:ext cx="3810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>
            <p:ph idx="1" type="subTitle"/>
          </p:nvPr>
        </p:nvSpPr>
        <p:spPr>
          <a:xfrm>
            <a:off x="2412845" y="761275"/>
            <a:ext cx="4318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Daniel Lyncon 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Gonçalves de Souza</a:t>
            </a:r>
            <a:endParaRPr sz="2000"/>
          </a:p>
        </p:txBody>
      </p:sp>
      <p:sp>
        <p:nvSpPr>
          <p:cNvPr id="207" name="Google Shape;207;p2"/>
          <p:cNvSpPr txBox="1"/>
          <p:nvPr>
            <p:ph idx="2" type="subTitle"/>
          </p:nvPr>
        </p:nvSpPr>
        <p:spPr>
          <a:xfrm>
            <a:off x="3229510" y="2320488"/>
            <a:ext cx="2685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Vitor Sales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Marko Kraguljac</a:t>
            </a:r>
            <a:endParaRPr sz="2000"/>
          </a:p>
        </p:txBody>
      </p:sp>
      <p:sp>
        <p:nvSpPr>
          <p:cNvPr id="208" name="Google Shape;208;p2"/>
          <p:cNvSpPr txBox="1"/>
          <p:nvPr>
            <p:ph idx="3" type="subTitle"/>
          </p:nvPr>
        </p:nvSpPr>
        <p:spPr>
          <a:xfrm>
            <a:off x="2559672" y="3945300"/>
            <a:ext cx="4025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José Laerte Pires Xavier Junior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000"/>
              <a:t>Lesandro Ponciano dos Santos</a:t>
            </a:r>
            <a:endParaRPr sz="2000"/>
          </a:p>
        </p:txBody>
      </p:sp>
      <p:sp>
        <p:nvSpPr>
          <p:cNvPr id="209" name="Google Shape;209;p2"/>
          <p:cNvSpPr txBox="1"/>
          <p:nvPr>
            <p:ph type="ctrTitle"/>
          </p:nvPr>
        </p:nvSpPr>
        <p:spPr>
          <a:xfrm>
            <a:off x="2199600" y="695700"/>
            <a:ext cx="47448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100">
                <a:solidFill>
                  <a:schemeClr val="accent1"/>
                </a:solidFill>
              </a:rPr>
              <a:t>Aluno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210" name="Google Shape;210;p2"/>
          <p:cNvSpPr txBox="1"/>
          <p:nvPr>
            <p:ph idx="4" type="ctrTitle"/>
          </p:nvPr>
        </p:nvSpPr>
        <p:spPr>
          <a:xfrm>
            <a:off x="3096925" y="2254913"/>
            <a:ext cx="2950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100">
                <a:solidFill>
                  <a:schemeClr val="accent1"/>
                </a:solidFill>
              </a:rPr>
              <a:t>Stakeholders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211" name="Google Shape;211;p2"/>
          <p:cNvSpPr txBox="1"/>
          <p:nvPr>
            <p:ph idx="5" type="ctrTitle"/>
          </p:nvPr>
        </p:nvSpPr>
        <p:spPr>
          <a:xfrm>
            <a:off x="2360924" y="3879725"/>
            <a:ext cx="442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100">
                <a:solidFill>
                  <a:schemeClr val="accent1"/>
                </a:solidFill>
              </a:rPr>
              <a:t>Orientadores</a:t>
            </a:r>
            <a:endParaRPr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8bdb8660_0_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Cronograma</a:t>
            </a:r>
            <a:endParaRPr/>
          </a:p>
        </p:txBody>
      </p:sp>
      <p:cxnSp>
        <p:nvCxnSpPr>
          <p:cNvPr id="492" name="Google Shape;492;gcf8bdb8660_0_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93" name="Google Shape;493;gcf8bdb8660_0_31"/>
          <p:cNvGraphicFramePr/>
          <p:nvPr/>
        </p:nvGraphicFramePr>
        <p:xfrm>
          <a:off x="777750" y="13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{4B02EBC8-E533-4504-9D89-91289BA35176}</a:tableStyleId>
              </a:tblPr>
              <a:tblGrid>
                <a:gridCol w="2053425"/>
                <a:gridCol w="790725"/>
                <a:gridCol w="790725"/>
                <a:gridCol w="790725"/>
                <a:gridCol w="790725"/>
                <a:gridCol w="790725"/>
                <a:gridCol w="790725"/>
                <a:gridCol w="790725"/>
              </a:tblGrid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Módulo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FEV/1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FEV/2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MAR/1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MAR/2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ABR/1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ABR/2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2"/>
                          </a:solidFill>
                        </a:rPr>
                        <a:t>MAI/1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1"/>
                          </a:solidFill>
                        </a:rPr>
                        <a:t>Usuários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1"/>
                          </a:solidFill>
                        </a:rPr>
                        <a:t>Lançamento de Horas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1"/>
                          </a:solidFill>
                        </a:rPr>
                        <a:t>Notificações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1"/>
                          </a:solidFill>
                        </a:rPr>
                        <a:t>Recomendações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accent6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Revisões e correções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lt2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Obrigado!</a:t>
            </a:r>
            <a:endParaRPr/>
          </a:p>
        </p:txBody>
      </p:sp>
      <p:sp>
        <p:nvSpPr>
          <p:cNvPr id="499" name="Google Shape;499;p2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b="1" lang="es">
                <a:latin typeface="Roboto"/>
                <a:ea typeface="Roboto"/>
                <a:cs typeface="Roboto"/>
                <a:sym typeface="Roboto"/>
              </a:rPr>
            </a:br>
            <a:r>
              <a:rPr b="1" lang="es">
                <a:latin typeface="Roboto"/>
                <a:ea typeface="Roboto"/>
                <a:cs typeface="Roboto"/>
                <a:sym typeface="Roboto"/>
              </a:rPr>
              <a:t>DANIEL LYNCON GONÇALVES DE SOUZA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STAKEHOLDERS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Vitor Sales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Marko Kraguljac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ORIENTADORES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José Laerte Pires Xavier Junior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Lesandro Ponciano dos Santos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0" name="Google Shape;500;p22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501" name="Google Shape;501;p22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ctrTitle"/>
          </p:nvPr>
        </p:nvSpPr>
        <p:spPr>
          <a:xfrm>
            <a:off x="4893700" y="1737500"/>
            <a:ext cx="3766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1. </a:t>
            </a:r>
            <a:r>
              <a:rPr lang="es" sz="3000">
                <a:solidFill>
                  <a:schemeClr val="lt1"/>
                </a:solidFill>
              </a:rPr>
              <a:t>Contextualização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" name="Google Shape;217;p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75" y="1508450"/>
            <a:ext cx="4044249" cy="21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/>
        </p:nvSpPr>
        <p:spPr>
          <a:xfrm>
            <a:off x="680925" y="1669600"/>
            <a:ext cx="3442500" cy="209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Foco em desenvolvimento 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de produtos de software</a:t>
            </a:r>
            <a:endParaRPr b="0" i="0" sz="14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Hoje seu principal </a:t>
            </a:r>
            <a:endParaRPr b="0" i="0" sz="21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1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produto é o SYDLE ONE</a:t>
            </a:r>
            <a:endParaRPr b="0" i="0" sz="23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4" name="Google Shape;224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Nosso Cliente</a:t>
            </a:r>
            <a:endParaRPr/>
          </a:p>
        </p:txBody>
      </p:sp>
      <p:cxnSp>
        <p:nvCxnSpPr>
          <p:cNvPr id="225" name="Google Shape;225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3325" y="1609586"/>
            <a:ext cx="3530401" cy="3091188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57150">
              <a:schemeClr val="accent6">
                <a:alpha val="49411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/>
        </p:nvSpPr>
        <p:spPr>
          <a:xfrm>
            <a:off x="1523321" y="1251150"/>
            <a:ext cx="7796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 marcação de ponto dos funcionários é realizada somente </a:t>
            </a:r>
            <a:b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pela plataforma web SYDLE ONE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Os funcionários nem sempre realizam o lançamento das horas</a:t>
            </a:r>
            <a:endParaRPr b="0" i="0" sz="2000" u="none" cap="none" strike="noStrike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Ainda não pôde direcionar recursos para criação de um </a:t>
            </a:r>
            <a:br>
              <a:rPr b="0" i="0" lang="es" sz="21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21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aplicativo para seus funcionários</a:t>
            </a:r>
            <a:endParaRPr b="0" i="0" sz="21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Problema</a:t>
            </a:r>
            <a:endParaRPr/>
          </a:p>
        </p:txBody>
      </p:sp>
      <p:cxnSp>
        <p:nvCxnSpPr>
          <p:cNvPr id="233" name="Google Shape;233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4" name="Google Shape;234;p6"/>
          <p:cNvGrpSpPr/>
          <p:nvPr/>
        </p:nvGrpSpPr>
        <p:grpSpPr>
          <a:xfrm>
            <a:off x="857517" y="2369039"/>
            <a:ext cx="425336" cy="470760"/>
            <a:chOff x="581525" y="3254850"/>
            <a:chExt cx="297750" cy="294575"/>
          </a:xfrm>
        </p:grpSpPr>
        <p:sp>
          <p:nvSpPr>
            <p:cNvPr id="235" name="Google Shape;235;p6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857531" y="1436747"/>
            <a:ext cx="425307" cy="386294"/>
            <a:chOff x="5049725" y="2635825"/>
            <a:chExt cx="481825" cy="451700"/>
          </a:xfrm>
        </p:grpSpPr>
        <p:sp>
          <p:nvSpPr>
            <p:cNvPr id="239" name="Google Shape;239;p6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6"/>
          <p:cNvGrpSpPr/>
          <p:nvPr/>
        </p:nvGrpSpPr>
        <p:grpSpPr>
          <a:xfrm>
            <a:off x="857525" y="3385804"/>
            <a:ext cx="425310" cy="419659"/>
            <a:chOff x="-1951475" y="3597450"/>
            <a:chExt cx="295375" cy="291450"/>
          </a:xfrm>
        </p:grpSpPr>
        <p:sp>
          <p:nvSpPr>
            <p:cNvPr id="243" name="Google Shape;243;p6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2. Objetivos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2" name="Google Shape;252;p7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7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2941"/>
                </a:srgbClr>
              </a:gs>
              <a:gs pos="100000">
                <a:srgbClr val="041523">
                  <a:alpha val="5294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7"/>
          <p:cNvGrpSpPr/>
          <p:nvPr/>
        </p:nvGrpSpPr>
        <p:grpSpPr>
          <a:xfrm>
            <a:off x="3430366" y="1824628"/>
            <a:ext cx="298169" cy="339253"/>
            <a:chOff x="1529350" y="258825"/>
            <a:chExt cx="423475" cy="481825"/>
          </a:xfrm>
        </p:grpSpPr>
        <p:sp>
          <p:nvSpPr>
            <p:cNvPr id="301" name="Google Shape;301;p7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7"/>
          <p:cNvGrpSpPr/>
          <p:nvPr/>
        </p:nvGrpSpPr>
        <p:grpSpPr>
          <a:xfrm>
            <a:off x="3194361" y="3585865"/>
            <a:ext cx="358408" cy="355557"/>
            <a:chOff x="-32174975" y="3192625"/>
            <a:chExt cx="295375" cy="293025"/>
          </a:xfrm>
        </p:grpSpPr>
        <p:sp>
          <p:nvSpPr>
            <p:cNvPr id="304" name="Google Shape;304;p7"/>
            <p:cNvSpPr/>
            <p:nvPr/>
          </p:nvSpPr>
          <p:spPr>
            <a:xfrm>
              <a:off x="-32171050" y="3279250"/>
              <a:ext cx="291450" cy="153625"/>
            </a:xfrm>
            <a:custGeom>
              <a:rect b="b" l="l" r="r" t="t"/>
              <a:pathLst>
                <a:path extrusionOk="0" h="6145" w="11658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-32067075" y="331392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-32171050" y="3450950"/>
              <a:ext cx="291450" cy="34700"/>
            </a:xfrm>
            <a:custGeom>
              <a:rect b="b" l="l" r="r" t="t"/>
              <a:pathLst>
                <a:path extrusionOk="0" h="1388" w="11658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-32174975" y="3192625"/>
              <a:ext cx="295375" cy="70125"/>
            </a:xfrm>
            <a:custGeom>
              <a:rect b="b" l="l" r="r" t="t"/>
              <a:pathLst>
                <a:path extrusionOk="0" h="2805" w="11815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7"/>
          <p:cNvGrpSpPr/>
          <p:nvPr/>
        </p:nvGrpSpPr>
        <p:grpSpPr>
          <a:xfrm>
            <a:off x="1084221" y="1906954"/>
            <a:ext cx="429504" cy="370879"/>
            <a:chOff x="-42651700" y="3217825"/>
            <a:chExt cx="367600" cy="317425"/>
          </a:xfrm>
        </p:grpSpPr>
        <p:sp>
          <p:nvSpPr>
            <p:cNvPr id="309" name="Google Shape;309;p7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7"/>
          <p:cNvGrpSpPr/>
          <p:nvPr/>
        </p:nvGrpSpPr>
        <p:grpSpPr>
          <a:xfrm>
            <a:off x="2627317" y="1172020"/>
            <a:ext cx="339253" cy="339253"/>
            <a:chOff x="3271200" y="1435075"/>
            <a:chExt cx="481825" cy="481825"/>
          </a:xfrm>
        </p:grpSpPr>
        <p:sp>
          <p:nvSpPr>
            <p:cNvPr id="314" name="Google Shape;314;p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7"/>
          <p:cNvGrpSpPr/>
          <p:nvPr/>
        </p:nvGrpSpPr>
        <p:grpSpPr>
          <a:xfrm>
            <a:off x="1121811" y="3461129"/>
            <a:ext cx="354341" cy="356205"/>
            <a:chOff x="-45673275" y="3937700"/>
            <a:chExt cx="299325" cy="300900"/>
          </a:xfrm>
        </p:grpSpPr>
        <p:sp>
          <p:nvSpPr>
            <p:cNvPr id="317" name="Google Shape;317;p7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/>
        </p:nvSpPr>
        <p:spPr>
          <a:xfrm>
            <a:off x="673650" y="1304075"/>
            <a:ext cx="779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Criar uma aplicação </a:t>
            </a:r>
            <a:r>
              <a:rPr b="1" i="1" lang="es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r>
              <a:rPr b="1" i="0" lang="es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que permita aos usuários realizarem todo o processo de lançamento de horas</a:t>
            </a:r>
            <a:endParaRPr b="1" i="0" sz="17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8" name="Google Shape;328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Objetivo</a:t>
            </a:r>
            <a:endParaRPr/>
          </a:p>
        </p:txBody>
      </p:sp>
      <p:cxnSp>
        <p:nvCxnSpPr>
          <p:cNvPr id="329" name="Google Shape;329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8"/>
          <p:cNvSpPr txBox="1"/>
          <p:nvPr/>
        </p:nvSpPr>
        <p:spPr>
          <a:xfrm>
            <a:off x="3288600" y="3486350"/>
            <a:ext cx="2566800" cy="75420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185738" rotWithShape="0" algn="bl" dir="5400000" dist="19050">
              <a:schemeClr val="accent6">
                <a:alpha val="49411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 | G | L | H</a:t>
            </a:r>
            <a:endParaRPr b="1" i="0" sz="37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/>
        </p:nvSpPr>
        <p:spPr>
          <a:xfrm>
            <a:off x="673650" y="1288138"/>
            <a:ext cx="779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 Light"/>
              <a:buAutoNum type="arabicPeriod"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Usuários devem conseguir visualizar e </a:t>
            </a:r>
            <a:b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realizar a marcação de ponto dos dias trabalhados 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6" name="Google Shape;336;p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Necessidades</a:t>
            </a:r>
            <a:endParaRPr/>
          </a:p>
        </p:txBody>
      </p:sp>
      <p:cxnSp>
        <p:nvCxnSpPr>
          <p:cNvPr id="337" name="Google Shape;337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8" name="Google Shape;3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100" y="2184975"/>
            <a:ext cx="5187800" cy="16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/>
        </p:nvSpPr>
        <p:spPr>
          <a:xfrm>
            <a:off x="673650" y="1363900"/>
            <a:ext cx="779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2.     Usuários devem ter a opção de acessar seu histórico 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de lançamentos de horas dos últimos 3 meses.</a:t>
            </a:r>
            <a:endParaRPr b="0" i="0" sz="2000" u="none" cap="none" strike="noStrike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4" name="Google Shape;344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Necessidades</a:t>
            </a:r>
            <a:endParaRPr/>
          </a:p>
        </p:txBody>
      </p:sp>
      <p:cxnSp>
        <p:nvCxnSpPr>
          <p:cNvPr id="345" name="Google Shape;345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125" y="2336500"/>
            <a:ext cx="4259751" cy="2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